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75" d="100"/>
          <a:sy n="75" d="100"/>
        </p:scale>
        <p:origin x="-1476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7B1938E-39FC-4E63-A7DB-55E5794401F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FD755E4-F632-41E1-BFB9-DA7198D147DD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387E36-2583-4177-A6BA-932881CA870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C0B9250-B855-4E19-A818-1BC9EFDB913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F1DCBC-4FE5-445A-9AF5-0C7718703D8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A0ECC9-82B3-43AE-835E-1194A76CDD0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CADF09-AC91-4BFE-801C-92443C9E75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1BFE58-E61D-4C54-8525-6E97DA0A00D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726E3-3BDE-4DE3-BBA7-07D6E597BA0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A28CDE-281C-4968-88FA-154D9C05EE9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1C503E-8BC7-4D7A-8B44-4EC1B18841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8A09A0-1C21-41D4-B823-3B76824A4B1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AE01F2-AA33-4C28-A8D5-3555A6C50B6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8E0B12C9-D8F7-4431-A555-AA8E90405C8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238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АНГИОГРАФИЯ БРАХИЦЕФАЛЬНЫХ АРТЕРИЙ. </a:t>
            </a: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Ультровист 370     150</a:t>
            </a:r>
            <a:r>
              <a:rPr lang="en-US" sz="1400" dirty="0" smtClean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0" y="7092950"/>
            <a:ext cx="6858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6"/>
          <p:cNvSpPr txBox="1">
            <a:spLocks noChangeArrowheads="1"/>
          </p:cNvSpPr>
          <p:nvPr/>
        </p:nvSpPr>
        <p:spPr bwMode="auto">
          <a:xfrm>
            <a:off x="3284538" y="6156325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/>
              <a:t>Время </a:t>
            </a:r>
            <a:r>
              <a:rPr lang="en-US" sz="1400" dirty="0"/>
              <a:t>R</a:t>
            </a:r>
            <a:r>
              <a:rPr lang="ru-RU" sz="1400" dirty="0"/>
              <a:t>-скопии   </a:t>
            </a:r>
            <a:r>
              <a:rPr lang="ru-RU" sz="1400" dirty="0" smtClean="0"/>
              <a:t>13.8 </a:t>
            </a:r>
            <a:r>
              <a:rPr lang="ru-RU" sz="1400" dirty="0"/>
              <a:t>мин.</a:t>
            </a:r>
          </a:p>
          <a:p>
            <a:r>
              <a:rPr lang="ru-RU" sz="1400" dirty="0"/>
              <a:t>Доза облучения   2.4 </a:t>
            </a:r>
            <a:r>
              <a:rPr lang="ru-RU" sz="1400" dirty="0" err="1"/>
              <a:t>мЗв</a:t>
            </a:r>
            <a:endParaRPr lang="ru-RU" sz="1400" dirty="0"/>
          </a:p>
        </p:txBody>
      </p:sp>
      <p:sp>
        <p:nvSpPr>
          <p:cNvPr id="2078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 smtClean="0">
                <a:latin typeface="Times New Roman" pitchFamily="18" charset="0"/>
              </a:rPr>
              <a:t>                  НН-1                                            </a:t>
            </a:r>
            <a:r>
              <a:rPr lang="en-US" sz="1400" dirty="0">
                <a:latin typeface="Times New Roman" pitchFamily="18" charset="0"/>
              </a:rPr>
              <a:t>4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               </a:t>
            </a:r>
            <a:r>
              <a:rPr lang="ru-RU" sz="1400" dirty="0">
                <a:latin typeface="Times New Roman" pitchFamily="18" charset="0"/>
              </a:rPr>
              <a:t>    </a:t>
            </a:r>
            <a:r>
              <a:rPr lang="en-US" sz="1400" dirty="0">
                <a:latin typeface="Times New Roman" pitchFamily="18" charset="0"/>
              </a:rPr>
              <a:t> 5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/>
              <a:t>                Р</a:t>
            </a:r>
            <a:r>
              <a:rPr lang="en-US" sz="1400" dirty="0"/>
              <a:t>IG 1</a:t>
            </a:r>
            <a:r>
              <a:rPr lang="ru-RU" sz="1400" dirty="0"/>
              <a:t>00</a:t>
            </a:r>
            <a:r>
              <a:rPr lang="en-US" sz="1400" dirty="0"/>
              <a:t>  </a:t>
            </a:r>
            <a:r>
              <a:rPr lang="ru-RU" sz="1400" dirty="0"/>
              <a:t>                     </a:t>
            </a:r>
            <a:r>
              <a:rPr lang="en-US" sz="1400" dirty="0"/>
              <a:t> 4</a:t>
            </a:r>
            <a:r>
              <a:rPr lang="ru-RU" sz="1400" dirty="0"/>
              <a:t> </a:t>
            </a:r>
            <a:r>
              <a:rPr lang="en-US" sz="1400" dirty="0">
                <a:latin typeface="Times New Roman" pitchFamily="18" charset="0"/>
              </a:rPr>
              <a:t>F            </a:t>
            </a:r>
            <a:r>
              <a:rPr lang="ru-RU" sz="1400" dirty="0">
                <a:latin typeface="Times New Roman" pitchFamily="18" charset="0"/>
              </a:rPr>
              <a:t>       </a:t>
            </a:r>
            <a:r>
              <a:rPr lang="en-US" sz="1400" dirty="0">
                <a:latin typeface="Times New Roman" pitchFamily="18" charset="0"/>
              </a:rPr>
              <a:t> 5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Лев.ПА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Произведены ангиографии  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9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2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6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87" name="Rectangle 56"/>
          <p:cNvSpPr>
            <a:spLocks noChangeArrowheads="1"/>
          </p:cNvSpPr>
          <p:nvPr/>
        </p:nvSpPr>
        <p:spPr bwMode="auto">
          <a:xfrm>
            <a:off x="55895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9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0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4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83" name="Group 135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2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3" name="Rectangle 134"/>
          <p:cNvSpPr>
            <a:spLocks noChangeArrowheads="1"/>
          </p:cNvSpPr>
          <p:nvPr/>
        </p:nvSpPr>
        <p:spPr bwMode="auto">
          <a:xfrm>
            <a:off x="4214813" y="4643438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114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5" name="Rectangle 137"/>
          <p:cNvSpPr>
            <a:spLocks noChangeArrowheads="1"/>
          </p:cNvSpPr>
          <p:nvPr/>
        </p:nvSpPr>
        <p:spPr bwMode="auto">
          <a:xfrm>
            <a:off x="3429000" y="1357313"/>
            <a:ext cx="34290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Рентгенхирург:     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</a:t>
            </a:r>
            <a:r>
              <a:rPr lang="ru-RU" sz="1400" dirty="0" smtClean="0">
                <a:latin typeface="Times New Roman" pitchFamily="18" charset="0"/>
              </a:rPr>
              <a:t>ЛЕБЕДЕВА О.В.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dirty="0" smtClean="0">
                <a:latin typeface="Times New Roman" pitchFamily="18" charset="0"/>
              </a:rPr>
              <a:t>ГЕРАСИМОВ М.М.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БЛОХИНА И.С.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 err="1">
                <a:latin typeface="Times New Roman" pitchFamily="18" charset="0"/>
              </a:rPr>
              <a:t>Рентгенлаборант</a:t>
            </a:r>
            <a:r>
              <a:rPr lang="ru-RU" sz="1400" b="1" dirty="0">
                <a:latin typeface="Times New Roman" pitchFamily="18" charset="0"/>
              </a:rPr>
              <a:t>:</a:t>
            </a:r>
            <a:r>
              <a:rPr lang="ru-RU" sz="1400" dirty="0">
                <a:latin typeface="Times New Roman" pitchFamily="18" charset="0"/>
              </a:rPr>
              <a:t>    </a:t>
            </a:r>
          </a:p>
        </p:txBody>
      </p:sp>
      <p:sp>
        <p:nvSpPr>
          <p:cNvPr id="2116" name="Rectangle 138"/>
          <p:cNvSpPr>
            <a:spLocks noChangeArrowheads="1"/>
          </p:cNvSpPr>
          <p:nvPr/>
        </p:nvSpPr>
        <p:spPr bwMode="auto">
          <a:xfrm>
            <a:off x="142852" y="1071538"/>
            <a:ext cx="2954360" cy="2206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</a:t>
            </a:r>
            <a:r>
              <a:rPr lang="ru-RU" sz="1400" b="1" dirty="0" smtClean="0">
                <a:latin typeface="Times New Roman" pitchFamily="18" charset="0"/>
              </a:rPr>
              <a:t>26</a:t>
            </a:r>
            <a:r>
              <a:rPr lang="ru-RU" sz="1400" b="1" dirty="0" smtClean="0">
                <a:latin typeface="Times New Roman" pitchFamily="18" charset="0"/>
              </a:rPr>
              <a:t>.08.2012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Ф.И.О.  </a:t>
            </a:r>
            <a:r>
              <a:rPr lang="ru-RU" sz="1400" b="1" dirty="0" err="1" smtClean="0">
                <a:latin typeface="Times New Roman" pitchFamily="18" charset="0"/>
              </a:rPr>
              <a:t>Езжев</a:t>
            </a:r>
            <a:r>
              <a:rPr lang="ru-RU" sz="1400" b="1" dirty="0" smtClean="0">
                <a:latin typeface="Times New Roman" pitchFamily="18" charset="0"/>
              </a:rPr>
              <a:t> Е.Е.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Год рождения:  </a:t>
            </a:r>
            <a:r>
              <a:rPr lang="ru-RU" sz="1400" b="1" dirty="0" smtClean="0">
                <a:latin typeface="Times New Roman" pitchFamily="18" charset="0"/>
              </a:rPr>
              <a:t>1952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Отделение</a:t>
            </a:r>
            <a:r>
              <a:rPr lang="ru-RU" sz="1400" b="1" dirty="0" smtClean="0">
                <a:latin typeface="Times New Roman" pitchFamily="18" charset="0"/>
              </a:rPr>
              <a:t>: 35   </a:t>
            </a:r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5899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 </a:t>
            </a:r>
          </a:p>
          <a:p>
            <a:r>
              <a:rPr lang="ru-RU" sz="1400" b="1" dirty="0">
                <a:latin typeface="Times New Roman" pitchFamily="18" charset="0"/>
              </a:rPr>
              <a:t> </a:t>
            </a:r>
            <a:endParaRPr lang="ru-RU" sz="12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3354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  <a:r>
              <a:rPr lang="ru-RU" sz="1600" dirty="0"/>
              <a:t> </a:t>
            </a:r>
            <a:r>
              <a:rPr lang="ru-RU" sz="1400" b="1" i="1" dirty="0"/>
              <a:t>На ангиограммах дуги аорты и брахиоцефальных артерий: </a:t>
            </a:r>
          </a:p>
          <a:p>
            <a:pPr marL="342900" indent="-342900"/>
            <a:r>
              <a:rPr lang="ru-RU" sz="1400" dirty="0" smtClean="0"/>
              <a:t>Справа: </a:t>
            </a:r>
            <a:r>
              <a:rPr lang="ru-RU" sz="1400" dirty="0" smtClean="0"/>
              <a:t>умеренная </a:t>
            </a:r>
            <a:r>
              <a:rPr lang="en-US" sz="1400" dirty="0" smtClean="0"/>
              <a:t>S – </a:t>
            </a:r>
            <a:r>
              <a:rPr lang="ru-RU" sz="1400" dirty="0" smtClean="0"/>
              <a:t>образная деформация ВСА, стенотическое сужение в области ампулы ВСА до 60%</a:t>
            </a:r>
            <a:r>
              <a:rPr lang="ru-RU" sz="1400" dirty="0" smtClean="0"/>
              <a:t>.</a:t>
            </a:r>
            <a:endParaRPr lang="ru-RU" sz="1400" dirty="0" smtClean="0"/>
          </a:p>
          <a:p>
            <a:pPr marL="342900" indent="-342900"/>
            <a:r>
              <a:rPr lang="ru-RU" sz="1400" dirty="0" smtClean="0"/>
              <a:t>Слева: </a:t>
            </a:r>
            <a:r>
              <a:rPr lang="ru-RU" sz="1400" dirty="0" smtClean="0"/>
              <a:t>умеренная </a:t>
            </a:r>
            <a:r>
              <a:rPr lang="en-US" sz="1400" dirty="0" smtClean="0"/>
              <a:t>S – </a:t>
            </a:r>
            <a:r>
              <a:rPr lang="ru-RU" sz="1400" dirty="0" smtClean="0"/>
              <a:t>образная деформация ВСА </a:t>
            </a:r>
            <a:r>
              <a:rPr lang="ru-RU" sz="1400" dirty="0" smtClean="0"/>
              <a:t>, без </a:t>
            </a:r>
            <a:r>
              <a:rPr lang="ru-RU" sz="1400" dirty="0" smtClean="0"/>
              <a:t>гемодинамических значимых стенозов ВСА. </a:t>
            </a:r>
            <a:endParaRPr lang="ru-RU" sz="1200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5516563" y="5795963"/>
            <a:ext cx="6413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12447</TotalTime>
  <Words>252</Words>
  <Application>Microsoft Office PowerPoint</Application>
  <PresentationFormat>Экран (4:3)</PresentationFormat>
  <Paragraphs>83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690</cp:revision>
  <dcterms:created xsi:type="dcterms:W3CDTF">2007-06-09T07:57:56Z</dcterms:created>
  <dcterms:modified xsi:type="dcterms:W3CDTF">2012-08-31T12:54:36Z</dcterms:modified>
</cp:coreProperties>
</file>