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404" y="-24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FBE1D99-4F30-417C-92D7-731057A24E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D9C9C4-DBDA-4F65-8481-12E05F3DDCAC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FE384-CFDB-444C-905B-56CE212ED9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071C0-D076-4CE1-A77A-58562C8D14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7D469-9FAD-40EF-AAFE-75E082BC6A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3771B-7784-4302-AE42-BF44159946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43BC4-8589-4C7F-9C22-3CEE0EACD6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1FDB0-2EC0-4382-AB0E-DD47C8F1BA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954BB-A4EB-4A86-AAF0-42BA9E484A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3D7B0-DE98-45DB-90D3-5D41B05FC7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5AE3B-B3B7-47FD-9461-79B15E39BD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B232F-21EC-42BD-B1DE-B345F23E4C5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D8137-00AB-4F5C-9E8D-2C6335A412D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5418AF4F-6C82-4D63-B443-2AE20CB7F5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u="sng" dirty="0"/>
              <a:t>БРАХИОЦЕФАЛЬНАЯ АНГИОГРАФИЯ АРТЕРИЙ</a:t>
            </a:r>
            <a:r>
              <a:rPr lang="ru-RU" sz="1600" u="sng" dirty="0">
                <a:latin typeface="Times New Roman" pitchFamily="18" charset="0"/>
              </a:rPr>
              <a:t>. </a:t>
            </a:r>
          </a:p>
          <a:p>
            <a:pPr algn="ctr" eaLnBrk="0" hangingPunct="0"/>
            <a:r>
              <a:rPr lang="ru-RU" sz="1600" u="sng" dirty="0">
                <a:latin typeface="Times New Roman" pitchFamily="18" charset="0"/>
              </a:rPr>
              <a:t>АНГИОГРАФИЯ  ТАЗА И НИЖНИХ КОНЕЧНОСТЕЙ</a:t>
            </a:r>
            <a:r>
              <a:rPr lang="ru-RU" sz="1600" b="1" u="sng" dirty="0">
                <a:latin typeface="Times New Roman" pitchFamily="18" charset="0"/>
              </a:rPr>
              <a:t>.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 </a:t>
            </a:r>
          </a:p>
          <a:p>
            <a:pPr algn="ctr" eaLnBrk="0" hangingPunct="0"/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/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 err="1">
                <a:latin typeface="Times New Roman" pitchFamily="18" charset="0"/>
              </a:rPr>
              <a:t>Омнипак</a:t>
            </a:r>
            <a:r>
              <a:rPr lang="ru-RU" sz="1400" dirty="0">
                <a:latin typeface="Times New Roman" pitchFamily="18" charset="0"/>
              </a:rPr>
              <a:t> 350     </a:t>
            </a:r>
            <a:r>
              <a:rPr lang="ru-RU" sz="1400" dirty="0" smtClean="0">
                <a:latin typeface="Times New Roman" pitchFamily="18" charset="0"/>
              </a:rPr>
              <a:t>35</a:t>
            </a:r>
            <a:r>
              <a:rPr lang="en-US" sz="1400" dirty="0">
                <a:latin typeface="Times New Roman" pitchFamily="18" charset="0"/>
              </a:rPr>
              <a:t>0ml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8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</a:rPr>
              <a:t>                    </a:t>
            </a:r>
            <a:r>
              <a:rPr lang="en-US" sz="1400">
                <a:latin typeface="Times New Roman" pitchFamily="18" charset="0"/>
              </a:rPr>
              <a:t>JR 5</a:t>
            </a:r>
            <a:r>
              <a:rPr lang="ru-RU" sz="1400">
                <a:latin typeface="Times New Roman" pitchFamily="18" charset="0"/>
              </a:rPr>
              <a:t>.</a:t>
            </a:r>
            <a:r>
              <a:rPr lang="en-US" sz="1400">
                <a:latin typeface="Times New Roman" pitchFamily="18" charset="0"/>
              </a:rPr>
              <a:t>0</a:t>
            </a:r>
            <a:r>
              <a:rPr lang="ru-RU" sz="1400">
                <a:latin typeface="Times New Roman" pitchFamily="18" charset="0"/>
              </a:rPr>
              <a:t>                                 </a:t>
            </a:r>
            <a:r>
              <a:rPr lang="en-US" sz="1400">
                <a:latin typeface="Times New Roman" pitchFamily="18" charset="0"/>
              </a:rPr>
              <a:t>4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              </a:t>
            </a:r>
            <a:r>
              <a:rPr lang="ru-RU" sz="1400">
                <a:latin typeface="Times New Roman" pitchFamily="18" charset="0"/>
              </a:rPr>
              <a:t>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Р</a:t>
            </a:r>
            <a:r>
              <a:rPr lang="en-US" sz="1400"/>
              <a:t>IG 1</a:t>
            </a:r>
            <a:r>
              <a:rPr lang="ru-RU" sz="1400"/>
              <a:t>00</a:t>
            </a:r>
            <a:r>
              <a:rPr lang="en-US" sz="1400"/>
              <a:t>  </a:t>
            </a:r>
            <a:r>
              <a:rPr lang="ru-RU" sz="1400"/>
              <a:t>                         </a:t>
            </a:r>
            <a:r>
              <a:rPr lang="en-US" sz="1400"/>
              <a:t> 4</a:t>
            </a:r>
            <a:r>
              <a:rPr lang="ru-RU" sz="1400"/>
              <a:t> </a:t>
            </a:r>
            <a:r>
              <a:rPr lang="en-US" sz="1400">
                <a:latin typeface="Times New Roman" pitchFamily="18" charset="0"/>
              </a:rPr>
              <a:t>F            </a:t>
            </a:r>
            <a:r>
              <a:rPr lang="ru-RU" sz="1400">
                <a:latin typeface="Times New Roman" pitchFamily="18" charset="0"/>
              </a:rPr>
              <a:t>   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r>
              <a:rPr lang="ru-RU" sz="1400">
                <a:latin typeface="Times New Roman" pitchFamily="18" charset="0"/>
              </a:rPr>
              <a:t> Х  </a:t>
            </a: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Лев.ОСА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Рентгенхирург            ЩЕРБАКОВ А.С.</a:t>
            </a:r>
            <a:endParaRPr lang="ru-RU" sz="1400"/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Операционная м</a:t>
            </a:r>
            <a:r>
              <a:rPr lang="en-US" sz="1400" b="1">
                <a:latin typeface="Times New Roman" pitchFamily="18" charset="0"/>
              </a:rPr>
              <a:t>/</a:t>
            </a:r>
            <a:r>
              <a:rPr lang="ru-RU" sz="1400" b="1">
                <a:latin typeface="Times New Roman" pitchFamily="18" charset="0"/>
              </a:rPr>
              <a:t>с:   </a:t>
            </a:r>
            <a:r>
              <a:rPr lang="ru-RU" sz="1400"/>
              <a:t>МЕШАЛКИНА И.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Анестезиолог               БЕРИНА Е.В.</a:t>
            </a:r>
            <a:endParaRPr lang="ru-RU" sz="1400"/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м/с анестезист:          </a:t>
            </a:r>
            <a:r>
              <a:rPr lang="ru-RU" sz="1400">
                <a:latin typeface="Times New Roman" pitchFamily="18" charset="0"/>
              </a:rPr>
              <a:t>  </a:t>
            </a:r>
            <a:r>
              <a:rPr lang="ru-RU" sz="1400"/>
              <a:t>БЛОХИНА И.С.</a:t>
            </a:r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1"/>
            <a:ext cx="2214554" cy="1500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15.0</a:t>
            </a:r>
            <a:r>
              <a:rPr lang="ru-RU" sz="1400" b="1" dirty="0"/>
              <a:t>2</a:t>
            </a:r>
            <a:r>
              <a:rPr lang="ru-RU" sz="1400" b="1" dirty="0">
                <a:latin typeface="Times New Roman" pitchFamily="18" charset="0"/>
              </a:rPr>
              <a:t>.201</a:t>
            </a:r>
            <a:r>
              <a:rPr lang="ru-RU" sz="1400" b="1" dirty="0"/>
              <a:t>3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/>
              <a:t>Уваров В.С.</a:t>
            </a:r>
          </a:p>
          <a:p>
            <a:r>
              <a:rPr lang="ru-RU" sz="1400" b="1" dirty="0">
                <a:latin typeface="Times New Roman" pitchFamily="18" charset="0"/>
              </a:rPr>
              <a:t>Год рождения:  1951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Отделение:21 № </a:t>
            </a:r>
            <a:r>
              <a:rPr lang="ru-RU" sz="1400" b="1" dirty="0"/>
              <a:t>1813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endParaRPr lang="ru-RU" sz="1400" b="1" dirty="0" smtClean="0">
              <a:latin typeface="Times New Roman" pitchFamily="18" charset="0"/>
            </a:endParaRPr>
          </a:p>
          <a:p>
            <a:r>
              <a:rPr lang="ru-RU" sz="1400" b="1" dirty="0" smtClean="0">
                <a:latin typeface="Times New Roman" pitchFamily="18" charset="0"/>
              </a:rPr>
              <a:t>ЗАКЛЮЧЕНИЕ: На ангиограммах н. конечностей определяется:</a:t>
            </a:r>
          </a:p>
          <a:p>
            <a:r>
              <a:rPr lang="ru-RU" sz="1400" b="1" dirty="0" smtClean="0">
                <a:latin typeface="Times New Roman" pitchFamily="18" charset="0"/>
              </a:rPr>
              <a:t>Выраженное атеросклеротическое поражение терминального отдела брюшной аорты.</a:t>
            </a:r>
            <a:endParaRPr lang="ru-RU" sz="1400" b="1" dirty="0" smtClean="0">
              <a:latin typeface="Times New Roman" pitchFamily="18" charset="0"/>
            </a:endParaRPr>
          </a:p>
          <a:p>
            <a:r>
              <a:rPr lang="ru-RU" sz="1400" b="1" u="sng" dirty="0" smtClean="0">
                <a:latin typeface="Times New Roman" pitchFamily="18" charset="0"/>
              </a:rPr>
              <a:t>Справа</a:t>
            </a:r>
            <a:r>
              <a:rPr lang="ru-RU" sz="1400" b="1" dirty="0" smtClean="0">
                <a:latin typeface="Times New Roman" pitchFamily="18" charset="0"/>
              </a:rPr>
              <a:t>: стенотическое поражение ОПА («</a:t>
            </a:r>
            <a:r>
              <a:rPr lang="ru-RU" sz="1400" b="1" dirty="0" err="1" smtClean="0">
                <a:latin typeface="Times New Roman" pitchFamily="18" charset="0"/>
              </a:rPr>
              <a:t>ветеренообразный</a:t>
            </a:r>
            <a:r>
              <a:rPr lang="ru-RU" sz="1400" b="1" dirty="0" smtClean="0">
                <a:latin typeface="Times New Roman" pitchFamily="18" charset="0"/>
              </a:rPr>
              <a:t>» стеноз на тонкой ножке),  стенозы ПБА на всем протяжений. Артерии голени контрастируются в полном объеме.</a:t>
            </a:r>
          </a:p>
          <a:p>
            <a:r>
              <a:rPr lang="ru-RU" sz="1400" b="1" u="sng" dirty="0" smtClean="0">
                <a:latin typeface="Times New Roman" pitchFamily="18" charset="0"/>
              </a:rPr>
              <a:t>Слева: </a:t>
            </a:r>
            <a:r>
              <a:rPr lang="ru-RU" sz="1400" b="1" dirty="0" smtClean="0">
                <a:latin typeface="Times New Roman" pitchFamily="18" charset="0"/>
              </a:rPr>
              <a:t>стенозы ОПА, НПА, окклюзия ОБА, ПБА от устья с формированием сети коллатералей в бассейн ГАБ, далее определяется </a:t>
            </a:r>
            <a:r>
              <a:rPr lang="ru-RU" sz="1400" b="1" dirty="0" err="1" smtClean="0">
                <a:latin typeface="Times New Roman" pitchFamily="18" charset="0"/>
              </a:rPr>
              <a:t>контрастирование</a:t>
            </a:r>
            <a:r>
              <a:rPr lang="ru-RU" sz="1400" b="1" dirty="0" smtClean="0">
                <a:latin typeface="Times New Roman" pitchFamily="18" charset="0"/>
              </a:rPr>
              <a:t> ПБА в </a:t>
            </a:r>
            <a:r>
              <a:rPr lang="ru-RU" sz="1400" b="1" dirty="0" err="1" smtClean="0">
                <a:latin typeface="Times New Roman" pitchFamily="18" charset="0"/>
              </a:rPr>
              <a:t>н</a:t>
            </a:r>
            <a:r>
              <a:rPr lang="ru-RU" sz="1400" b="1" dirty="0" smtClean="0">
                <a:latin typeface="Times New Roman" pitchFamily="18" charset="0"/>
              </a:rPr>
              <a:t>/</a:t>
            </a:r>
            <a:r>
              <a:rPr lang="ru-RU" sz="1400" b="1" dirty="0" err="1" smtClean="0">
                <a:latin typeface="Times New Roman" pitchFamily="18" charset="0"/>
              </a:rPr>
              <a:t>з</a:t>
            </a:r>
            <a:r>
              <a:rPr lang="ru-RU" sz="1400" b="1" dirty="0" smtClean="0">
                <a:latin typeface="Times New Roman" pitchFamily="18" charset="0"/>
              </a:rPr>
              <a:t> бедра из бассейна ГАБ. Артерии голени контрастируются в полном объеме.</a:t>
            </a:r>
          </a:p>
          <a:p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 smtClean="0">
                <a:latin typeface="Times New Roman" pitchFamily="18" charset="0"/>
              </a:rPr>
              <a:t>ЗАКЛЮЧЕНИЕ: На ангиограммах дуги и её ветвей определяется:</a:t>
            </a:r>
          </a:p>
          <a:p>
            <a:r>
              <a:rPr lang="ru-RU" sz="1400" b="1" u="sng" dirty="0" smtClean="0">
                <a:latin typeface="Times New Roman" pitchFamily="18" charset="0"/>
              </a:rPr>
              <a:t>Справа</a:t>
            </a:r>
            <a:r>
              <a:rPr lang="ru-RU" sz="1400" b="1" dirty="0" smtClean="0">
                <a:latin typeface="Times New Roman" pitchFamily="18" charset="0"/>
              </a:rPr>
              <a:t>: </a:t>
            </a:r>
            <a:r>
              <a:rPr lang="ru-RU" sz="1400" b="1" dirty="0">
                <a:latin typeface="Times New Roman" pitchFamily="18" charset="0"/>
              </a:rPr>
              <a:t>р</a:t>
            </a:r>
            <a:r>
              <a:rPr lang="ru-RU" sz="1400" b="1" dirty="0" smtClean="0">
                <a:latin typeface="Times New Roman" pitchFamily="18" charset="0"/>
              </a:rPr>
              <a:t>естеноз проксимального отдела ВСА 90%.</a:t>
            </a:r>
          </a:p>
          <a:p>
            <a:r>
              <a:rPr lang="ru-RU" sz="1400" b="1" u="sng" dirty="0" smtClean="0">
                <a:latin typeface="Times New Roman" pitchFamily="18" charset="0"/>
              </a:rPr>
              <a:t>Слева</a:t>
            </a:r>
            <a:r>
              <a:rPr lang="ru-RU" sz="1400" b="1" dirty="0" smtClean="0">
                <a:latin typeface="Times New Roman" pitchFamily="18" charset="0"/>
              </a:rPr>
              <a:t>: норма.</a:t>
            </a:r>
          </a:p>
          <a:p>
            <a:endParaRPr lang="ru-RU" sz="1400" b="1" dirty="0">
              <a:latin typeface="Times New Roman" pitchFamily="18" charset="0"/>
            </a:endParaRPr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143512" y="5857884"/>
            <a:ext cx="150019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</a:t>
            </a:r>
            <a:r>
              <a:rPr lang="ru-RU" sz="1400" dirty="0" err="1" smtClean="0"/>
              <a:t>:_______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12946</TotalTime>
  <Words>306</Words>
  <Application>Microsoft Office PowerPoint</Application>
  <PresentationFormat>Экран (4:3)</PresentationFormat>
  <Paragraphs>86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SamLab.ws</cp:lastModifiedBy>
  <cp:revision>693</cp:revision>
  <dcterms:created xsi:type="dcterms:W3CDTF">2007-06-09T07:57:56Z</dcterms:created>
  <dcterms:modified xsi:type="dcterms:W3CDTF">2013-02-15T14:40:23Z</dcterms:modified>
</cp:coreProperties>
</file>