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55516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2" autoAdjust="0"/>
    <p:restoredTop sz="98682" autoAdjust="0"/>
  </p:normalViewPr>
  <p:slideViewPr>
    <p:cSldViewPr>
      <p:cViewPr>
        <p:scale>
          <a:sx n="75" d="100"/>
          <a:sy n="75" d="100"/>
        </p:scale>
        <p:origin x="-1542" y="-11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87575" y="715963"/>
            <a:ext cx="2482850" cy="3584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38663"/>
            <a:ext cx="548640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78FD4CB-33AF-415D-B45B-5B97E6412F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4FF64-2E0D-4704-BFFE-D92452DB1C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E9969C-11D2-4CE0-80AC-F946893517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0FBA4-F54E-4C50-BB96-F81DB9E7D94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57811-8AAD-49F5-B3DB-E099698340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51FF2-4C6F-4E7E-8AC7-478ACCC117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CF043-5CD2-4E1E-9120-F037799D15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F0750-A564-48FE-A4F4-FE744864FA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BFD31-F85C-4538-96E5-AA93D23786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F5722-73D1-4F0A-BF23-47F1AA649F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A6789-2F7E-42B1-ADF4-B74787141D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8CA8B-54C1-4231-AE8C-4755FA5E5A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217EE61-95C9-4C3F-A679-24516462B7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1524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b="1"/>
              <a:t>ЯРОСЛАВСКАЯ ОБЛАСТНАЯ </a:t>
            </a:r>
          </a:p>
          <a:p>
            <a:pPr algn="ctr"/>
            <a:r>
              <a:rPr lang="ru-RU" sz="1600" b="1"/>
              <a:t>КЛИНИЧЕСКАЯ БОЛЬНИЦА.</a:t>
            </a:r>
          </a:p>
          <a:p>
            <a:pPr algn="ctr"/>
            <a:r>
              <a:rPr lang="ru-RU" sz="1600" b="1"/>
              <a:t>КАБИНЕТ  АНГИОГРАФИИ.</a:t>
            </a:r>
          </a:p>
          <a:p>
            <a:pPr algn="ctr"/>
            <a:r>
              <a:rPr lang="ru-RU" sz="1600" b="1" u="sng"/>
              <a:t> КОРОНАРОГРАФИЯ</a:t>
            </a:r>
            <a:r>
              <a:rPr lang="ru-RU" sz="1600" u="sng"/>
              <a:t>.</a:t>
            </a:r>
          </a:p>
          <a:p>
            <a:pPr algn="ctr"/>
            <a:r>
              <a:rPr lang="ru-RU" sz="1600" u="sng"/>
              <a:t> </a:t>
            </a:r>
            <a:endParaRPr lang="ru-RU" sz="1600"/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333375" y="849313"/>
            <a:ext cx="2374900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just"/>
            <a:r>
              <a:rPr lang="ru-RU" sz="1400" b="1"/>
              <a:t>Дата:  18.04.13</a:t>
            </a:r>
          </a:p>
          <a:p>
            <a:pPr algn="just"/>
            <a:r>
              <a:rPr lang="ru-RU" sz="1400" b="1"/>
              <a:t>ФИО: Терентьев А.А.</a:t>
            </a:r>
          </a:p>
          <a:p>
            <a:pPr algn="just"/>
            <a:r>
              <a:rPr lang="ru-RU" sz="1400" b="1"/>
              <a:t>Год рождения: 1953</a:t>
            </a:r>
          </a:p>
          <a:p>
            <a:pPr algn="just"/>
            <a:r>
              <a:rPr lang="ru-RU" sz="1400" b="1"/>
              <a:t>Диагноз: ОКС</a:t>
            </a:r>
          </a:p>
          <a:p>
            <a:pPr algn="just"/>
            <a:r>
              <a:rPr lang="ru-RU" sz="1400" b="1"/>
              <a:t>Отделение: 24  №4151</a:t>
            </a: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0" y="2360613"/>
            <a:ext cx="31242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/>
              <a:t>    Под м/анестезией:</a:t>
            </a:r>
          </a:p>
          <a:p>
            <a:r>
              <a:rPr lang="ru-RU" sz="1600"/>
              <a:t>        новокаин</a:t>
            </a:r>
          </a:p>
          <a:p>
            <a:r>
              <a:rPr lang="ru-RU" sz="1600"/>
              <a:t>        лидокаин  </a:t>
            </a:r>
          </a:p>
          <a:p>
            <a:r>
              <a:rPr lang="ru-RU" sz="1600"/>
              <a:t>        </a:t>
            </a:r>
          </a:p>
          <a:p>
            <a:r>
              <a:rPr lang="ru-RU" sz="1400"/>
              <a:t> </a:t>
            </a:r>
          </a:p>
        </p:txBody>
      </p:sp>
      <p:graphicFrame>
        <p:nvGraphicFramePr>
          <p:cNvPr id="3953" name="Group 1905"/>
          <p:cNvGraphicFramePr>
            <a:graphicFrameLocks noGrp="1"/>
          </p:cNvGraphicFramePr>
          <p:nvPr/>
        </p:nvGraphicFramePr>
        <p:xfrm>
          <a:off x="4149725" y="2936875"/>
          <a:ext cx="2160588" cy="914400"/>
        </p:xfrm>
        <a:graphic>
          <a:graphicData uri="http://schemas.openxmlformats.org/drawingml/2006/table">
            <a:tbl>
              <a:tblPr/>
              <a:tblGrid>
                <a:gridCol w="1044575"/>
                <a:gridCol w="539750"/>
                <a:gridCol w="5762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axillaris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51" name="Group 1903"/>
          <p:cNvGraphicFramePr>
            <a:graphicFrameLocks noGrp="1"/>
          </p:cNvGraphicFramePr>
          <p:nvPr/>
        </p:nvGraphicFramePr>
        <p:xfrm>
          <a:off x="188913" y="5168900"/>
          <a:ext cx="6480175" cy="1612900"/>
        </p:xfrm>
        <a:graphic>
          <a:graphicData uri="http://schemas.openxmlformats.org/drawingml/2006/table">
            <a:tbl>
              <a:tblPr/>
              <a:tblGrid>
                <a:gridCol w="844550"/>
                <a:gridCol w="774700"/>
                <a:gridCol w="846137"/>
                <a:gridCol w="704850"/>
                <a:gridCol w="844550"/>
                <a:gridCol w="774700"/>
                <a:gridCol w="704850"/>
                <a:gridCol w="985838"/>
              </a:tblGrid>
              <a:tr h="260350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катетеры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193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аорта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603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Judkins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Pigtail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Amplatz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13" name="Text Box 1217"/>
          <p:cNvSpPr txBox="1">
            <a:spLocks noChangeArrowheads="1"/>
          </p:cNvSpPr>
          <p:nvPr/>
        </p:nvSpPr>
        <p:spPr bwMode="auto">
          <a:xfrm>
            <a:off x="188913" y="7113588"/>
            <a:ext cx="3405187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 dirty="0"/>
              <a:t>Контраст:</a:t>
            </a:r>
            <a:endParaRPr lang="en-US" sz="1800" dirty="0"/>
          </a:p>
          <a:p>
            <a:r>
              <a:rPr lang="ru-RU" sz="1600" dirty="0"/>
              <a:t>      </a:t>
            </a:r>
            <a:r>
              <a:rPr lang="ru-RU" sz="1400" dirty="0" err="1"/>
              <a:t>Ультравист</a:t>
            </a:r>
            <a:r>
              <a:rPr lang="ru-RU" sz="1400" dirty="0"/>
              <a:t> </a:t>
            </a:r>
            <a:r>
              <a:rPr lang="ru-RU" sz="1400" dirty="0" smtClean="0"/>
              <a:t>           370    </a:t>
            </a:r>
            <a:r>
              <a:rPr lang="ru-RU" sz="1400" dirty="0"/>
              <a:t>мл. </a:t>
            </a:r>
            <a:endParaRPr lang="en-US" sz="1400" dirty="0"/>
          </a:p>
          <a:p>
            <a:r>
              <a:rPr lang="ru-RU" sz="1400" dirty="0"/>
              <a:t>      </a:t>
            </a:r>
            <a:r>
              <a:rPr lang="ru-RU" sz="1400" dirty="0" err="1"/>
              <a:t>Омнипак</a:t>
            </a:r>
            <a:r>
              <a:rPr lang="ru-RU" sz="1400" dirty="0"/>
              <a:t> 350         50 мл.</a:t>
            </a:r>
            <a:endParaRPr lang="en-US" sz="1400" dirty="0"/>
          </a:p>
          <a:p>
            <a:r>
              <a:rPr lang="en-US" sz="1400" dirty="0"/>
              <a:t>    </a:t>
            </a:r>
            <a:endParaRPr lang="ru-RU" sz="1400" dirty="0"/>
          </a:p>
        </p:txBody>
      </p:sp>
      <p:sp>
        <p:nvSpPr>
          <p:cNvPr id="2114" name="Rectangle 1224"/>
          <p:cNvSpPr>
            <a:spLocks noChangeArrowheads="1"/>
          </p:cNvSpPr>
          <p:nvPr/>
        </p:nvSpPr>
        <p:spPr bwMode="auto">
          <a:xfrm>
            <a:off x="520700" y="4232275"/>
            <a:ext cx="63373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По проводнику поэтапная катетеризация</a:t>
            </a:r>
            <a:r>
              <a:rPr lang="en-US" sz="1400"/>
              <a:t>:</a:t>
            </a:r>
          </a:p>
          <a:p>
            <a:r>
              <a:rPr lang="ru-RU" sz="1400"/>
              <a:t>                                                             ЛКА </a:t>
            </a:r>
            <a:r>
              <a:rPr lang="en-US" sz="1400"/>
              <a:t>                          </a:t>
            </a:r>
            <a:r>
              <a:rPr lang="ru-RU" sz="1400"/>
              <a:t>ПКА </a:t>
            </a:r>
            <a:endParaRPr lang="en-US" sz="1400"/>
          </a:p>
          <a:p>
            <a:r>
              <a:rPr lang="ru-RU" sz="1400"/>
              <a:t>Гр. аорта               ЛЖ </a:t>
            </a:r>
            <a:r>
              <a:rPr lang="en-US" sz="1400"/>
              <a:t>               </a:t>
            </a:r>
            <a:r>
              <a:rPr lang="ru-RU" sz="1400"/>
              <a:t>Вн. Гр. Арт.</a:t>
            </a:r>
            <a:r>
              <a:rPr lang="en-US" sz="1400"/>
              <a:t>       </a:t>
            </a:r>
            <a:r>
              <a:rPr lang="ru-RU" sz="1400"/>
              <a:t>         Лев. ПкА</a:t>
            </a:r>
            <a:endParaRPr lang="en-US" sz="1400"/>
          </a:p>
          <a:p>
            <a:r>
              <a:rPr lang="ru-RU" sz="1400"/>
              <a:t>                                </a:t>
            </a:r>
            <a:r>
              <a:rPr lang="en-US" sz="1400"/>
              <a:t>                                                                </a:t>
            </a:r>
            <a:r>
              <a:rPr lang="ru-RU" sz="1400"/>
              <a:t>   </a:t>
            </a:r>
          </a:p>
        </p:txBody>
      </p:sp>
      <p:sp>
        <p:nvSpPr>
          <p:cNvPr id="2115" name="Rectangle 1225"/>
          <p:cNvSpPr>
            <a:spLocks noChangeArrowheads="1"/>
          </p:cNvSpPr>
          <p:nvPr/>
        </p:nvSpPr>
        <p:spPr bwMode="auto">
          <a:xfrm>
            <a:off x="333375" y="32972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6" name="Rectangle 1226"/>
          <p:cNvSpPr>
            <a:spLocks noChangeArrowheads="1"/>
          </p:cNvSpPr>
          <p:nvPr/>
        </p:nvSpPr>
        <p:spPr bwMode="auto">
          <a:xfrm>
            <a:off x="333375" y="35131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7" name="Rectangle 1228"/>
          <p:cNvSpPr>
            <a:spLocks noChangeArrowheads="1"/>
          </p:cNvSpPr>
          <p:nvPr/>
        </p:nvSpPr>
        <p:spPr bwMode="auto">
          <a:xfrm>
            <a:off x="39338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8" name="Rectangle 1229"/>
          <p:cNvSpPr>
            <a:spLocks noChangeArrowheads="1"/>
          </p:cNvSpPr>
          <p:nvPr/>
        </p:nvSpPr>
        <p:spPr bwMode="auto">
          <a:xfrm>
            <a:off x="39338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2119" name="Rectangle 1230"/>
          <p:cNvSpPr>
            <a:spLocks noChangeArrowheads="1"/>
          </p:cNvSpPr>
          <p:nvPr/>
        </p:nvSpPr>
        <p:spPr bwMode="auto">
          <a:xfrm>
            <a:off x="58769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20" name="Rectangle 1232"/>
          <p:cNvSpPr>
            <a:spLocks noChangeArrowheads="1"/>
          </p:cNvSpPr>
          <p:nvPr/>
        </p:nvSpPr>
        <p:spPr bwMode="auto">
          <a:xfrm>
            <a:off x="260350" y="747395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21" name="Text Box 1411"/>
          <p:cNvSpPr txBox="1">
            <a:spLocks noChangeArrowheads="1"/>
          </p:cNvSpPr>
          <p:nvPr/>
        </p:nvSpPr>
        <p:spPr bwMode="auto">
          <a:xfrm>
            <a:off x="3500438" y="7329488"/>
            <a:ext cx="2852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 </a:t>
            </a:r>
            <a:r>
              <a:rPr lang="ru-RU" sz="1400" dirty="0" smtClean="0"/>
              <a:t>  01:24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    </a:t>
            </a:r>
            <a:r>
              <a:rPr lang="ru-RU" sz="1400" dirty="0" smtClean="0"/>
              <a:t>2.4   </a:t>
            </a:r>
            <a:r>
              <a:rPr lang="en-US" sz="1400" dirty="0" smtClean="0"/>
              <a:t>m</a:t>
            </a:r>
            <a:r>
              <a:rPr lang="ru-RU" sz="1400" dirty="0"/>
              <a:t>Зв    </a:t>
            </a:r>
          </a:p>
        </p:txBody>
      </p:sp>
      <p:sp>
        <p:nvSpPr>
          <p:cNvPr id="2122" name="Rectangle 1412"/>
          <p:cNvSpPr>
            <a:spLocks noChangeArrowheads="1"/>
          </p:cNvSpPr>
          <p:nvPr/>
        </p:nvSpPr>
        <p:spPr bwMode="auto">
          <a:xfrm>
            <a:off x="2997200" y="2936875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Пункция:</a:t>
            </a:r>
          </a:p>
        </p:txBody>
      </p:sp>
      <p:pic>
        <p:nvPicPr>
          <p:cNvPr id="2123" name="Picture 1451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00025"/>
            <a:ext cx="7397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24" name="Rectangle 1750"/>
          <p:cNvSpPr>
            <a:spLocks noChangeArrowheads="1"/>
          </p:cNvSpPr>
          <p:nvPr/>
        </p:nvSpPr>
        <p:spPr bwMode="auto">
          <a:xfrm>
            <a:off x="58769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5" name="Text Box 1751"/>
          <p:cNvSpPr txBox="1">
            <a:spLocks noChangeArrowheads="1"/>
          </p:cNvSpPr>
          <p:nvPr/>
        </p:nvSpPr>
        <p:spPr bwMode="auto">
          <a:xfrm>
            <a:off x="476250" y="3944938"/>
            <a:ext cx="5780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Установлен интродьюссер:  5</a:t>
            </a:r>
            <a:r>
              <a:rPr lang="en-US" sz="1400"/>
              <a:t>F                        </a:t>
            </a:r>
            <a:endParaRPr lang="ru-RU" sz="1400"/>
          </a:p>
        </p:txBody>
      </p:sp>
      <p:sp>
        <p:nvSpPr>
          <p:cNvPr id="2126" name="Rectangle 1752"/>
          <p:cNvSpPr>
            <a:spLocks noChangeArrowheads="1"/>
          </p:cNvSpPr>
          <p:nvPr/>
        </p:nvSpPr>
        <p:spPr bwMode="auto">
          <a:xfrm>
            <a:off x="2997200" y="40163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7" name="Line 175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28" name="Line 1756"/>
          <p:cNvSpPr>
            <a:spLocks noChangeShapeType="1"/>
          </p:cNvSpPr>
          <p:nvPr/>
        </p:nvSpPr>
        <p:spPr bwMode="auto">
          <a:xfrm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29" name="Line 175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30" name="Line 175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3908" name="Group 1860"/>
          <p:cNvGraphicFramePr>
            <a:graphicFrameLocks noGrp="1"/>
          </p:cNvGraphicFramePr>
          <p:nvPr/>
        </p:nvGraphicFramePr>
        <p:xfrm>
          <a:off x="188913" y="8121650"/>
          <a:ext cx="5976937" cy="865632"/>
        </p:xfrm>
        <a:graphic>
          <a:graphicData uri="http://schemas.openxmlformats.org/drawingml/2006/table">
            <a:tbl>
              <a:tblPr/>
              <a:tblGrid>
                <a:gridCol w="1193800"/>
                <a:gridCol w="1196975"/>
                <a:gridCol w="1195387"/>
                <a:gridCol w="1196975"/>
                <a:gridCol w="11938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Колба д. 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Диагност.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Соединит.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Белья однор.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1" name="Text Box 1830"/>
          <p:cNvSpPr txBox="1">
            <a:spLocks noChangeArrowheads="1"/>
          </p:cNvSpPr>
          <p:nvPr/>
        </p:nvSpPr>
        <p:spPr bwMode="auto">
          <a:xfrm>
            <a:off x="404813" y="92011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/>
          </a:p>
        </p:txBody>
      </p:sp>
      <p:sp>
        <p:nvSpPr>
          <p:cNvPr id="2152" name="Rectangle 1833"/>
          <p:cNvSpPr>
            <a:spLocks noChangeArrowheads="1"/>
          </p:cNvSpPr>
          <p:nvPr/>
        </p:nvSpPr>
        <p:spPr bwMode="auto">
          <a:xfrm>
            <a:off x="2420938" y="47371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2153" name="Rectangle 1861"/>
          <p:cNvSpPr>
            <a:spLocks noChangeArrowheads="1"/>
          </p:cNvSpPr>
          <p:nvPr/>
        </p:nvSpPr>
        <p:spPr bwMode="auto">
          <a:xfrm>
            <a:off x="1484313" y="47371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54" name="Rectangle 1872"/>
          <p:cNvSpPr>
            <a:spLocks noChangeArrowheads="1"/>
          </p:cNvSpPr>
          <p:nvPr/>
        </p:nvSpPr>
        <p:spPr bwMode="auto">
          <a:xfrm>
            <a:off x="3213100" y="1281113"/>
            <a:ext cx="3429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 dirty="0" err="1"/>
              <a:t>Рентгенхирург</a:t>
            </a:r>
            <a:r>
              <a:rPr lang="ru-RU" sz="1400" b="1" dirty="0"/>
              <a:t>:    </a:t>
            </a:r>
            <a:r>
              <a:rPr lang="ru-RU" sz="1400" b="1" dirty="0" smtClean="0"/>
              <a:t>    Щербаков </a:t>
            </a:r>
            <a:r>
              <a:rPr lang="ru-RU" sz="1400" b="1" dirty="0"/>
              <a:t>А.С.</a:t>
            </a:r>
            <a:r>
              <a:rPr lang="ru-RU" sz="1400" dirty="0"/>
              <a:t>.</a:t>
            </a:r>
          </a:p>
          <a:p>
            <a:r>
              <a:rPr lang="ru-RU" sz="1400" b="1" dirty="0"/>
              <a:t>Операционная м</a:t>
            </a:r>
            <a:r>
              <a:rPr lang="en-US" sz="1400" b="1" dirty="0"/>
              <a:t>/</a:t>
            </a:r>
            <a:r>
              <a:rPr lang="ru-RU" sz="1400" b="1" dirty="0"/>
              <a:t>с</a:t>
            </a:r>
            <a:r>
              <a:rPr lang="ru-RU" sz="1400" dirty="0"/>
              <a:t>: Черткова О.Н.</a:t>
            </a:r>
          </a:p>
          <a:p>
            <a:r>
              <a:rPr lang="ru-RU" sz="1400" b="1" dirty="0"/>
              <a:t>Анестезиолог:      </a:t>
            </a:r>
            <a:r>
              <a:rPr lang="ru-RU" sz="1400" dirty="0"/>
              <a:t>     </a:t>
            </a:r>
            <a:r>
              <a:rPr lang="ru-RU" sz="1400" dirty="0" err="1" smtClean="0"/>
              <a:t>Берина</a:t>
            </a:r>
            <a:r>
              <a:rPr lang="ru-RU" sz="1400" dirty="0" smtClean="0"/>
              <a:t> Е.В.</a:t>
            </a:r>
            <a:endParaRPr lang="ru-RU" sz="1400" dirty="0"/>
          </a:p>
          <a:p>
            <a:r>
              <a:rPr lang="ru-RU" sz="1400" b="1" dirty="0"/>
              <a:t>М/с </a:t>
            </a:r>
            <a:r>
              <a:rPr lang="ru-RU" sz="1400" b="1" dirty="0" err="1"/>
              <a:t>анестезист</a:t>
            </a:r>
            <a:r>
              <a:rPr lang="ru-RU" sz="1400" b="1" dirty="0"/>
              <a:t>:</a:t>
            </a:r>
            <a:r>
              <a:rPr lang="ru-RU" sz="1400" dirty="0"/>
              <a:t>.  </a:t>
            </a:r>
            <a:r>
              <a:rPr lang="ru-RU" sz="1400" dirty="0" smtClean="0"/>
              <a:t>     </a:t>
            </a:r>
            <a:r>
              <a:rPr lang="ru-RU" sz="1400" dirty="0" err="1" smtClean="0"/>
              <a:t>Поплавкова</a:t>
            </a:r>
            <a:r>
              <a:rPr lang="ru-RU" sz="1400" dirty="0" smtClean="0"/>
              <a:t> </a:t>
            </a:r>
            <a:r>
              <a:rPr lang="ru-RU" sz="1400" dirty="0"/>
              <a:t>Е.А.</a:t>
            </a:r>
          </a:p>
          <a:p>
            <a:r>
              <a:rPr lang="ru-RU" sz="1400" b="1" dirty="0" err="1"/>
              <a:t>Рентгенолаборант</a:t>
            </a:r>
            <a:r>
              <a:rPr lang="ru-RU" sz="1400" b="1" dirty="0"/>
              <a:t>:   ------</a:t>
            </a:r>
            <a:endParaRPr lang="ru-RU" sz="1400" dirty="0"/>
          </a:p>
        </p:txBody>
      </p:sp>
      <p:sp>
        <p:nvSpPr>
          <p:cNvPr id="2155" name="Rectangle 1880"/>
          <p:cNvSpPr>
            <a:spLocks noChangeArrowheads="1"/>
          </p:cNvSpPr>
          <p:nvPr/>
        </p:nvSpPr>
        <p:spPr bwMode="auto">
          <a:xfrm>
            <a:off x="260350" y="768985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0" y="4160838"/>
            <a:ext cx="6858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200"/>
              <a:t>                                                                  </a:t>
            </a:r>
            <a:endParaRPr lang="ru-RU" sz="1400" b="1"/>
          </a:p>
        </p:txBody>
      </p:sp>
      <p:sp>
        <p:nvSpPr>
          <p:cNvPr id="3076" name="Line 4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49"/>
          <p:cNvSpPr>
            <a:spLocks noChangeShapeType="1"/>
          </p:cNvSpPr>
          <p:nvPr/>
        </p:nvSpPr>
        <p:spPr bwMode="auto">
          <a:xfrm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50"/>
          <p:cNvSpPr>
            <a:spLocks noChangeShapeType="1"/>
          </p:cNvSpPr>
          <p:nvPr/>
        </p:nvSpPr>
        <p:spPr bwMode="auto">
          <a:xfrm flipV="1"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9" name="Line 51"/>
          <p:cNvSpPr>
            <a:spLocks noChangeShapeType="1"/>
          </p:cNvSpPr>
          <p:nvPr/>
        </p:nvSpPr>
        <p:spPr bwMode="auto">
          <a:xfrm flipH="1"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80" name="Rectangle 52"/>
          <p:cNvSpPr>
            <a:spLocks noChangeArrowheads="1"/>
          </p:cNvSpPr>
          <p:nvPr/>
        </p:nvSpPr>
        <p:spPr bwMode="auto">
          <a:xfrm>
            <a:off x="0" y="3873500"/>
            <a:ext cx="68580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1200" b="1" dirty="0"/>
          </a:p>
          <a:p>
            <a:pPr algn="ctr"/>
            <a:r>
              <a:rPr lang="ru-RU" sz="1200" b="1" dirty="0"/>
              <a:t>ЗАКЛЮЧЕНИЕ:</a:t>
            </a:r>
          </a:p>
          <a:p>
            <a:pPr algn="just"/>
            <a:r>
              <a:rPr lang="ru-RU" sz="1200" b="1" dirty="0"/>
              <a:t>Тип коронарного кровотока</a:t>
            </a:r>
            <a:r>
              <a:rPr lang="ru-RU" sz="1200" dirty="0"/>
              <a:t>: </a:t>
            </a:r>
            <a:r>
              <a:rPr lang="ru-RU" sz="1200" dirty="0" smtClean="0"/>
              <a:t>правый.</a:t>
            </a:r>
            <a:endParaRPr lang="ru-RU" sz="1200" dirty="0"/>
          </a:p>
          <a:p>
            <a:pPr algn="just"/>
            <a:r>
              <a:rPr lang="ru-RU" sz="1200" b="1" dirty="0"/>
              <a:t>Характер патологического процесса в венечных </a:t>
            </a:r>
            <a:r>
              <a:rPr lang="ru-RU" sz="1200" b="1" dirty="0" smtClean="0"/>
              <a:t>артериях</a:t>
            </a:r>
            <a:r>
              <a:rPr lang="ru-RU" sz="1200" dirty="0" smtClean="0"/>
              <a:t>: нет</a:t>
            </a:r>
            <a:endParaRPr lang="ru-RU" sz="1200" dirty="0"/>
          </a:p>
          <a:p>
            <a:pPr algn="just"/>
            <a:r>
              <a:rPr lang="ru-RU" sz="1200" b="1" dirty="0"/>
              <a:t>Ствол ЛКА</a:t>
            </a:r>
            <a:r>
              <a:rPr lang="ru-RU" sz="1200" dirty="0"/>
              <a:t>: норма</a:t>
            </a:r>
          </a:p>
          <a:p>
            <a:pPr algn="just"/>
            <a:r>
              <a:rPr lang="ru-RU" sz="1200" b="1" dirty="0"/>
              <a:t>Бассейн ПМЖА</a:t>
            </a:r>
            <a:r>
              <a:rPr lang="ru-RU" sz="1200" dirty="0"/>
              <a:t>: </a:t>
            </a:r>
            <a:r>
              <a:rPr lang="ru-RU" sz="1200" dirty="0" smtClean="0"/>
              <a:t>норма. </a:t>
            </a:r>
            <a:r>
              <a:rPr lang="en-US" sz="1200" dirty="0" smtClean="0"/>
              <a:t>TIMI III</a:t>
            </a:r>
            <a:r>
              <a:rPr lang="ru-RU" sz="1200" dirty="0" smtClean="0"/>
              <a:t>.</a:t>
            </a:r>
            <a:endParaRPr lang="ru-RU" sz="1200" dirty="0"/>
          </a:p>
          <a:p>
            <a:pPr algn="just"/>
            <a:r>
              <a:rPr lang="ru-RU" sz="1200" b="1" dirty="0"/>
              <a:t>Бассейн ОА</a:t>
            </a:r>
            <a:r>
              <a:rPr lang="ru-RU" sz="1200" dirty="0"/>
              <a:t>: </a:t>
            </a:r>
            <a:r>
              <a:rPr lang="ru-RU" sz="1200" dirty="0" smtClean="0"/>
              <a:t>норма </a:t>
            </a:r>
            <a:r>
              <a:rPr lang="en-US" sz="1200" dirty="0" smtClean="0"/>
              <a:t>TIMI III</a:t>
            </a:r>
            <a:endParaRPr lang="ru-RU" sz="1200" dirty="0"/>
          </a:p>
          <a:p>
            <a:pPr algn="just"/>
            <a:r>
              <a:rPr lang="ru-RU" sz="1200" b="1" dirty="0"/>
              <a:t>Бассейн ПКА</a:t>
            </a:r>
            <a:r>
              <a:rPr lang="ru-RU" sz="1200" dirty="0"/>
              <a:t>:</a:t>
            </a:r>
            <a:r>
              <a:rPr lang="en-US" sz="1200" dirty="0"/>
              <a:t> </a:t>
            </a:r>
            <a:r>
              <a:rPr lang="ru-RU" sz="1200" dirty="0" smtClean="0"/>
              <a:t>норма. </a:t>
            </a:r>
            <a:r>
              <a:rPr lang="en-US" sz="1200" dirty="0" smtClean="0"/>
              <a:t>TIMI III</a:t>
            </a:r>
            <a:endParaRPr lang="ru-RU" sz="1200" dirty="0"/>
          </a:p>
          <a:p>
            <a:pPr algn="just"/>
            <a:r>
              <a:rPr lang="ru-RU" sz="1200" b="1" dirty="0"/>
              <a:t>Наличие коллатерального кровотока</a:t>
            </a:r>
            <a:r>
              <a:rPr lang="ru-RU" sz="1200" dirty="0"/>
              <a:t>: </a:t>
            </a:r>
            <a:r>
              <a:rPr lang="en-US" sz="1200" dirty="0" smtClean="0"/>
              <a:t> </a:t>
            </a:r>
            <a:r>
              <a:rPr lang="ru-RU" sz="1200" dirty="0" smtClean="0"/>
              <a:t>нет</a:t>
            </a:r>
            <a:endParaRPr lang="ru-RU" sz="1200" dirty="0"/>
          </a:p>
          <a:p>
            <a:pPr algn="just"/>
            <a:r>
              <a:rPr lang="ru-RU" sz="1200" b="1" dirty="0"/>
              <a:t>Сократительная функция ЛЖ</a:t>
            </a:r>
            <a:r>
              <a:rPr lang="ru-RU" sz="1200" dirty="0"/>
              <a:t>:</a:t>
            </a:r>
          </a:p>
          <a:p>
            <a:pPr algn="just"/>
            <a:endParaRPr lang="ru-RU" sz="1200" dirty="0"/>
          </a:p>
          <a:p>
            <a:pPr algn="just"/>
            <a:endParaRPr lang="ru-RU" sz="1200" dirty="0"/>
          </a:p>
          <a:p>
            <a:pPr algn="just"/>
            <a:r>
              <a:rPr lang="ru-RU" sz="1200" b="1" dirty="0"/>
              <a:t>РЕКОМЕНДОВАНО:</a:t>
            </a:r>
            <a:r>
              <a:rPr lang="en-US" sz="1200" b="1" dirty="0"/>
              <a:t> </a:t>
            </a:r>
            <a:endParaRPr lang="ru-RU" sz="1200" b="1" dirty="0"/>
          </a:p>
          <a:p>
            <a:pPr algn="just"/>
            <a:r>
              <a:rPr lang="ru-RU" sz="1200" dirty="0"/>
              <a:t>-Постельный режим 24 часа. </a:t>
            </a:r>
          </a:p>
          <a:p>
            <a:pPr algn="just"/>
            <a:r>
              <a:rPr lang="ru-RU" sz="1200" dirty="0"/>
              <a:t>-Контроль  места пункции.</a:t>
            </a:r>
          </a:p>
          <a:p>
            <a:pPr algn="just"/>
            <a:endParaRPr lang="ru-RU" sz="1200" b="1" dirty="0"/>
          </a:p>
          <a:p>
            <a:pPr algn="just"/>
            <a:endParaRPr lang="ru-RU" sz="1200" b="1" dirty="0"/>
          </a:p>
          <a:p>
            <a:pPr algn="just"/>
            <a:r>
              <a:rPr lang="ru-RU" sz="1200" b="1" dirty="0"/>
              <a:t>                                                                                                                     Врач:</a:t>
            </a:r>
            <a:r>
              <a:rPr lang="ru-RU" sz="1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12580</TotalTime>
  <Words>252</Words>
  <Application>Microsoft PowerPoint</Application>
  <PresentationFormat>Лист A4 (210x297 мм)</PresentationFormat>
  <Paragraphs>95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Times New Roman</vt:lpstr>
      <vt:lpstr>Arial</vt:lpstr>
      <vt:lpstr>Оформление по умолчанию</vt:lpstr>
      <vt:lpstr>Слайд 1</vt:lpstr>
      <vt:lpstr>Слайд 2</vt:lpstr>
    </vt:vector>
  </TitlesOfParts>
  <Company>W sistems entertaiment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Плеханов Георгий Валентинович</dc:creator>
  <cp:lastModifiedBy>SamLab.ws</cp:lastModifiedBy>
  <cp:revision>2074</cp:revision>
  <cp:lastPrinted>1999-11-01T09:58:52Z</cp:lastPrinted>
  <dcterms:created xsi:type="dcterms:W3CDTF">1998-03-02T15:35:32Z</dcterms:created>
  <dcterms:modified xsi:type="dcterms:W3CDTF">2013-04-18T12:32:37Z</dcterms:modified>
</cp:coreProperties>
</file>