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404" y="1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6F21C40-4064-4F32-9E52-00DC1BE5DFD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FD0C2D-6510-4356-A14E-86960CC56196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53FC41-6025-4729-AA35-74AA2ADAD75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A80DFA-8A20-4099-A05C-9581FA7757B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CE788-4888-4812-8B9A-66F6416E35D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DBA623-89D2-4696-B9C1-CC171F2263C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A7847-8AEC-4498-8011-9A52B24601F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574910-C25A-4D30-969C-D1066C58ADC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64435B-E777-4387-BC2F-62C2F5B8278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0BAFC-2072-4D5E-9FD1-17451A8F39D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0CB48-D8DE-42BD-9E39-19F998898B1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29A46B-E1C8-4114-ACD2-6653780069A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B4340-FFB6-47BF-90D3-EEA08712E84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E4865CD0-560A-4113-B676-E95E4A56B29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600" b="1" u="sng" dirty="0"/>
              <a:t>ЦЕРЕБРАЛЬНАЯ АНГИОГРАФИЯ АРТЕРИЙ</a:t>
            </a:r>
            <a:r>
              <a:rPr lang="ru-RU" sz="1600" b="1" u="sng" dirty="0">
                <a:latin typeface="Times New Roman" pitchFamily="18" charset="0"/>
              </a:rPr>
              <a:t>. </a:t>
            </a:r>
          </a:p>
          <a:p>
            <a:pPr algn="ctr" eaLnBrk="0" hangingPunct="0"/>
            <a:endParaRPr lang="ru-RU" sz="1600" dirty="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913" y="179388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Установлен </a:t>
            </a:r>
            <a:r>
              <a:rPr lang="ru-RU" sz="1400" b="1" dirty="0" err="1">
                <a:latin typeface="Times New Roman" pitchFamily="18" charset="0"/>
              </a:rPr>
              <a:t>интродьюсер</a:t>
            </a:r>
            <a:r>
              <a:rPr lang="ru-RU" sz="1400" dirty="0">
                <a:latin typeface="Times New Roman" pitchFamily="18" charset="0"/>
              </a:rPr>
              <a:t>: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         </a:t>
            </a:r>
            <a:r>
              <a:rPr lang="ru-RU" sz="1400" dirty="0" smtClean="0">
                <a:latin typeface="Times New Roman" pitchFamily="18" charset="0"/>
              </a:rPr>
              <a:t>5</a:t>
            </a:r>
            <a:r>
              <a:rPr lang="en-US" sz="1400" dirty="0" smtClean="0">
                <a:latin typeface="Times New Roman" pitchFamily="18" charset="0"/>
              </a:rPr>
              <a:t>F      </a:t>
            </a:r>
            <a:r>
              <a:rPr lang="ru-RU" sz="1400" dirty="0" err="1" smtClean="0">
                <a:latin typeface="Times New Roman" pitchFamily="18" charset="0"/>
              </a:rPr>
              <a:t>х</a:t>
            </a:r>
            <a:r>
              <a:rPr lang="en-US" sz="1400" dirty="0" smtClean="0">
                <a:latin typeface="Times New Roman" pitchFamily="18" charset="0"/>
              </a:rPr>
              <a:t>              </a:t>
            </a:r>
            <a:r>
              <a:rPr lang="ru-RU" sz="1400" dirty="0" smtClean="0">
                <a:latin typeface="Times New Roman" pitchFamily="18" charset="0"/>
              </a:rPr>
              <a:t>   </a:t>
            </a:r>
            <a:r>
              <a:rPr lang="ru-RU" sz="1400" dirty="0" smtClean="0"/>
              <a:t>6</a:t>
            </a:r>
            <a:r>
              <a:rPr lang="en-US" sz="1400" dirty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b="1" dirty="0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26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 err="1">
                <a:latin typeface="Times New Roman" pitchFamily="18" charset="0"/>
              </a:rPr>
              <a:t>х</a:t>
            </a:r>
            <a:r>
              <a:rPr lang="ru-RU" sz="1600" dirty="0">
                <a:latin typeface="Times New Roman" pitchFamily="18" charset="0"/>
              </a:rPr>
              <a:t>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</a:rPr>
              <a:t>Омнипак</a:t>
            </a:r>
            <a:r>
              <a:rPr lang="ru-RU" sz="1400" dirty="0" smtClean="0">
                <a:latin typeface="Times New Roman" pitchFamily="18" charset="0"/>
              </a:rPr>
              <a:t> 350 300 </a:t>
            </a:r>
            <a:r>
              <a:rPr lang="en-US" sz="1400" dirty="0" smtClean="0">
                <a:latin typeface="Times New Roman" pitchFamily="18" charset="0"/>
              </a:rPr>
              <a:t>ml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</a:t>
            </a:r>
            <a:r>
              <a:rPr lang="ru-RU" sz="1400" dirty="0" smtClean="0">
                <a:latin typeface="Times New Roman" pitchFamily="18" charset="0"/>
              </a:rPr>
              <a:t>НН1                                   5 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dirty="0" smtClean="0"/>
              <a:t>                МРА-1</a:t>
            </a:r>
          </a:p>
          <a:p>
            <a:r>
              <a:rPr lang="ru-RU" sz="1400" b="1" dirty="0" smtClean="0">
                <a:latin typeface="Times New Roman" pitchFamily="18" charset="0"/>
              </a:rPr>
              <a:t>Поэтапная </a:t>
            </a:r>
            <a:r>
              <a:rPr lang="ru-RU" sz="1400" b="1" dirty="0">
                <a:latin typeface="Times New Roman" pitchFamily="18" charset="0"/>
              </a:rPr>
              <a:t>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        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4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286388" y="5500694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2" name="Rectangle 134"/>
          <p:cNvSpPr>
            <a:spLocks noChangeArrowheads="1"/>
          </p:cNvSpPr>
          <p:nvPr/>
        </p:nvSpPr>
        <p:spPr bwMode="auto">
          <a:xfrm>
            <a:off x="42926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357313"/>
            <a:ext cx="34290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ru-RU" sz="1400" b="1" dirty="0" err="1" smtClean="0">
                <a:latin typeface="Times New Roman" pitchFamily="18" charset="0"/>
              </a:rPr>
              <a:t>Рентгенхирурги</a:t>
            </a:r>
            <a:r>
              <a:rPr lang="ru-RU" sz="1400" b="1" dirty="0" smtClean="0">
                <a:latin typeface="Times New Roman" pitchFamily="18" charset="0"/>
              </a:rPr>
              <a:t>:       Щербаков А.С.  </a:t>
            </a:r>
          </a:p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                                     Ахмедов А.С. </a:t>
            </a:r>
            <a:endParaRPr lang="ru-RU" sz="1400" dirty="0"/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b="1" dirty="0" smtClean="0">
                <a:latin typeface="Times New Roman" pitchFamily="18" charset="0"/>
              </a:rPr>
              <a:t>Операционная </a:t>
            </a:r>
            <a:r>
              <a:rPr lang="ru-RU" sz="1400" b="1" dirty="0">
                <a:latin typeface="Times New Roman" pitchFamily="18" charset="0"/>
              </a:rPr>
              <a:t>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 smtClean="0">
                <a:latin typeface="Times New Roman" pitchFamily="18" charset="0"/>
              </a:rPr>
              <a:t>с: Черткова О.Н.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</a:t>
            </a:r>
            <a:r>
              <a:rPr lang="ru-RU" sz="1400" b="1" dirty="0" err="1" smtClean="0">
                <a:latin typeface="Times New Roman" pitchFamily="18" charset="0"/>
              </a:rPr>
              <a:t>Шивьёв</a:t>
            </a:r>
            <a:r>
              <a:rPr lang="ru-RU" sz="1400" b="1" dirty="0" smtClean="0">
                <a:latin typeface="Times New Roman" pitchFamily="18" charset="0"/>
              </a:rPr>
              <a:t> В.А.</a:t>
            </a:r>
            <a:r>
              <a:rPr lang="ru-RU" sz="1400" dirty="0" smtClean="0">
                <a:latin typeface="Times New Roman" pitchFamily="18" charset="0"/>
              </a:rPr>
              <a:t>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</a:t>
            </a:r>
            <a:r>
              <a:rPr lang="ru-RU" sz="1400" b="1" dirty="0" err="1">
                <a:latin typeface="Times New Roman" pitchFamily="18" charset="0"/>
              </a:rPr>
              <a:t>анестезист</a:t>
            </a:r>
            <a:r>
              <a:rPr lang="ru-RU" sz="1400" b="1" dirty="0">
                <a:latin typeface="Times New Roman" pitchFamily="18" charset="0"/>
              </a:rPr>
              <a:t>:        </a:t>
            </a:r>
            <a:r>
              <a:rPr lang="ru-RU" sz="1400" b="1" dirty="0" smtClean="0">
                <a:latin typeface="Times New Roman" pitchFamily="18" charset="0"/>
              </a:rPr>
              <a:t>  Цветкова М. В.</a:t>
            </a:r>
            <a:endParaRPr lang="ru-RU" sz="1400" dirty="0"/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0" y="1071538"/>
            <a:ext cx="2643182" cy="157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21.05.201</a:t>
            </a:r>
            <a:r>
              <a:rPr lang="ru-RU" sz="1400" b="1" dirty="0" smtClean="0"/>
              <a:t>3</a:t>
            </a:r>
            <a:endParaRPr lang="ru-RU" sz="1400" b="1" dirty="0"/>
          </a:p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Ф.И.О. Хлестов А.Б.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07.02.1972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</a:t>
            </a:r>
            <a:r>
              <a:rPr lang="ru-RU" sz="1400" b="1" dirty="0" smtClean="0">
                <a:latin typeface="Times New Roman" pitchFamily="18" charset="0"/>
              </a:rPr>
              <a:t>: 7 </a:t>
            </a:r>
            <a:r>
              <a:rPr lang="ru-RU" sz="1400" b="1" dirty="0">
                <a:latin typeface="Times New Roman" pitchFamily="18" charset="0"/>
              </a:rPr>
              <a:t>№ </a:t>
            </a:r>
            <a:r>
              <a:rPr lang="ru-RU" sz="1400" b="1" dirty="0" smtClean="0">
                <a:latin typeface="Times New Roman" pitchFamily="18" charset="0"/>
              </a:rPr>
              <a:t>5756</a:t>
            </a:r>
            <a:endParaRPr lang="ru-RU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742112" cy="615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 err="1"/>
              <a:t>Интродьюссер</a:t>
            </a:r>
            <a:r>
              <a:rPr lang="ru-RU" sz="1400" dirty="0"/>
              <a:t>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/>
            <a:r>
              <a:rPr lang="ru-RU" sz="1400" dirty="0"/>
              <a:t>2.     Динамический контроль места пункции. 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600" b="1" dirty="0" smtClean="0"/>
              <a:t>Заключение:</a:t>
            </a:r>
            <a:endParaRPr lang="ru-RU" sz="1400" b="1" i="1" dirty="0" smtClean="0"/>
          </a:p>
          <a:p>
            <a:pPr marL="342900" indent="-342900" algn="just"/>
            <a:r>
              <a:rPr lang="ru-RU" sz="1400" dirty="0" smtClean="0"/>
              <a:t>       </a:t>
            </a:r>
            <a:r>
              <a:rPr lang="ru-RU" sz="1400" u="sng" dirty="0" smtClean="0"/>
              <a:t>На ангиограммах сосудов головного мозга определяется</a:t>
            </a:r>
            <a:r>
              <a:rPr lang="ru-RU" sz="1400" dirty="0" smtClean="0"/>
              <a:t>:</a:t>
            </a:r>
          </a:p>
          <a:p>
            <a:pPr marL="342900" indent="-342900" algn="just"/>
            <a:r>
              <a:rPr lang="ru-RU" sz="1400" dirty="0" smtClean="0"/>
              <a:t>В сегменте </a:t>
            </a:r>
            <a:r>
              <a:rPr lang="ru-RU" sz="1400" i="1" u="sng" dirty="0" smtClean="0"/>
              <a:t>А2 (</a:t>
            </a:r>
            <a:r>
              <a:rPr lang="ru-RU" sz="1400" u="sng" dirty="0" err="1" smtClean="0"/>
              <a:t>инфракаллезный</a:t>
            </a:r>
            <a:r>
              <a:rPr lang="ru-RU" sz="1400" u="sng" dirty="0" smtClean="0"/>
              <a:t>)</a:t>
            </a:r>
            <a:r>
              <a:rPr lang="ru-RU" sz="1400" i="1" u="sng" dirty="0" smtClean="0"/>
              <a:t> </a:t>
            </a:r>
            <a:r>
              <a:rPr lang="en-US" sz="1400" i="1" u="sng" dirty="0" err="1" smtClean="0"/>
              <a:t>dex</a:t>
            </a:r>
            <a:r>
              <a:rPr lang="en-US" sz="1400" i="1" u="sng" dirty="0" smtClean="0"/>
              <a:t>. ACA </a:t>
            </a:r>
            <a:r>
              <a:rPr lang="en-US" sz="1400" dirty="0" smtClean="0"/>
              <a:t>(</a:t>
            </a:r>
            <a:r>
              <a:rPr lang="ru-RU" sz="1400" dirty="0" smtClean="0"/>
              <a:t>правой передней мозговой артерии) контрастируется клубок </a:t>
            </a:r>
            <a:r>
              <a:rPr lang="ru-RU" sz="1400" dirty="0" err="1" smtClean="0"/>
              <a:t>микроспиралей</a:t>
            </a:r>
            <a:r>
              <a:rPr lang="ru-RU" sz="1400" dirty="0" smtClean="0"/>
              <a:t> размерами 7.5х6.8 мм, полость аневризмы не </a:t>
            </a:r>
            <a:r>
              <a:rPr lang="ru-RU" sz="1400" dirty="0" smtClean="0"/>
              <a:t>контрастируется. </a:t>
            </a:r>
            <a:r>
              <a:rPr lang="ru-RU" sz="1400" b="1" i="1" dirty="0" smtClean="0"/>
              <a:t>(</a:t>
            </a:r>
            <a:r>
              <a:rPr lang="ru-RU" sz="1400" b="1" i="1" dirty="0" err="1" smtClean="0"/>
              <a:t>Эмболизация</a:t>
            </a:r>
            <a:r>
              <a:rPr lang="ru-RU" sz="1400" b="1" i="1" dirty="0" smtClean="0"/>
              <a:t> от </a:t>
            </a:r>
            <a:r>
              <a:rPr lang="ru-RU" sz="1400" b="1" i="1" dirty="0" smtClean="0"/>
              <a:t>02.03.12</a:t>
            </a:r>
            <a:r>
              <a:rPr lang="ru-RU" sz="1400" b="1" i="1" dirty="0" smtClean="0"/>
              <a:t>)</a:t>
            </a:r>
            <a:endParaRPr lang="ru-RU" sz="1400" dirty="0" smtClean="0"/>
          </a:p>
          <a:p>
            <a:pPr marL="342900" indent="-342900" algn="just"/>
            <a:r>
              <a:rPr lang="ru-RU" sz="1400" dirty="0" smtClean="0"/>
              <a:t>В сегменте </a:t>
            </a:r>
            <a:r>
              <a:rPr lang="ru-RU" sz="1400" i="1" u="sng" dirty="0" smtClean="0"/>
              <a:t>С1а (</a:t>
            </a:r>
            <a:r>
              <a:rPr lang="ru-RU" sz="1400" i="1" u="sng" dirty="0" err="1" smtClean="0"/>
              <a:t>коммуникатный</a:t>
            </a:r>
            <a:r>
              <a:rPr lang="ru-RU" sz="1400" i="1" u="sng" dirty="0" smtClean="0"/>
              <a:t>) </a:t>
            </a:r>
            <a:r>
              <a:rPr lang="en-US" sz="1400" i="1" u="sng" dirty="0" smtClean="0"/>
              <a:t>sin ICA </a:t>
            </a:r>
            <a:r>
              <a:rPr lang="ru-RU" sz="1400" dirty="0" smtClean="0"/>
              <a:t>(левой внутренней сонной артерии) контрастируется клубок </a:t>
            </a:r>
            <a:r>
              <a:rPr lang="ru-RU" sz="1400" dirty="0" err="1" smtClean="0"/>
              <a:t>микроспиралей</a:t>
            </a:r>
            <a:r>
              <a:rPr lang="ru-RU" sz="1400" dirty="0" smtClean="0"/>
              <a:t> размерами 4.2х3.5 мм, определяется частичное пристеночное </a:t>
            </a:r>
            <a:r>
              <a:rPr lang="ru-RU" sz="1400" dirty="0" err="1" smtClean="0"/>
              <a:t>контрастирование</a:t>
            </a:r>
            <a:r>
              <a:rPr lang="ru-RU" sz="1400" dirty="0" smtClean="0"/>
              <a:t> в области широкой шейки; тело, дно аневризмы без </a:t>
            </a:r>
            <a:r>
              <a:rPr lang="ru-RU" sz="1400" dirty="0" err="1" smtClean="0"/>
              <a:t>контрастирования</a:t>
            </a:r>
            <a:r>
              <a:rPr lang="ru-RU" sz="1400" dirty="0" smtClean="0"/>
              <a:t>. </a:t>
            </a:r>
            <a:r>
              <a:rPr lang="ru-RU" sz="1400" b="1" i="1" dirty="0" smtClean="0"/>
              <a:t>(</a:t>
            </a:r>
            <a:r>
              <a:rPr lang="ru-RU" sz="1400" b="1" i="1" dirty="0" err="1" smtClean="0"/>
              <a:t>Эмболизация</a:t>
            </a:r>
            <a:r>
              <a:rPr lang="ru-RU" sz="1400" b="1" i="1" dirty="0" smtClean="0"/>
              <a:t> от </a:t>
            </a:r>
            <a:r>
              <a:rPr lang="ru-RU" sz="1400" b="1" i="1" dirty="0" smtClean="0"/>
              <a:t>05.04.12</a:t>
            </a:r>
            <a:r>
              <a:rPr lang="ru-RU" sz="1400" b="1" i="1" dirty="0" smtClean="0"/>
              <a:t>)</a:t>
            </a:r>
            <a:endParaRPr lang="ru-RU" sz="1400" dirty="0" smtClean="0"/>
          </a:p>
          <a:p>
            <a:pPr marL="342900" indent="-342900" algn="just"/>
            <a:r>
              <a:rPr lang="ru-RU" sz="1400" dirty="0" smtClean="0"/>
              <a:t>В проекции бифуркации правой задней мозговой артерии и верхней мозжечковой артерии контрастируется клубок </a:t>
            </a:r>
            <a:r>
              <a:rPr lang="ru-RU" sz="1400" dirty="0" err="1" smtClean="0"/>
              <a:t>микроспиралей</a:t>
            </a:r>
            <a:r>
              <a:rPr lang="ru-RU" sz="1400" dirty="0" smtClean="0"/>
              <a:t> размерами 4.7х3.8 мм, полость аневризмы </a:t>
            </a:r>
            <a:r>
              <a:rPr lang="ru-RU" sz="1400" dirty="0" smtClean="0"/>
              <a:t>без </a:t>
            </a:r>
            <a:r>
              <a:rPr lang="ru-RU" sz="1400" dirty="0" err="1" smtClean="0"/>
              <a:t>контрастирования</a:t>
            </a:r>
            <a:r>
              <a:rPr lang="ru-RU" sz="1400" dirty="0" smtClean="0"/>
              <a:t>. </a:t>
            </a:r>
            <a:r>
              <a:rPr lang="ru-RU" sz="1400" b="1" i="1" dirty="0" smtClean="0"/>
              <a:t>(</a:t>
            </a:r>
            <a:r>
              <a:rPr lang="ru-RU" sz="1400" b="1" i="1" dirty="0" err="1" smtClean="0"/>
              <a:t>Эмболизация</a:t>
            </a:r>
            <a:r>
              <a:rPr lang="ru-RU" sz="1400" b="1" i="1" dirty="0" smtClean="0"/>
              <a:t> от 29.05.12)</a:t>
            </a:r>
            <a:endParaRPr lang="ru-RU" sz="1400" b="1" i="1" dirty="0" smtClean="0"/>
          </a:p>
          <a:p>
            <a:pPr marL="342900" indent="-342900" algn="just"/>
            <a:r>
              <a:rPr lang="ru-RU" sz="1400" dirty="0" smtClean="0"/>
              <a:t>В сегменте </a:t>
            </a:r>
            <a:r>
              <a:rPr lang="en-US" sz="1400" i="1" u="sng" dirty="0" smtClean="0"/>
              <a:t>A1</a:t>
            </a:r>
            <a:r>
              <a:rPr lang="ru-RU" sz="1400" i="1" u="sng" dirty="0" smtClean="0"/>
              <a:t> (</a:t>
            </a:r>
            <a:r>
              <a:rPr lang="ru-RU" sz="1400" i="1" u="sng" dirty="0" err="1" smtClean="0"/>
              <a:t>прекоммуникантный</a:t>
            </a:r>
            <a:r>
              <a:rPr lang="ru-RU" sz="1400" i="1" u="sng" dirty="0" smtClean="0"/>
              <a:t>)</a:t>
            </a:r>
            <a:r>
              <a:rPr lang="en-US" sz="1400" i="1" u="sng" dirty="0" smtClean="0"/>
              <a:t> </a:t>
            </a:r>
            <a:r>
              <a:rPr lang="en-US" sz="1400" i="1" u="sng" dirty="0" err="1" smtClean="0"/>
              <a:t>dex</a:t>
            </a:r>
            <a:r>
              <a:rPr lang="en-US" sz="1400" i="1" u="sng" dirty="0" smtClean="0"/>
              <a:t> ACA </a:t>
            </a:r>
            <a:r>
              <a:rPr lang="en-US" sz="1400" dirty="0" smtClean="0"/>
              <a:t>( </a:t>
            </a:r>
            <a:r>
              <a:rPr lang="ru-RU" sz="1400" dirty="0" smtClean="0"/>
              <a:t>правой передней мозговой артерии) контрастируется малая аневризма размерами 2.4х1.8х1.5 мм. </a:t>
            </a:r>
          </a:p>
          <a:p>
            <a:pPr marL="342900" indent="-342900" algn="just"/>
            <a:r>
              <a:rPr lang="ru-RU" sz="1400" dirty="0" smtClean="0"/>
              <a:t>Окклюзия левой позвоночной артерии в сегменте </a:t>
            </a:r>
            <a:r>
              <a:rPr lang="en-US" sz="1400" dirty="0" smtClean="0"/>
              <a:t>V2 </a:t>
            </a:r>
            <a:r>
              <a:rPr lang="ru-RU" sz="1400" dirty="0" smtClean="0"/>
              <a:t> не определяется, </a:t>
            </a:r>
            <a:r>
              <a:rPr lang="ru-RU" sz="1400" dirty="0" err="1" smtClean="0"/>
              <a:t>контрастирование</a:t>
            </a:r>
            <a:r>
              <a:rPr lang="ru-RU" sz="1400" dirty="0" smtClean="0"/>
              <a:t> до базилярной артерии.</a:t>
            </a:r>
          </a:p>
          <a:p>
            <a:pPr marL="342900" indent="-342900"/>
            <a:r>
              <a:rPr lang="ru-RU" sz="1400" dirty="0" smtClean="0"/>
              <a:t> </a:t>
            </a:r>
            <a:endParaRPr lang="ru-RU" sz="1400" dirty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572008" y="7000892"/>
            <a:ext cx="2000264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ru-RU" sz="1400" dirty="0"/>
          </a:p>
          <a:p>
            <a:r>
              <a:rPr lang="ru-RU" sz="1400" dirty="0" err="1" smtClean="0"/>
              <a:t>Врач__________</a:t>
            </a:r>
            <a:r>
              <a:rPr lang="ru-RU" sz="1400" dirty="0" smtClean="0"/>
              <a:t>:</a:t>
            </a:r>
            <a:endParaRPr lang="ru-RU" sz="1400" dirty="0"/>
          </a:p>
          <a:p>
            <a:endParaRPr lang="ru-RU" sz="1400" dirty="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13511</TotalTime>
  <Words>343</Words>
  <Application>Microsoft Office PowerPoint</Application>
  <PresentationFormat>Экран (4:3)</PresentationFormat>
  <Paragraphs>84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SamLab.ws</cp:lastModifiedBy>
  <cp:revision>724</cp:revision>
  <dcterms:created xsi:type="dcterms:W3CDTF">2007-06-09T07:57:56Z</dcterms:created>
  <dcterms:modified xsi:type="dcterms:W3CDTF">2013-05-21T11:48:50Z</dcterms:modified>
</cp:coreProperties>
</file>