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404" y="1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6F21C40-4064-4F32-9E52-00DC1BE5DF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FD0C2D-6510-4356-A14E-86960CC5619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3FC41-6025-4729-AA35-74AA2ADAD7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80DFA-8A20-4099-A05C-9581FA7757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CE788-4888-4812-8B9A-66F6416E35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BA623-89D2-4696-B9C1-CC171F2263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A7847-8AEC-4498-8011-9A52B24601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74910-C25A-4D30-969C-D1066C58AD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4435B-E777-4387-BC2F-62C2F5B827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0BAFC-2072-4D5E-9FD1-17451A8F39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0CB48-D8DE-42BD-9E39-19F998898B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9A46B-E1C8-4114-ACD2-6653780069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B4340-FFB6-47BF-90D3-EEA08712E8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E4865CD0-560A-4113-B676-E95E4A56B2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 dirty="0"/>
              <a:t>ЦЕРЕБРАЛЬНАЯ АНГИОГРАФИЯ АРТЕРИЙ</a:t>
            </a:r>
            <a:r>
              <a:rPr lang="ru-RU" sz="1600" b="1" u="sng" dirty="0" smtClean="0">
                <a:latin typeface="Times New Roman" pitchFamily="18" charset="0"/>
              </a:rPr>
              <a:t>.</a:t>
            </a:r>
          </a:p>
          <a:p>
            <a:pPr algn="ctr" eaLnBrk="0" hangingPunct="0"/>
            <a:r>
              <a:rPr lang="ru-RU" sz="1600" b="1" u="sng" dirty="0" smtClean="0">
                <a:latin typeface="Times New Roman" pitchFamily="18" charset="0"/>
              </a:rPr>
              <a:t>Ангиография </a:t>
            </a:r>
            <a:r>
              <a:rPr lang="ru-RU" sz="1600" b="1" u="sng" dirty="0" err="1" smtClean="0">
                <a:latin typeface="Times New Roman" pitchFamily="18" charset="0"/>
              </a:rPr>
              <a:t>брахиоцефальных</a:t>
            </a:r>
            <a:r>
              <a:rPr lang="ru-RU" sz="1600" b="1" u="sng" dirty="0" smtClean="0">
                <a:latin typeface="Times New Roman" pitchFamily="18" charset="0"/>
              </a:rPr>
              <a:t> артерий</a:t>
            </a:r>
            <a:r>
              <a:rPr lang="ru-RU" sz="1600" b="1" u="sng" dirty="0" smtClean="0">
                <a:latin typeface="Times New Roman" pitchFamily="18" charset="0"/>
              </a:rPr>
              <a:t> 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F      </a:t>
            </a:r>
            <a:r>
              <a:rPr lang="ru-RU" sz="1400" dirty="0" err="1" smtClean="0">
                <a:latin typeface="Times New Roman" pitchFamily="18" charset="0"/>
              </a:rPr>
              <a:t>х</a:t>
            </a:r>
            <a:r>
              <a:rPr lang="en-US" sz="1400" dirty="0" smtClean="0">
                <a:latin typeface="Times New Roman" pitchFamily="18" charset="0"/>
              </a:rPr>
              <a:t>              </a:t>
            </a:r>
            <a:r>
              <a:rPr lang="ru-RU" sz="1400" dirty="0" smtClean="0">
                <a:latin typeface="Times New Roman" pitchFamily="18" charset="0"/>
              </a:rPr>
              <a:t>   </a:t>
            </a:r>
            <a:r>
              <a:rPr lang="ru-RU" sz="1400" dirty="0" smtClean="0"/>
              <a:t>6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</a:rPr>
              <a:t>Омнипак</a:t>
            </a:r>
            <a:r>
              <a:rPr lang="ru-RU" sz="1400" dirty="0" smtClean="0">
                <a:latin typeface="Times New Roman" pitchFamily="18" charset="0"/>
              </a:rPr>
              <a:t> 350 300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</a:t>
            </a:r>
            <a:r>
              <a:rPr lang="ru-RU" sz="1400" dirty="0" smtClean="0">
                <a:latin typeface="Times New Roman" pitchFamily="18" charset="0"/>
              </a:rPr>
              <a:t>НН1                                   5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 smtClean="0"/>
              <a:t>                МРА-1</a:t>
            </a:r>
          </a:p>
          <a:p>
            <a:r>
              <a:rPr lang="ru-RU" sz="1400" b="1" dirty="0" smtClean="0">
                <a:latin typeface="Times New Roman" pitchFamily="18" charset="0"/>
              </a:rPr>
              <a:t>Поэтапная </a:t>
            </a:r>
            <a:r>
              <a:rPr lang="ru-RU" sz="1400" b="1" dirty="0">
                <a:latin typeface="Times New Roman" pitchFamily="18" charset="0"/>
              </a:rPr>
              <a:t>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571604"/>
            <a:ext cx="3429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ru-RU" sz="1400" b="1" dirty="0" err="1" smtClean="0">
                <a:latin typeface="Times New Roman" pitchFamily="18" charset="0"/>
              </a:rPr>
              <a:t>Рентгенхирурги</a:t>
            </a:r>
            <a:r>
              <a:rPr lang="ru-RU" sz="1400" b="1" dirty="0" smtClean="0">
                <a:latin typeface="Times New Roman" pitchFamily="18" charset="0"/>
              </a:rPr>
              <a:t>:       Щербаков А.С.  </a:t>
            </a: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Операционная </a:t>
            </a:r>
            <a:r>
              <a:rPr lang="ru-RU" sz="1400" b="1" dirty="0">
                <a:latin typeface="Times New Roman" pitchFamily="18" charset="0"/>
              </a:rPr>
              <a:t>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 smtClean="0">
                <a:latin typeface="Times New Roman" pitchFamily="18" charset="0"/>
              </a:rPr>
              <a:t>с: Черткова О.Н.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b="1" dirty="0" smtClean="0">
                <a:latin typeface="Times New Roman" pitchFamily="18" charset="0"/>
              </a:rPr>
              <a:t>Галкин А.В.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</a:t>
            </a:r>
            <a:r>
              <a:rPr lang="ru-RU" sz="1400" b="1" dirty="0" err="1">
                <a:latin typeface="Times New Roman" pitchFamily="18" charset="0"/>
              </a:rPr>
              <a:t>анестезист</a:t>
            </a:r>
            <a:r>
              <a:rPr lang="ru-RU" sz="1400" b="1" dirty="0">
                <a:latin typeface="Times New Roman" pitchFamily="18" charset="0"/>
              </a:rPr>
              <a:t>:        </a:t>
            </a:r>
            <a:r>
              <a:rPr lang="ru-RU" sz="1400" b="1" dirty="0" smtClean="0">
                <a:latin typeface="Times New Roman" pitchFamily="18" charset="0"/>
              </a:rPr>
              <a:t>  </a:t>
            </a:r>
            <a:r>
              <a:rPr lang="ru-RU" sz="1400" b="1" dirty="0" err="1" smtClean="0">
                <a:latin typeface="Times New Roman" pitchFamily="18" charset="0"/>
              </a:rPr>
              <a:t>Бричева</a:t>
            </a:r>
            <a:r>
              <a:rPr lang="ru-RU" sz="1400" b="1" dirty="0" smtClean="0">
                <a:latin typeface="Times New Roman" pitchFamily="18" charset="0"/>
              </a:rPr>
              <a:t> И.В.</a:t>
            </a:r>
            <a:endParaRPr lang="ru-RU" sz="1400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357290"/>
            <a:ext cx="2643182" cy="15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28.05.201</a:t>
            </a:r>
            <a:r>
              <a:rPr lang="ru-RU" sz="1400" b="1" dirty="0" smtClean="0"/>
              <a:t>3</a:t>
            </a: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Ф.И.О</a:t>
            </a:r>
            <a:r>
              <a:rPr lang="ru-RU" sz="1400" b="1" dirty="0" smtClean="0">
                <a:latin typeface="Times New Roman" pitchFamily="18" charset="0"/>
              </a:rPr>
              <a:t>. </a:t>
            </a:r>
            <a:r>
              <a:rPr lang="ru-RU" sz="1400" b="1" dirty="0" smtClean="0">
                <a:latin typeface="Times New Roman" pitchFamily="18" charset="0"/>
              </a:rPr>
              <a:t>Лебедев Н.Н.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19.10.1944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</a:t>
            </a:r>
            <a:r>
              <a:rPr lang="ru-RU" sz="1400" b="1" dirty="0" smtClean="0">
                <a:latin typeface="Times New Roman" pitchFamily="18" charset="0"/>
              </a:rPr>
              <a:t>: 7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6058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 smtClean="0"/>
              <a:t>Заключение:</a:t>
            </a:r>
            <a:endParaRPr lang="ru-RU" sz="1400" b="1" i="1" dirty="0" smtClean="0"/>
          </a:p>
          <a:p>
            <a:pPr marL="342900" indent="-342900" algn="just"/>
            <a:r>
              <a:rPr lang="ru-RU" sz="1400" dirty="0" smtClean="0"/>
              <a:t>       </a:t>
            </a:r>
            <a:r>
              <a:rPr lang="ru-RU" sz="1400" u="sng" dirty="0" smtClean="0"/>
              <a:t>На ангиограммах сосудов головного мозга определяется</a:t>
            </a:r>
            <a:r>
              <a:rPr lang="ru-RU" sz="1400" dirty="0" smtClean="0"/>
              <a:t>:</a:t>
            </a:r>
          </a:p>
          <a:p>
            <a:pPr marL="342900" indent="-342900"/>
            <a:endParaRPr lang="ru-RU" sz="1400" dirty="0" smtClean="0"/>
          </a:p>
          <a:p>
            <a:pPr marL="342900" indent="-342900"/>
            <a:r>
              <a:rPr lang="ru-RU" sz="1400" dirty="0" smtClean="0"/>
              <a:t>Справа: из-за выраженной извитости подключичной артерии выполнить селективную катетеризацию правой позвоночной артерии не удалось.</a:t>
            </a:r>
          </a:p>
          <a:p>
            <a:pPr marL="342900" indent="-342900"/>
            <a:r>
              <a:rPr lang="ru-RU" sz="1400" dirty="0" smtClean="0"/>
              <a:t>ВСА в области луковицы без гемодинамических значимых стенозов.</a:t>
            </a:r>
          </a:p>
          <a:p>
            <a:pPr marL="342900" indent="-342900"/>
            <a:r>
              <a:rPr lang="ru-RU" sz="1400" dirty="0" smtClean="0"/>
              <a:t>Интракраниальная порция ВСА с атеросклеротическими изменениями, преимущественно кавернозный отдел восходящий сегмент (С4), </a:t>
            </a:r>
            <a:r>
              <a:rPr lang="ru-RU" sz="1400" dirty="0" err="1" smtClean="0"/>
              <a:t>клиноидный</a:t>
            </a:r>
            <a:r>
              <a:rPr lang="ru-RU" sz="1400" dirty="0" smtClean="0"/>
              <a:t> сегмент (С3) до 55%.</a:t>
            </a:r>
            <a:r>
              <a:rPr lang="ru-RU" sz="1400" dirty="0" smtClean="0"/>
              <a:t> Левая </a:t>
            </a:r>
            <a:r>
              <a:rPr lang="ru-RU" sz="1400" dirty="0" smtClean="0"/>
              <a:t>ПМА контрастируется за счет </a:t>
            </a:r>
            <a:r>
              <a:rPr lang="ru-RU" sz="1400" dirty="0" err="1" smtClean="0"/>
              <a:t>перитока</a:t>
            </a:r>
            <a:r>
              <a:rPr lang="ru-RU" sz="1400" dirty="0" smtClean="0"/>
              <a:t> крови по ПСА. </a:t>
            </a:r>
          </a:p>
          <a:p>
            <a:pPr marL="342900" indent="-342900"/>
            <a:r>
              <a:rPr lang="ru-RU" sz="1400" dirty="0" smtClean="0"/>
              <a:t>Слева: тотальная хроническая окклюзия ВСА от устья. </a:t>
            </a:r>
          </a:p>
          <a:p>
            <a:pPr marL="342900" indent="-342900"/>
            <a:r>
              <a:rPr lang="ru-RU" sz="1400" dirty="0" smtClean="0"/>
              <a:t>Депо контрастного вещества, АВМ </a:t>
            </a:r>
            <a:r>
              <a:rPr lang="ru-RU" sz="1400" smtClean="0"/>
              <a:t>не определяются.</a:t>
            </a:r>
            <a:endParaRPr lang="ru-RU" sz="1400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572008" y="7000892"/>
            <a:ext cx="200026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400" dirty="0"/>
          </a:p>
          <a:p>
            <a:r>
              <a:rPr lang="ru-RU" sz="1400" dirty="0" err="1" smtClean="0"/>
              <a:t>Врач__________</a:t>
            </a:r>
            <a:r>
              <a:rPr lang="ru-RU" sz="1400" dirty="0" smtClean="0"/>
              <a:t>: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13532</TotalTime>
  <Words>276</Words>
  <Application>Microsoft Office PowerPoint</Application>
  <PresentationFormat>Экран (4:3)</PresentationFormat>
  <Paragraphs>84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SamLab.ws</cp:lastModifiedBy>
  <cp:revision>727</cp:revision>
  <dcterms:created xsi:type="dcterms:W3CDTF">2007-06-09T07:57:56Z</dcterms:created>
  <dcterms:modified xsi:type="dcterms:W3CDTF">2013-05-28T12:26:12Z</dcterms:modified>
</cp:coreProperties>
</file>