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/>
              <a:t>ЦЕРЕБРАЛЬНАЯ АНГИОГРАФИЯ АРТЕРИЙ</a:t>
            </a:r>
            <a:r>
              <a:rPr lang="ru-RU" sz="1600" b="1" u="sng" dirty="0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      </a:t>
            </a:r>
            <a:r>
              <a:rPr lang="ru-RU" sz="1400" dirty="0" err="1" smtClean="0">
                <a:latin typeface="Times New Roman" pitchFamily="18" charset="0"/>
              </a:rPr>
              <a:t>х</a:t>
            </a:r>
            <a:r>
              <a:rPr lang="en-US" sz="1400" dirty="0" smtClean="0">
                <a:latin typeface="Times New Roman" pitchFamily="18" charset="0"/>
              </a:rPr>
              <a:t>              </a:t>
            </a:r>
            <a:r>
              <a:rPr lang="ru-RU" sz="1400" dirty="0" smtClean="0">
                <a:latin typeface="Times New Roman" pitchFamily="18" charset="0"/>
              </a:rPr>
              <a:t>   </a:t>
            </a:r>
            <a:r>
              <a:rPr lang="ru-RU" sz="1400" dirty="0" smtClean="0"/>
              <a:t>6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Омнипак</a:t>
            </a:r>
            <a:r>
              <a:rPr lang="ru-RU" sz="1400" dirty="0" smtClean="0">
                <a:latin typeface="Times New Roman" pitchFamily="18" charset="0"/>
              </a:rPr>
              <a:t> 350 300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</a:t>
            </a:r>
            <a:r>
              <a:rPr lang="ru-RU" sz="1400" dirty="0" smtClean="0">
                <a:latin typeface="Times New Roman" pitchFamily="18" charset="0"/>
              </a:rPr>
              <a:t>НН1                              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МРА-1</a:t>
            </a:r>
          </a:p>
          <a:p>
            <a:r>
              <a:rPr lang="ru-RU" sz="1400" b="1" dirty="0" smtClean="0">
                <a:latin typeface="Times New Roman" pitchFamily="18" charset="0"/>
              </a:rPr>
              <a:t>Поэтапная </a:t>
            </a:r>
            <a:r>
              <a:rPr lang="ru-RU" sz="1400" b="1" dirty="0">
                <a:latin typeface="Times New Roman" pitchFamily="18" charset="0"/>
              </a:rPr>
              <a:t>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ru-RU" sz="1400" b="1" dirty="0" err="1" smtClean="0">
                <a:latin typeface="Times New Roman" pitchFamily="18" charset="0"/>
              </a:rPr>
              <a:t>Рентгенхирурги</a:t>
            </a:r>
            <a:r>
              <a:rPr lang="ru-RU" sz="1400" b="1" dirty="0" smtClean="0">
                <a:latin typeface="Times New Roman" pitchFamily="18" charset="0"/>
              </a:rPr>
              <a:t>:       Щербаков А.С.  </a:t>
            </a: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. 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 smtClean="0">
                <a:latin typeface="Times New Roman" pitchFamily="18" charset="0"/>
              </a:rPr>
              <a:t>с: </a:t>
            </a:r>
            <a:r>
              <a:rPr lang="ru-RU" sz="1400" b="1" dirty="0" err="1" smtClean="0">
                <a:latin typeface="Times New Roman" pitchFamily="18" charset="0"/>
              </a:rPr>
              <a:t>Севринова</a:t>
            </a:r>
            <a:r>
              <a:rPr lang="ru-RU" sz="1400" b="1" dirty="0" smtClean="0">
                <a:latin typeface="Times New Roman" pitchFamily="18" charset="0"/>
              </a:rPr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Шабалин В.А.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b="1" dirty="0" smtClean="0">
                <a:latin typeface="Times New Roman" pitchFamily="18" charset="0"/>
              </a:rPr>
              <a:t>  Цветкова М. В.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071538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06.06.13</a:t>
            </a:r>
            <a:endParaRPr lang="ru-RU" sz="1400" b="1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Ф.И.О. </a:t>
            </a:r>
            <a:r>
              <a:rPr lang="ru-RU" sz="1400" b="1" dirty="0" err="1" smtClean="0">
                <a:latin typeface="Times New Roman" pitchFamily="18" charset="0"/>
              </a:rPr>
              <a:t>Мехоношин</a:t>
            </a:r>
            <a:r>
              <a:rPr lang="ru-RU" sz="1400" b="1" dirty="0" smtClean="0">
                <a:latin typeface="Times New Roman" pitchFamily="18" charset="0"/>
              </a:rPr>
              <a:t> В.А.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07.02.1972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5756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42165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 algn="just"/>
            <a:r>
              <a:rPr lang="ru-RU" sz="1400" dirty="0" smtClean="0"/>
              <a:t>       </a:t>
            </a:r>
            <a:r>
              <a:rPr lang="ru-RU" sz="1400" u="sng" dirty="0" smtClean="0"/>
              <a:t>На ангиограммах сосудов головного мозга определяется</a:t>
            </a:r>
            <a:r>
              <a:rPr lang="ru-RU" sz="1400" dirty="0" smtClean="0"/>
              <a:t>:</a:t>
            </a:r>
          </a:p>
          <a:p>
            <a:pPr marL="342900" indent="-342900" algn="just"/>
            <a:r>
              <a:rPr lang="ru-RU" sz="1400" dirty="0" smtClean="0"/>
              <a:t>В </a:t>
            </a:r>
            <a:r>
              <a:rPr lang="ru-RU" sz="1400" dirty="0" smtClean="0"/>
              <a:t>сегменте </a:t>
            </a:r>
            <a:r>
              <a:rPr lang="ru-RU" sz="1400" i="1" u="sng" dirty="0" smtClean="0"/>
              <a:t>С4 (кавернозный) </a:t>
            </a:r>
            <a:r>
              <a:rPr lang="en-US" sz="1400" i="1" u="sng" dirty="0" err="1" smtClean="0"/>
              <a:t>dex</a:t>
            </a:r>
            <a:r>
              <a:rPr lang="en-US" sz="1400" i="1" u="sng" dirty="0" smtClean="0"/>
              <a:t> </a:t>
            </a:r>
            <a:r>
              <a:rPr lang="en-US" sz="1400" i="1" u="sng" dirty="0" smtClean="0"/>
              <a:t>ICA </a:t>
            </a:r>
            <a:r>
              <a:rPr lang="ru-RU" sz="1400" dirty="0" smtClean="0"/>
              <a:t>(</a:t>
            </a:r>
            <a:r>
              <a:rPr lang="ru-RU" sz="1400" dirty="0" smtClean="0"/>
              <a:t>правой</a:t>
            </a:r>
            <a:r>
              <a:rPr lang="ru-RU" sz="1400" dirty="0" smtClean="0"/>
              <a:t> </a:t>
            </a:r>
            <a:r>
              <a:rPr lang="ru-RU" sz="1400" dirty="0" smtClean="0"/>
              <a:t>внутренней сонной артерии) </a:t>
            </a:r>
            <a:r>
              <a:rPr lang="ru-RU" sz="1400" dirty="0" smtClean="0"/>
              <a:t>контрастируется: 1) мешотчатая аневризма на широкой шейки – 2.7 мм, размер тела аневризмы 2.7х3.0 мм, 2) на границе </a:t>
            </a:r>
            <a:r>
              <a:rPr lang="ru-RU" sz="1400" dirty="0" err="1" smtClean="0"/>
              <a:t>клиноидного</a:t>
            </a:r>
            <a:r>
              <a:rPr lang="ru-RU" sz="1400" dirty="0" smtClean="0"/>
              <a:t> сегмента (С3) и кавернозного (С4) определяется аневризма на широком основании – 3.5 мм, размер тела – 1.7х1.6 мм.                                                                     </a:t>
            </a:r>
          </a:p>
          <a:p>
            <a:pPr marL="342900" indent="-342900" algn="just"/>
            <a:r>
              <a:rPr lang="ru-RU" sz="1400" dirty="0" smtClean="0"/>
              <a:t>Таким образом, решено рассмотреть кандидатуру больного для </a:t>
            </a:r>
            <a:r>
              <a:rPr lang="ru-RU" sz="1400" dirty="0" err="1" smtClean="0"/>
              <a:t>эмболизации</a:t>
            </a:r>
            <a:r>
              <a:rPr lang="ru-RU" sz="1400" dirty="0" smtClean="0"/>
              <a:t> аневризм со стент ассистенции или установка потокового перенапровляющего стента.    </a:t>
            </a:r>
            <a:r>
              <a:rPr lang="ru-RU" sz="1400" dirty="0" smtClean="0"/>
              <a:t>    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572008" y="7000892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13611</TotalTime>
  <Words>282</Words>
  <Application>Microsoft Office PowerPoint</Application>
  <PresentationFormat>Экран (4:3)</PresentationFormat>
  <Paragraphs>80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727</cp:revision>
  <dcterms:created xsi:type="dcterms:W3CDTF">2007-06-09T07:57:56Z</dcterms:created>
  <dcterms:modified xsi:type="dcterms:W3CDTF">2013-06-06T13:38:41Z</dcterms:modified>
</cp:coreProperties>
</file>