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906000" type="A4"/>
  <p:notesSz cx="6858000" cy="9555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14" autoAdjust="0"/>
    <p:restoredTop sz="98682" autoAdjust="0"/>
  </p:normalViewPr>
  <p:slideViewPr>
    <p:cSldViewPr>
      <p:cViewPr>
        <p:scale>
          <a:sx n="75" d="100"/>
          <a:sy n="75" d="100"/>
        </p:scale>
        <p:origin x="-1458" y="-42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87575" y="715963"/>
            <a:ext cx="2482850" cy="358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38663"/>
            <a:ext cx="5486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709C0D7-7067-46A4-863C-30AAFCB7A8E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3BF67B-967C-4029-8A2F-93776545F22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A6EBF-952A-4B2E-9AD7-F15DF25685F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76960-EC14-4E73-A611-3B73254F99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DF068-BFBC-46E1-913B-36C2CDFD067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3655C8-F897-4520-B013-419B1FB16B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EBAEC-A010-409A-B962-4278E5E85A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5FB46-B654-4E37-8EAF-CFDA07E6D6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62CCA-2167-4F03-8ED7-1DBB28998DF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22DA9-02D7-4DFD-AA2E-9195FD04FA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2E0FF-A01B-4ED8-985B-2A954A6995F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B364CA-3442-4762-85BD-737990C3C6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6EB26397-6A7D-4C85-B1AD-5F0FBEB1E12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1524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b="1"/>
              <a:t>ЯРОСЛАВСКАЯ ОБЛАСТНАЯ </a:t>
            </a:r>
          </a:p>
          <a:p>
            <a:pPr algn="ctr"/>
            <a:r>
              <a:rPr lang="ru-RU" sz="1600" b="1"/>
              <a:t>КЛИНИЧЕСКАЯ БОЛЬНИЦА.</a:t>
            </a:r>
          </a:p>
          <a:p>
            <a:pPr algn="ctr"/>
            <a:r>
              <a:rPr lang="ru-RU" sz="1600" b="1"/>
              <a:t>КАБИНЕТ  АНГИОГРАФИИ.</a:t>
            </a:r>
          </a:p>
          <a:p>
            <a:pPr algn="ctr"/>
            <a:r>
              <a:rPr lang="ru-RU" sz="1600" b="1" u="sng"/>
              <a:t>КОРОНАРОГРАФИЯ</a:t>
            </a:r>
            <a:r>
              <a:rPr lang="ru-RU" sz="1600" u="sng"/>
              <a:t>.</a:t>
            </a:r>
            <a:endParaRPr lang="ru-RU" sz="1600"/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214313" y="1095375"/>
            <a:ext cx="2808287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/>
              <a:t>Дата: </a:t>
            </a:r>
            <a:r>
              <a:rPr lang="ru-RU" sz="1400" b="1" dirty="0" smtClean="0">
                <a:latin typeface="Arial" charset="0"/>
              </a:rPr>
              <a:t>26.08.13</a:t>
            </a:r>
            <a:r>
              <a:rPr lang="ru-RU" sz="1400" b="1" dirty="0">
                <a:latin typeface="Arial" charset="0"/>
              </a:rPr>
              <a:t>. </a:t>
            </a:r>
          </a:p>
          <a:p>
            <a:r>
              <a:rPr lang="ru-RU" sz="1400" b="1" dirty="0"/>
              <a:t>Ф.И.О</a:t>
            </a:r>
            <a:r>
              <a:rPr lang="ru-RU" sz="1400" b="1" dirty="0">
                <a:latin typeface="Arial" charset="0"/>
              </a:rPr>
              <a:t>. </a:t>
            </a:r>
            <a:r>
              <a:rPr lang="ru-RU" sz="1400" b="1" dirty="0" smtClean="0">
                <a:latin typeface="Arial" charset="0"/>
              </a:rPr>
              <a:t>Казанов В.Л.</a:t>
            </a:r>
            <a:endParaRPr lang="ru-RU" sz="1400" b="1" dirty="0">
              <a:latin typeface="Arial" charset="0"/>
            </a:endParaRPr>
          </a:p>
          <a:p>
            <a:r>
              <a:rPr lang="ru-RU" sz="1400" b="1" dirty="0">
                <a:latin typeface="Arial" charset="0"/>
              </a:rPr>
              <a:t>Г</a:t>
            </a:r>
            <a:r>
              <a:rPr lang="ru-RU" sz="1400" b="1" dirty="0"/>
              <a:t>од рождения: </a:t>
            </a:r>
            <a:endParaRPr lang="ru-RU" sz="1400" b="1" dirty="0">
              <a:latin typeface="Arial" charset="0"/>
            </a:endParaRPr>
          </a:p>
          <a:p>
            <a:r>
              <a:rPr lang="ru-RU" sz="1400" b="1" dirty="0"/>
              <a:t>Диагноз: </a:t>
            </a:r>
            <a:r>
              <a:rPr lang="ru-RU" sz="1400" b="1" dirty="0">
                <a:latin typeface="Arial" charset="0"/>
              </a:rPr>
              <a:t>ОКС</a:t>
            </a:r>
          </a:p>
          <a:p>
            <a:r>
              <a:rPr lang="ru-RU" sz="1400" b="1" dirty="0"/>
              <a:t>Отделение:</a:t>
            </a:r>
            <a:r>
              <a:rPr lang="ru-RU" sz="1400" b="1" dirty="0">
                <a:latin typeface="Arial" charset="0"/>
              </a:rPr>
              <a:t>35</a:t>
            </a:r>
            <a:r>
              <a:rPr lang="ru-RU" sz="1400" b="1" dirty="0"/>
              <a:t> № </a:t>
            </a:r>
            <a:r>
              <a:rPr lang="ru-RU" sz="1400" b="1" dirty="0">
                <a:latin typeface="Arial" charset="0"/>
              </a:rPr>
              <a:t> </a:t>
            </a:r>
            <a:r>
              <a:rPr lang="ru-RU" sz="1400" b="1" dirty="0" smtClean="0">
                <a:latin typeface="Arial" charset="0"/>
              </a:rPr>
              <a:t>5994</a:t>
            </a:r>
            <a:endParaRPr lang="ru-RU" sz="1400" b="1" dirty="0">
              <a:latin typeface="Arial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2360613"/>
            <a:ext cx="31242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/>
              <a:t>Под м/анестезией:</a:t>
            </a:r>
          </a:p>
          <a:p>
            <a:r>
              <a:rPr lang="ru-RU" sz="1600"/>
              <a:t>        новокаин 0.5%-20.0</a:t>
            </a:r>
          </a:p>
          <a:p>
            <a:r>
              <a:rPr lang="ru-RU" sz="1600"/>
              <a:t>         лидокаин  2%-20.0</a:t>
            </a:r>
          </a:p>
          <a:p>
            <a:r>
              <a:rPr lang="ru-RU" sz="1600"/>
              <a:t>        </a:t>
            </a:r>
          </a:p>
          <a:p>
            <a:r>
              <a:rPr lang="ru-RU" sz="1400"/>
              <a:t> </a:t>
            </a:r>
          </a:p>
        </p:txBody>
      </p:sp>
      <p:graphicFrame>
        <p:nvGraphicFramePr>
          <p:cNvPr id="2161" name="Group 113"/>
          <p:cNvGraphicFramePr>
            <a:graphicFrameLocks noGrp="1"/>
          </p:cNvGraphicFramePr>
          <p:nvPr/>
        </p:nvGraphicFramePr>
        <p:xfrm>
          <a:off x="4149725" y="2936875"/>
          <a:ext cx="2160588" cy="914400"/>
        </p:xfrm>
        <a:graphic>
          <a:graphicData uri="http://schemas.openxmlformats.org/drawingml/2006/table">
            <a:tbl>
              <a:tblPr/>
              <a:tblGrid>
                <a:gridCol w="1044575"/>
                <a:gridCol w="539750"/>
                <a:gridCol w="5762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a.radialis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58" name="Group 110"/>
          <p:cNvGraphicFramePr>
            <a:graphicFrameLocks noGrp="1"/>
          </p:cNvGraphicFramePr>
          <p:nvPr/>
        </p:nvGraphicFramePr>
        <p:xfrm>
          <a:off x="115888" y="4953000"/>
          <a:ext cx="6553200" cy="2173733"/>
        </p:xfrm>
        <a:graphic>
          <a:graphicData uri="http://schemas.openxmlformats.org/drawingml/2006/table">
            <a:tbl>
              <a:tblPr/>
              <a:tblGrid>
                <a:gridCol w="863600"/>
                <a:gridCol w="792162"/>
                <a:gridCol w="863600"/>
                <a:gridCol w="720725"/>
                <a:gridCol w="863600"/>
                <a:gridCol w="792163"/>
                <a:gridCol w="720725"/>
                <a:gridCol w="936625"/>
              </a:tblGrid>
              <a:tr h="360363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Коронарографические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катетеры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3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аорта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67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Judkins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Pigtail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Amplatz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13" name="Text Box 1217"/>
          <p:cNvSpPr txBox="1">
            <a:spLocks noChangeArrowheads="1"/>
          </p:cNvSpPr>
          <p:nvPr/>
        </p:nvSpPr>
        <p:spPr bwMode="auto">
          <a:xfrm>
            <a:off x="188913" y="7113588"/>
            <a:ext cx="3405187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dirty="0"/>
              <a:t>Контраст:</a:t>
            </a:r>
            <a:endParaRPr lang="en-US" sz="1800" dirty="0"/>
          </a:p>
          <a:p>
            <a:r>
              <a:rPr lang="ru-RU" sz="1600" dirty="0" err="1">
                <a:latin typeface="Arial" charset="0"/>
              </a:rPr>
              <a:t>х</a:t>
            </a:r>
            <a:r>
              <a:rPr lang="ru-RU" sz="1600" dirty="0"/>
              <a:t>    </a:t>
            </a:r>
            <a:r>
              <a:rPr lang="en-US" sz="1400" dirty="0" err="1"/>
              <a:t>Omnipaque</a:t>
            </a:r>
            <a:r>
              <a:rPr lang="ru-RU" sz="1400" dirty="0">
                <a:latin typeface="Arial" charset="0"/>
              </a:rPr>
              <a:t> </a:t>
            </a:r>
            <a:r>
              <a:rPr lang="ru-RU" sz="1400" dirty="0"/>
              <a:t>350 </a:t>
            </a:r>
            <a:r>
              <a:rPr lang="ru-RU" sz="1400" dirty="0">
                <a:latin typeface="Arial" charset="0"/>
              </a:rPr>
              <a:t>   </a:t>
            </a:r>
            <a:r>
              <a:rPr lang="ru-RU" sz="1400" dirty="0" smtClean="0">
                <a:latin typeface="Arial" charset="0"/>
              </a:rPr>
              <a:t>100  </a:t>
            </a:r>
            <a:r>
              <a:rPr lang="en-US" sz="1400" dirty="0"/>
              <a:t>ml</a:t>
            </a:r>
            <a:r>
              <a:rPr lang="ru-RU" sz="1400" dirty="0"/>
              <a:t>  </a:t>
            </a:r>
            <a:endParaRPr lang="en-US" sz="1400" dirty="0"/>
          </a:p>
          <a:p>
            <a:r>
              <a:rPr lang="en-US" sz="1400" dirty="0"/>
              <a:t> </a:t>
            </a:r>
            <a:r>
              <a:rPr lang="ru-RU" sz="1400" dirty="0" smtClean="0"/>
              <a:t>   </a:t>
            </a:r>
            <a:endParaRPr lang="en-US" sz="1400" dirty="0"/>
          </a:p>
          <a:p>
            <a:r>
              <a:rPr lang="en-US" sz="1400" dirty="0"/>
              <a:t>    </a:t>
            </a:r>
            <a:endParaRPr lang="ru-RU" sz="1400" dirty="0"/>
          </a:p>
        </p:txBody>
      </p:sp>
      <p:sp>
        <p:nvSpPr>
          <p:cNvPr id="2114" name="Text Box 1218"/>
          <p:cNvSpPr txBox="1">
            <a:spLocks noChangeArrowheads="1"/>
          </p:cNvSpPr>
          <p:nvPr/>
        </p:nvSpPr>
        <p:spPr bwMode="auto">
          <a:xfrm>
            <a:off x="428625" y="7810500"/>
            <a:ext cx="6191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Расходные материалы</a:t>
            </a:r>
          </a:p>
          <a:p>
            <a:endParaRPr lang="ru-RU" sz="1400"/>
          </a:p>
          <a:p>
            <a:endParaRPr lang="ru-RU" sz="1400"/>
          </a:p>
        </p:txBody>
      </p:sp>
      <p:sp>
        <p:nvSpPr>
          <p:cNvPr id="2115" name="Rectangle 1224"/>
          <p:cNvSpPr>
            <a:spLocks noChangeArrowheads="1"/>
          </p:cNvSpPr>
          <p:nvPr/>
        </p:nvSpPr>
        <p:spPr bwMode="auto">
          <a:xfrm>
            <a:off x="333375" y="4232275"/>
            <a:ext cx="63373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По проводнику поэтапная катетеризация</a:t>
            </a:r>
            <a:r>
              <a:rPr lang="en-US" sz="1400"/>
              <a:t>:</a:t>
            </a:r>
          </a:p>
          <a:p>
            <a:r>
              <a:rPr lang="ru-RU" sz="1400"/>
              <a:t>                                                                    ЛКА </a:t>
            </a:r>
            <a:r>
              <a:rPr lang="en-US" sz="1400"/>
              <a:t>                          </a:t>
            </a:r>
            <a:r>
              <a:rPr lang="ru-RU" sz="1400"/>
              <a:t>ПКА </a:t>
            </a:r>
            <a:endParaRPr lang="en-US" sz="1400"/>
          </a:p>
          <a:p>
            <a:r>
              <a:rPr lang="ru-RU" sz="1400"/>
              <a:t>Гр. аорта               ЛЖ </a:t>
            </a:r>
            <a:r>
              <a:rPr lang="en-US" sz="1400"/>
              <a:t>                    </a:t>
            </a:r>
            <a:r>
              <a:rPr lang="ru-RU" sz="1400"/>
              <a:t>Вн. Гр. Арт.</a:t>
            </a:r>
            <a:r>
              <a:rPr lang="en-US" sz="1400"/>
              <a:t>       </a:t>
            </a:r>
            <a:r>
              <a:rPr lang="ru-RU" sz="1400"/>
              <a:t>         Лев. ПкА</a:t>
            </a:r>
            <a:endParaRPr lang="en-US" sz="1400"/>
          </a:p>
          <a:p>
            <a:r>
              <a:rPr lang="en-US" sz="1400"/>
              <a:t>                                                                </a:t>
            </a:r>
            <a:r>
              <a:rPr lang="ru-RU" sz="1400"/>
              <a:t>   </a:t>
            </a:r>
          </a:p>
        </p:txBody>
      </p:sp>
      <p:sp>
        <p:nvSpPr>
          <p:cNvPr id="2116" name="Rectangle 1226"/>
          <p:cNvSpPr>
            <a:spLocks noChangeArrowheads="1"/>
          </p:cNvSpPr>
          <p:nvPr/>
        </p:nvSpPr>
        <p:spPr bwMode="auto">
          <a:xfrm>
            <a:off x="285750" y="3524250"/>
            <a:ext cx="142875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7" name="Rectangle 1228"/>
          <p:cNvSpPr>
            <a:spLocks noChangeArrowheads="1"/>
          </p:cNvSpPr>
          <p:nvPr/>
        </p:nvSpPr>
        <p:spPr bwMode="auto">
          <a:xfrm>
            <a:off x="39338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8" name="Rectangle 1229"/>
          <p:cNvSpPr>
            <a:spLocks noChangeArrowheads="1"/>
          </p:cNvSpPr>
          <p:nvPr/>
        </p:nvSpPr>
        <p:spPr bwMode="auto">
          <a:xfrm>
            <a:off x="39338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9" name="Rectangle 1230"/>
          <p:cNvSpPr>
            <a:spLocks noChangeArrowheads="1"/>
          </p:cNvSpPr>
          <p:nvPr/>
        </p:nvSpPr>
        <p:spPr bwMode="auto">
          <a:xfrm>
            <a:off x="58769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21" name="Rectangle 1233"/>
          <p:cNvSpPr>
            <a:spLocks noChangeArrowheads="1"/>
          </p:cNvSpPr>
          <p:nvPr/>
        </p:nvSpPr>
        <p:spPr bwMode="auto">
          <a:xfrm>
            <a:off x="285750" y="7739063"/>
            <a:ext cx="142875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>
              <a:latin typeface="Arial" charset="0"/>
            </a:endParaRPr>
          </a:p>
        </p:txBody>
      </p:sp>
      <p:sp>
        <p:nvSpPr>
          <p:cNvPr id="2122" name="Text Box 1411"/>
          <p:cNvSpPr txBox="1">
            <a:spLocks noChangeArrowheads="1"/>
          </p:cNvSpPr>
          <p:nvPr/>
        </p:nvSpPr>
        <p:spPr bwMode="auto">
          <a:xfrm>
            <a:off x="3500438" y="7329488"/>
            <a:ext cx="2852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 04:24 </a:t>
            </a:r>
            <a:r>
              <a:rPr lang="ru-RU" sz="1400" dirty="0" smtClean="0">
                <a:latin typeface="Arial" charset="0"/>
              </a:rPr>
              <a:t> </a:t>
            </a:r>
            <a:r>
              <a:rPr lang="ru-RU" sz="1400" dirty="0" smtClean="0"/>
              <a:t>    мин</a:t>
            </a:r>
            <a:r>
              <a:rPr lang="ru-RU" sz="1400" dirty="0"/>
              <a:t>.</a:t>
            </a:r>
          </a:p>
          <a:p>
            <a:r>
              <a:rPr lang="ru-RU" sz="1400" dirty="0"/>
              <a:t>Доза облучения  </a:t>
            </a:r>
            <a:r>
              <a:rPr lang="ru-RU" sz="1400" dirty="0">
                <a:latin typeface="Arial" charset="0"/>
              </a:rPr>
              <a:t> </a:t>
            </a:r>
            <a:r>
              <a:rPr lang="ru-RU" sz="1400" dirty="0" smtClean="0">
                <a:latin typeface="Arial" charset="0"/>
              </a:rPr>
              <a:t>505.61  </a:t>
            </a:r>
            <a:r>
              <a:rPr lang="ru-RU" sz="1400" dirty="0" smtClean="0"/>
              <a:t> </a:t>
            </a:r>
            <a:r>
              <a:rPr lang="ru-RU" sz="1400" dirty="0" err="1"/>
              <a:t>м</a:t>
            </a:r>
            <a:r>
              <a:rPr lang="ru-RU" sz="1400" dirty="0" err="1">
                <a:latin typeface="Arial" charset="0"/>
              </a:rPr>
              <a:t>Гр</a:t>
            </a:r>
            <a:endParaRPr lang="ru-RU" sz="1400" dirty="0">
              <a:latin typeface="Arial" charset="0"/>
            </a:endParaRPr>
          </a:p>
        </p:txBody>
      </p:sp>
      <p:sp>
        <p:nvSpPr>
          <p:cNvPr id="2123" name="Rectangle 1412"/>
          <p:cNvSpPr>
            <a:spLocks noChangeArrowheads="1"/>
          </p:cNvSpPr>
          <p:nvPr/>
        </p:nvSpPr>
        <p:spPr bwMode="auto">
          <a:xfrm>
            <a:off x="2997200" y="293687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Пункция:</a:t>
            </a:r>
          </a:p>
        </p:txBody>
      </p:sp>
      <p:pic>
        <p:nvPicPr>
          <p:cNvPr id="2124" name="Picture 1451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663" y="200025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5" name="Rectangle 1750"/>
          <p:cNvSpPr>
            <a:spLocks noChangeArrowheads="1"/>
          </p:cNvSpPr>
          <p:nvPr/>
        </p:nvSpPr>
        <p:spPr bwMode="auto">
          <a:xfrm>
            <a:off x="58769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latin typeface="Arial" charset="0"/>
              </a:rPr>
              <a:t>х</a:t>
            </a:r>
          </a:p>
        </p:txBody>
      </p:sp>
      <p:sp>
        <p:nvSpPr>
          <p:cNvPr id="2126" name="Text Box 1751"/>
          <p:cNvSpPr txBox="1">
            <a:spLocks noChangeArrowheads="1"/>
          </p:cNvSpPr>
          <p:nvPr/>
        </p:nvSpPr>
        <p:spPr bwMode="auto">
          <a:xfrm>
            <a:off x="476250" y="3944938"/>
            <a:ext cx="5780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Установлен интродьюссер:  5</a:t>
            </a:r>
            <a:r>
              <a:rPr lang="en-US" sz="1400"/>
              <a:t>F                        6F</a:t>
            </a:r>
            <a:endParaRPr lang="ru-RU" sz="1400"/>
          </a:p>
        </p:txBody>
      </p:sp>
      <p:sp>
        <p:nvSpPr>
          <p:cNvPr id="2127" name="Rectangle 1752"/>
          <p:cNvSpPr>
            <a:spLocks noChangeArrowheads="1"/>
          </p:cNvSpPr>
          <p:nvPr/>
        </p:nvSpPr>
        <p:spPr bwMode="auto">
          <a:xfrm>
            <a:off x="2997200" y="40163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28" name="Rectangle 1753"/>
          <p:cNvSpPr>
            <a:spLocks noChangeArrowheads="1"/>
          </p:cNvSpPr>
          <p:nvPr/>
        </p:nvSpPr>
        <p:spPr bwMode="auto">
          <a:xfrm>
            <a:off x="4221163" y="401637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>
                <a:latin typeface="Arial" charset="0"/>
              </a:rPr>
              <a:t>х</a:t>
            </a:r>
          </a:p>
        </p:txBody>
      </p:sp>
      <p:sp>
        <p:nvSpPr>
          <p:cNvPr id="2129" name="Line 175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0" name="Line 175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1" name="Line 175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2" name="Line 175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2162" name="Group 114"/>
          <p:cNvGraphicFramePr>
            <a:graphicFrameLocks noGrp="1"/>
          </p:cNvGraphicFramePr>
          <p:nvPr/>
        </p:nvGraphicFramePr>
        <p:xfrm>
          <a:off x="188913" y="8121650"/>
          <a:ext cx="5976937" cy="865632"/>
        </p:xfrm>
        <a:graphic>
          <a:graphicData uri="http://schemas.openxmlformats.org/drawingml/2006/table">
            <a:tbl>
              <a:tblPr/>
              <a:tblGrid>
                <a:gridCol w="1193800"/>
                <a:gridCol w="1196975"/>
                <a:gridCol w="1195387"/>
                <a:gridCol w="1196975"/>
                <a:gridCol w="11938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Колба д.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Диагност.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Соединит.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Белья однор.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" name="Text Box 1830"/>
          <p:cNvSpPr txBox="1">
            <a:spLocks noChangeArrowheads="1"/>
          </p:cNvSpPr>
          <p:nvPr/>
        </p:nvSpPr>
        <p:spPr bwMode="auto">
          <a:xfrm>
            <a:off x="404813" y="92011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/>
          </a:p>
        </p:txBody>
      </p:sp>
      <p:sp>
        <p:nvSpPr>
          <p:cNvPr id="2154" name="Rectangle 1833"/>
          <p:cNvSpPr>
            <a:spLocks noChangeArrowheads="1"/>
          </p:cNvSpPr>
          <p:nvPr/>
        </p:nvSpPr>
        <p:spPr bwMode="auto">
          <a:xfrm>
            <a:off x="2349500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55" name="Rectangle 1861"/>
          <p:cNvSpPr>
            <a:spLocks noChangeArrowheads="1"/>
          </p:cNvSpPr>
          <p:nvPr/>
        </p:nvSpPr>
        <p:spPr bwMode="auto">
          <a:xfrm>
            <a:off x="214313" y="330993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56" name="Rectangle 1872"/>
          <p:cNvSpPr>
            <a:spLocks noChangeArrowheads="1"/>
          </p:cNvSpPr>
          <p:nvPr/>
        </p:nvSpPr>
        <p:spPr bwMode="auto">
          <a:xfrm>
            <a:off x="3213100" y="1281113"/>
            <a:ext cx="34290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 dirty="0"/>
              <a:t>Рентгенхирург   </a:t>
            </a:r>
            <a:r>
              <a:rPr lang="ru-RU" sz="1400" b="1" dirty="0">
                <a:latin typeface="Arial" charset="0"/>
              </a:rPr>
              <a:t>     </a:t>
            </a:r>
            <a:r>
              <a:rPr lang="ru-RU" sz="1400" b="1" dirty="0"/>
              <a:t> </a:t>
            </a:r>
            <a:r>
              <a:rPr lang="ru-RU" sz="1400" dirty="0">
                <a:latin typeface="Arial" charset="0"/>
              </a:rPr>
              <a:t>ЩЕРБАКОВ А.С.</a:t>
            </a:r>
          </a:p>
          <a:p>
            <a:r>
              <a:rPr lang="ru-RU" sz="1400" b="1" dirty="0"/>
              <a:t>Операционная м</a:t>
            </a:r>
            <a:r>
              <a:rPr lang="en-US" sz="1400" b="1" dirty="0"/>
              <a:t>/</a:t>
            </a:r>
            <a:r>
              <a:rPr lang="ru-RU" sz="1400" b="1" dirty="0"/>
              <a:t>с</a:t>
            </a:r>
            <a:r>
              <a:rPr lang="ru-RU" sz="1400" dirty="0">
                <a:latin typeface="Arial" charset="0"/>
              </a:rPr>
              <a:t>.  </a:t>
            </a:r>
            <a:r>
              <a:rPr lang="ru-RU" sz="1400" dirty="0" smtClean="0">
                <a:latin typeface="Arial" charset="0"/>
              </a:rPr>
              <a:t>Мешалкина И.В.</a:t>
            </a:r>
            <a:endParaRPr lang="ru-RU" sz="1400" dirty="0">
              <a:latin typeface="Arial" charset="0"/>
            </a:endParaRPr>
          </a:p>
          <a:p>
            <a:r>
              <a:rPr lang="ru-RU" sz="1600" b="1" dirty="0"/>
              <a:t>Анестезиолог</a:t>
            </a:r>
            <a:r>
              <a:rPr lang="ru-RU" sz="1400" dirty="0"/>
              <a:t>: </a:t>
            </a:r>
            <a:r>
              <a:rPr lang="ru-RU" sz="1400" dirty="0">
                <a:latin typeface="Arial" charset="0"/>
              </a:rPr>
              <a:t>      </a:t>
            </a:r>
            <a:r>
              <a:rPr lang="ru-RU" sz="1400" dirty="0" smtClean="0">
                <a:latin typeface="Arial" charset="0"/>
              </a:rPr>
              <a:t>Ермолин В.Л.</a:t>
            </a:r>
            <a:endParaRPr lang="ru-RU" sz="1400" dirty="0">
              <a:latin typeface="Arial" charset="0"/>
            </a:endParaRPr>
          </a:p>
          <a:p>
            <a:r>
              <a:rPr lang="ru-RU" sz="1400" b="1" dirty="0"/>
              <a:t>М/с анестезист:</a:t>
            </a:r>
            <a:r>
              <a:rPr lang="ru-RU" sz="1400" dirty="0"/>
              <a:t>.</a:t>
            </a:r>
            <a:r>
              <a:rPr lang="ru-RU" sz="1400" dirty="0">
                <a:latin typeface="Arial" charset="0"/>
              </a:rPr>
              <a:t>       </a:t>
            </a:r>
            <a:r>
              <a:rPr lang="ru-RU" sz="1400" dirty="0" smtClean="0">
                <a:latin typeface="Arial" charset="0"/>
              </a:rPr>
              <a:t>Блохина И.С.</a:t>
            </a:r>
            <a:endParaRPr lang="ru-RU" sz="14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4160838"/>
            <a:ext cx="6858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just"/>
            <a:r>
              <a:rPr lang="ru-RU" sz="1200" dirty="0"/>
              <a:t> </a:t>
            </a:r>
            <a:r>
              <a:rPr lang="ru-RU" sz="1200" dirty="0">
                <a:latin typeface="Arial" charset="0"/>
              </a:rPr>
              <a:t>                                                  </a:t>
            </a:r>
            <a:r>
              <a:rPr lang="ru-RU" sz="1200" b="1" dirty="0">
                <a:latin typeface="Arial" charset="0"/>
              </a:rPr>
              <a:t>ЗАКЛЮЧЕНИЕ:</a:t>
            </a:r>
          </a:p>
          <a:p>
            <a:pPr algn="just"/>
            <a:r>
              <a:rPr lang="ru-RU" sz="1200" b="1" dirty="0">
                <a:latin typeface="Arial" charset="0"/>
              </a:rPr>
              <a:t>Тип коронарного кровотока</a:t>
            </a:r>
            <a:r>
              <a:rPr lang="ru-RU" sz="1200" dirty="0">
                <a:latin typeface="Arial" charset="0"/>
              </a:rPr>
              <a:t>: правый</a:t>
            </a:r>
          </a:p>
          <a:p>
            <a:pPr algn="just"/>
            <a:r>
              <a:rPr lang="ru-RU" sz="1200" b="1" dirty="0">
                <a:latin typeface="Arial" charset="0"/>
              </a:rPr>
              <a:t>Характер патологического процесса в венечных артериях</a:t>
            </a:r>
            <a:r>
              <a:rPr lang="ru-RU" sz="1200" dirty="0">
                <a:latin typeface="Arial" charset="0"/>
              </a:rPr>
              <a:t>: атеросклероз</a:t>
            </a:r>
          </a:p>
          <a:p>
            <a:pPr algn="just"/>
            <a:r>
              <a:rPr lang="ru-RU" sz="1200" b="1" dirty="0">
                <a:latin typeface="Arial" charset="0"/>
              </a:rPr>
              <a:t>Главный ствол ЛКА</a:t>
            </a:r>
            <a:r>
              <a:rPr lang="ru-RU" sz="1200" dirty="0">
                <a:latin typeface="Arial" charset="0"/>
              </a:rPr>
              <a:t>: </a:t>
            </a:r>
            <a:r>
              <a:rPr lang="ru-RU" sz="1200" u="sng" dirty="0">
                <a:latin typeface="Arial" charset="0"/>
              </a:rPr>
              <a:t>стеноз устья 40%</a:t>
            </a:r>
          </a:p>
          <a:p>
            <a:pPr algn="just"/>
            <a:r>
              <a:rPr lang="ru-RU" sz="1200" b="1" dirty="0">
                <a:latin typeface="Arial" charset="0"/>
              </a:rPr>
              <a:t>Бассейн ПМЖА</a:t>
            </a:r>
            <a:r>
              <a:rPr lang="ru-RU" sz="1200" dirty="0">
                <a:latin typeface="Arial" charset="0"/>
              </a:rPr>
              <a:t>: окклюзия от проксимального сегмента, </a:t>
            </a:r>
            <a:r>
              <a:rPr lang="en-US" sz="1200" dirty="0">
                <a:latin typeface="Arial" charset="0"/>
              </a:rPr>
              <a:t>TIMI 0</a:t>
            </a:r>
            <a:r>
              <a:rPr lang="ru-RU" sz="1200" dirty="0" smtClean="0">
                <a:latin typeface="Arial" charset="0"/>
              </a:rPr>
              <a:t>. Выраженный кальциноз </a:t>
            </a:r>
          </a:p>
          <a:p>
            <a:pPr algn="just"/>
            <a:r>
              <a:rPr lang="ru-RU" sz="1200" dirty="0" smtClean="0">
                <a:latin typeface="Arial" charset="0"/>
              </a:rPr>
              <a:t>проксимального и среднего сегмента.</a:t>
            </a:r>
            <a:endParaRPr lang="ru-RU" sz="1200" dirty="0">
              <a:latin typeface="Arial" charset="0"/>
            </a:endParaRPr>
          </a:p>
          <a:p>
            <a:pPr algn="just"/>
            <a:r>
              <a:rPr lang="ru-RU" sz="1200" b="1" dirty="0">
                <a:latin typeface="Arial" charset="0"/>
              </a:rPr>
              <a:t>Бассейн ОА: </a:t>
            </a:r>
            <a:r>
              <a:rPr lang="ru-RU" sz="1200" dirty="0">
                <a:latin typeface="Arial" charset="0"/>
              </a:rPr>
              <a:t>рестеноз в стенте проксимального сегмента 40%, кровоток </a:t>
            </a:r>
            <a:r>
              <a:rPr lang="en-US" sz="1200" dirty="0">
                <a:latin typeface="Arial" charset="0"/>
              </a:rPr>
              <a:t>TIMI III</a:t>
            </a:r>
            <a:r>
              <a:rPr lang="ru-RU" sz="1200" dirty="0" smtClean="0">
                <a:latin typeface="Arial" charset="0"/>
              </a:rPr>
              <a:t>. </a:t>
            </a:r>
            <a:r>
              <a:rPr lang="ru-RU" sz="1200" b="1" u="sng" dirty="0" smtClean="0">
                <a:latin typeface="Arial" charset="0"/>
              </a:rPr>
              <a:t>В сравнении </a:t>
            </a:r>
          </a:p>
          <a:p>
            <a:pPr algn="just"/>
            <a:r>
              <a:rPr lang="ru-RU" sz="1200" b="1" u="sng" dirty="0" smtClean="0">
                <a:latin typeface="Arial" charset="0"/>
              </a:rPr>
              <a:t>С КАГ от 10.01.13 ангиографическая картина без динамики.</a:t>
            </a:r>
            <a:r>
              <a:rPr lang="ru-RU" sz="1200" dirty="0" smtClean="0">
                <a:latin typeface="Arial" charset="0"/>
              </a:rPr>
              <a:t> Рестеноз в стенте не </a:t>
            </a:r>
          </a:p>
          <a:p>
            <a:pPr algn="just"/>
            <a:r>
              <a:rPr lang="ru-RU" sz="1200" dirty="0">
                <a:latin typeface="Arial" charset="0"/>
              </a:rPr>
              <a:t>б</a:t>
            </a:r>
            <a:r>
              <a:rPr lang="ru-RU" sz="1200" dirty="0" smtClean="0">
                <a:latin typeface="Arial" charset="0"/>
              </a:rPr>
              <a:t>олее 40%.</a:t>
            </a:r>
            <a:endParaRPr lang="ru-RU" sz="1200" dirty="0">
              <a:latin typeface="Arial" charset="0"/>
            </a:endParaRPr>
          </a:p>
          <a:p>
            <a:pPr algn="just"/>
            <a:r>
              <a:rPr lang="ru-RU" sz="1200" b="1" dirty="0">
                <a:latin typeface="Arial" charset="0"/>
              </a:rPr>
              <a:t>Бассейн ПКА</a:t>
            </a:r>
            <a:r>
              <a:rPr lang="en-US" sz="1200" b="1" dirty="0">
                <a:latin typeface="Arial" charset="0"/>
              </a:rPr>
              <a:t>:</a:t>
            </a:r>
            <a:r>
              <a:rPr lang="ru-RU" sz="1200" dirty="0">
                <a:latin typeface="Arial" charset="0"/>
              </a:rPr>
              <a:t> ПКА крупная (4,5 мм в устье); стеноз в проксимальном сегменте 40%, </a:t>
            </a:r>
          </a:p>
          <a:p>
            <a:pPr algn="just"/>
            <a:r>
              <a:rPr lang="ru-RU" sz="1200" dirty="0">
                <a:latin typeface="Arial" charset="0"/>
              </a:rPr>
              <a:t>стеноз в среднем сегменте 70%, кровоток </a:t>
            </a:r>
            <a:r>
              <a:rPr lang="en-US" sz="1200" dirty="0">
                <a:latin typeface="Arial" charset="0"/>
              </a:rPr>
              <a:t>TIMI III</a:t>
            </a:r>
            <a:r>
              <a:rPr lang="ru-RU" sz="1200" dirty="0">
                <a:latin typeface="Arial" charset="0"/>
              </a:rPr>
              <a:t>. Стеноз ПЖ ветви (1,7мм) в устье 60%, </a:t>
            </a:r>
          </a:p>
          <a:p>
            <a:pPr algn="just"/>
            <a:r>
              <a:rPr lang="ru-RU" sz="1200" dirty="0">
                <a:latin typeface="Arial" charset="0"/>
              </a:rPr>
              <a:t>в средней трети-80</a:t>
            </a:r>
            <a:r>
              <a:rPr lang="ru-RU" sz="1200" dirty="0" smtClean="0">
                <a:latin typeface="Arial" charset="0"/>
              </a:rPr>
              <a:t>%. </a:t>
            </a:r>
            <a:r>
              <a:rPr lang="ru-RU" sz="1200" dirty="0" smtClean="0">
                <a:latin typeface="Arial" charset="0"/>
              </a:rPr>
              <a:t>Выраженный кальциноз </a:t>
            </a:r>
          </a:p>
          <a:p>
            <a:pPr algn="just"/>
            <a:r>
              <a:rPr lang="ru-RU" sz="1200" dirty="0" smtClean="0">
                <a:latin typeface="Arial" charset="0"/>
              </a:rPr>
              <a:t>проксимального и среднего сегмента. </a:t>
            </a:r>
            <a:r>
              <a:rPr lang="ru-RU" sz="1200" b="1" u="sng" dirty="0" smtClean="0">
                <a:latin typeface="Arial" charset="0"/>
              </a:rPr>
              <a:t>В сравнении С КАГ от 10.01.13 ангиографическая </a:t>
            </a:r>
          </a:p>
          <a:p>
            <a:pPr algn="just"/>
            <a:r>
              <a:rPr lang="ru-RU" sz="1200" b="1" u="sng" dirty="0" smtClean="0">
                <a:latin typeface="Arial" charset="0"/>
              </a:rPr>
              <a:t>картина </a:t>
            </a:r>
            <a:r>
              <a:rPr lang="ru-RU" sz="1200" b="1" u="sng" dirty="0">
                <a:latin typeface="Arial" charset="0"/>
              </a:rPr>
              <a:t> </a:t>
            </a:r>
            <a:r>
              <a:rPr lang="ru-RU" sz="1200" b="1" u="sng" dirty="0" smtClean="0">
                <a:latin typeface="Arial" charset="0"/>
              </a:rPr>
              <a:t>без динамики.</a:t>
            </a:r>
            <a:endParaRPr lang="ru-RU" sz="1200" dirty="0">
              <a:latin typeface="Arial" charset="0"/>
            </a:endParaRPr>
          </a:p>
          <a:p>
            <a:pPr algn="just"/>
            <a:r>
              <a:rPr lang="ru-RU" sz="1200" b="1" dirty="0">
                <a:latin typeface="Arial" charset="0"/>
              </a:rPr>
              <a:t>Наличие коллатерального кровотока:  </a:t>
            </a:r>
            <a:r>
              <a:rPr lang="ru-RU" sz="1200" i="1" dirty="0">
                <a:latin typeface="Arial" charset="0"/>
              </a:rPr>
              <a:t>развитые коллатерали из ПКА в ПМЖА, </a:t>
            </a:r>
          </a:p>
          <a:p>
            <a:pPr algn="just"/>
            <a:r>
              <a:rPr lang="ru-RU" sz="1200" i="1" dirty="0">
                <a:latin typeface="Arial" charset="0"/>
              </a:rPr>
              <a:t>из ОА в </a:t>
            </a:r>
            <a:r>
              <a:rPr lang="ru-RU" sz="1200" i="1" dirty="0" smtClean="0">
                <a:latin typeface="Arial" charset="0"/>
              </a:rPr>
              <a:t>ПМЖА. </a:t>
            </a:r>
            <a:r>
              <a:rPr lang="ru-RU" sz="1200" b="1" u="sng" dirty="0" smtClean="0">
                <a:latin typeface="Arial" charset="0"/>
              </a:rPr>
              <a:t>ПКА </a:t>
            </a:r>
            <a:r>
              <a:rPr lang="ru-RU" sz="1200" b="1" u="sng" dirty="0">
                <a:latin typeface="Arial" charset="0"/>
              </a:rPr>
              <a:t>является основным «донором» коллатералей к ПМЖА. </a:t>
            </a:r>
            <a:endParaRPr lang="ru-RU" sz="1200" b="1" u="sng" dirty="0" smtClean="0">
              <a:latin typeface="Arial" charset="0"/>
            </a:endParaRPr>
          </a:p>
          <a:p>
            <a:pPr algn="just"/>
            <a:endParaRPr lang="ru-RU" sz="1200" b="1" u="sng" dirty="0">
              <a:latin typeface="Arial" charset="0"/>
            </a:endParaRPr>
          </a:p>
          <a:p>
            <a:pPr algn="just"/>
            <a:r>
              <a:rPr lang="ru-RU" sz="1400" b="1" u="sng" dirty="0" smtClean="0">
                <a:latin typeface="Arial" charset="0"/>
              </a:rPr>
              <a:t>Ангиография БЦА: правая и левая ВСА без стенотических изменений.</a:t>
            </a:r>
            <a:endParaRPr lang="ru-RU" sz="1400" b="1" u="sng" dirty="0">
              <a:latin typeface="Arial" charset="0"/>
            </a:endParaRPr>
          </a:p>
          <a:p>
            <a:pPr algn="just"/>
            <a:endParaRPr lang="ru-RU" sz="1200" dirty="0">
              <a:latin typeface="Arial" charset="0"/>
            </a:endParaRPr>
          </a:p>
          <a:p>
            <a:pPr algn="just"/>
            <a:r>
              <a:rPr lang="ru-RU" sz="1200" dirty="0" smtClean="0">
                <a:latin typeface="Arial" charset="0"/>
              </a:rPr>
              <a:t>РЕКОМЕНДОВАНО</a:t>
            </a:r>
            <a:r>
              <a:rPr lang="ru-RU" sz="1200" dirty="0">
                <a:latin typeface="Arial" charset="0"/>
              </a:rPr>
              <a:t>:</a:t>
            </a:r>
          </a:p>
          <a:p>
            <a:pPr algn="just"/>
            <a:r>
              <a:rPr lang="ru-RU" sz="1200" b="1" u="sng" dirty="0">
                <a:latin typeface="Arial" charset="0"/>
              </a:rPr>
              <a:t>Консультация кардиохирурга.</a:t>
            </a:r>
          </a:p>
          <a:p>
            <a:pPr algn="just"/>
            <a:r>
              <a:rPr lang="ru-RU" sz="1200" dirty="0">
                <a:latin typeface="Arial" charset="0"/>
              </a:rPr>
              <a:t>Контроль места пункции.</a:t>
            </a:r>
          </a:p>
          <a:p>
            <a:pPr algn="just"/>
            <a:r>
              <a:rPr lang="ru-RU" sz="1200" dirty="0">
                <a:latin typeface="Arial" charset="0"/>
              </a:rPr>
              <a:t>                                                                </a:t>
            </a:r>
          </a:p>
          <a:p>
            <a:pPr algn="just"/>
            <a:endParaRPr lang="ru-RU" sz="1200" dirty="0"/>
          </a:p>
        </p:txBody>
      </p:sp>
      <p:sp>
        <p:nvSpPr>
          <p:cNvPr id="3076" name="Line 4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49"/>
          <p:cNvSpPr>
            <a:spLocks noChangeShapeType="1"/>
          </p:cNvSpPr>
          <p:nvPr/>
        </p:nvSpPr>
        <p:spPr bwMode="auto">
          <a:xfrm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50"/>
          <p:cNvSpPr>
            <a:spLocks noChangeShapeType="1"/>
          </p:cNvSpPr>
          <p:nvPr/>
        </p:nvSpPr>
        <p:spPr bwMode="auto">
          <a:xfrm flipV="1"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51"/>
          <p:cNvSpPr>
            <a:spLocks noChangeShapeType="1"/>
          </p:cNvSpPr>
          <p:nvPr/>
        </p:nvSpPr>
        <p:spPr bwMode="auto">
          <a:xfrm flipH="1"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11266</TotalTime>
  <Words>353</Words>
  <Application>Microsoft PowerPoint</Application>
  <PresentationFormat>Лист A4 (210x297 мм)</PresentationFormat>
  <Paragraphs>95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Times New Roman</vt:lpstr>
      <vt:lpstr>Arial</vt:lpstr>
      <vt:lpstr>Оформление по умолчанию</vt:lpstr>
      <vt:lpstr>Слайд 1</vt:lpstr>
      <vt:lpstr>Слайд 2</vt:lpstr>
    </vt:vector>
  </TitlesOfParts>
  <Company>W sistems entertaiment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Плеханов Георгий Валентинович</dc:creator>
  <cp:lastModifiedBy>user</cp:lastModifiedBy>
  <cp:revision>1640</cp:revision>
  <cp:lastPrinted>1999-11-01T09:58:52Z</cp:lastPrinted>
  <dcterms:created xsi:type="dcterms:W3CDTF">1998-03-02T15:35:32Z</dcterms:created>
  <dcterms:modified xsi:type="dcterms:W3CDTF">2013-08-26T14:17:45Z</dcterms:modified>
</cp:coreProperties>
</file>