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42" autoAdjust="0"/>
    <p:restoredTop sz="94775" autoAdjust="0"/>
  </p:normalViewPr>
  <p:slideViewPr>
    <p:cSldViewPr>
      <p:cViewPr>
        <p:scale>
          <a:sx n="82" d="100"/>
          <a:sy n="82" d="100"/>
        </p:scale>
        <p:origin x="-1320" y="114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43125" y="685800"/>
            <a:ext cx="25717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B6F21C40-4064-4F32-9E52-00DC1BE5DFD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FD0C2D-6510-4356-A14E-86960CC56196}" type="slidenum">
              <a:rPr lang="ru-RU" smtClean="0"/>
              <a:pPr/>
              <a:t>2</a:t>
            </a:fld>
            <a:endParaRPr lang="ru-RU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ru-RU" smtClean="0"/>
              <a:t>оо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53FC41-6025-4729-AA35-74AA2ADAD75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A80DFA-8A20-4099-A05C-9581FA7757B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6CE788-4888-4812-8B9A-66F6416E35D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DBA623-89D2-4696-B9C1-CC171F2263C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4A7847-8AEC-4498-8011-9A52B24601F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574910-C25A-4D30-969C-D1066C58ADC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64435B-E777-4387-BC2F-62C2F5B8278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B0BAFC-2072-4D5E-9FD1-17451A8F39D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70CB48-D8DE-42BD-9E39-19F998898B1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29A46B-E1C8-4114-ACD2-6653780069A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6B4340-FFB6-47BF-90D3-EEA08712E84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E4865CD0-560A-4113-B676-E95E4A56B29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ChangeArrowheads="1"/>
          </p:cNvSpPr>
          <p:nvPr/>
        </p:nvSpPr>
        <p:spPr bwMode="auto">
          <a:xfrm>
            <a:off x="476250" y="323850"/>
            <a:ext cx="61722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ru-RU" sz="1600" b="1" dirty="0">
                <a:latin typeface="Times New Roman" pitchFamily="18" charset="0"/>
              </a:rPr>
              <a:t>ЯРОСЛАВСКАЯ ОБЛАСТНАЯ </a:t>
            </a:r>
          </a:p>
          <a:p>
            <a:pPr algn="ctr" eaLnBrk="0" hangingPunct="0"/>
            <a:r>
              <a:rPr lang="ru-RU" sz="1600" b="1" dirty="0">
                <a:latin typeface="Times New Roman" pitchFamily="18" charset="0"/>
              </a:rPr>
              <a:t>КЛИНИЧЕСКАЯ БОЛЬНИЦА</a:t>
            </a:r>
          </a:p>
          <a:p>
            <a:pPr algn="ctr" eaLnBrk="0" hangingPunct="0"/>
            <a:r>
              <a:rPr lang="ru-RU" sz="1400" b="1" dirty="0">
                <a:latin typeface="Times New Roman" pitchFamily="18" charset="0"/>
              </a:rPr>
              <a:t>КАБИНЕТ  АНГИОГРАФИИ</a:t>
            </a:r>
          </a:p>
          <a:p>
            <a:pPr algn="ctr" eaLnBrk="0" hangingPunct="0"/>
            <a:r>
              <a:rPr lang="ru-RU" sz="1600" b="1" u="sng" dirty="0" smtClean="0"/>
              <a:t>АНГИОГРАФИЯ БРАХИОЦЕФАЛЬНЫХ АРТЕРИЙ</a:t>
            </a:r>
          </a:p>
          <a:p>
            <a:pPr algn="ctr" eaLnBrk="0" hangingPunct="0"/>
            <a:r>
              <a:rPr lang="ru-RU" sz="1600" b="1" u="sng" dirty="0" smtClean="0">
                <a:latin typeface="Times New Roman" pitchFamily="18" charset="0"/>
              </a:rPr>
              <a:t>ЦЕРЕБРАЛЬНАЯ АНГИОГРАФИЯ</a:t>
            </a:r>
            <a:endParaRPr lang="ru-RU" sz="1600" b="1" u="sng" dirty="0">
              <a:latin typeface="Times New Roman" pitchFamily="18" charset="0"/>
            </a:endParaRPr>
          </a:p>
          <a:p>
            <a:pPr algn="ctr" eaLnBrk="0" hangingPunct="0"/>
            <a:endParaRPr lang="ru-RU" sz="1600" dirty="0">
              <a:latin typeface="Times New Roman" pitchFamily="18" charset="0"/>
            </a:endParaRPr>
          </a:p>
        </p:txBody>
      </p:sp>
      <p:pic>
        <p:nvPicPr>
          <p:cNvPr id="2051" name="Picture 5" descr="сердце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90" y="214282"/>
            <a:ext cx="854075" cy="108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0" y="971550"/>
            <a:ext cx="3024188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en-US" sz="1400" b="1">
              <a:latin typeface="Times New Roman" pitchFamily="18" charset="0"/>
            </a:endParaRPr>
          </a:p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ru-RU" sz="1200" b="1">
              <a:latin typeface="Times New Roman" pitchFamily="18" charset="0"/>
            </a:endParaRPr>
          </a:p>
        </p:txBody>
      </p: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3429000" y="1547813"/>
            <a:ext cx="3429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54" name="Rectangle 8"/>
          <p:cNvSpPr>
            <a:spLocks noChangeArrowheads="1"/>
          </p:cNvSpPr>
          <p:nvPr/>
        </p:nvSpPr>
        <p:spPr bwMode="auto">
          <a:xfrm>
            <a:off x="0" y="2700338"/>
            <a:ext cx="3124200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600" b="1">
                <a:latin typeface="Times New Roman" pitchFamily="18" charset="0"/>
              </a:rPr>
              <a:t> </a:t>
            </a:r>
          </a:p>
          <a:p>
            <a:pPr eaLnBrk="0" hangingPunct="0"/>
            <a:r>
              <a:rPr lang="ru-RU" sz="1600" b="1">
                <a:latin typeface="Times New Roman" pitchFamily="18" charset="0"/>
              </a:rPr>
              <a:t>Под м/анестезией</a:t>
            </a:r>
            <a:r>
              <a:rPr lang="ru-RU" sz="1600">
                <a:latin typeface="Times New Roman" pitchFamily="18" charset="0"/>
              </a:rPr>
              <a:t>: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новокаин0.5%-20.0 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лидокаин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</a:t>
            </a:r>
          </a:p>
          <a:p>
            <a:pPr eaLnBrk="0" hangingPunct="0"/>
            <a:r>
              <a:rPr lang="ru-RU" sz="1400">
                <a:latin typeface="Times New Roman" pitchFamily="18" charset="0"/>
              </a:rPr>
              <a:t> </a:t>
            </a:r>
          </a:p>
        </p:txBody>
      </p:sp>
      <p:sp>
        <p:nvSpPr>
          <p:cNvPr id="2055" name="Rectangle 9"/>
          <p:cNvSpPr>
            <a:spLocks noChangeArrowheads="1"/>
          </p:cNvSpPr>
          <p:nvPr/>
        </p:nvSpPr>
        <p:spPr bwMode="auto">
          <a:xfrm>
            <a:off x="2636838" y="2843213"/>
            <a:ext cx="9699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Пункция</a:t>
            </a:r>
            <a:r>
              <a:rPr lang="ru-RU" sz="1400">
                <a:latin typeface="Times New Roman" pitchFamily="18" charset="0"/>
              </a:rPr>
              <a:t>:</a:t>
            </a:r>
          </a:p>
        </p:txBody>
      </p:sp>
      <p:graphicFrame>
        <p:nvGraphicFramePr>
          <p:cNvPr id="2181" name="Group 133"/>
          <p:cNvGraphicFramePr>
            <a:graphicFrameLocks noGrp="1"/>
          </p:cNvGraphicFramePr>
          <p:nvPr/>
        </p:nvGraphicFramePr>
        <p:xfrm>
          <a:off x="3716338" y="2843213"/>
          <a:ext cx="2305050" cy="853440"/>
        </p:xfrm>
        <a:graphic>
          <a:graphicData uri="http://schemas.openxmlformats.org/drawingml/2006/table">
            <a:tbl>
              <a:tblPr/>
              <a:tblGrid>
                <a:gridCol w="1114425"/>
                <a:gridCol w="576262"/>
                <a:gridCol w="614363"/>
              </a:tblGrid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доступ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dex.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sin.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femoralis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axillaris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74" name="Text Box 32"/>
          <p:cNvSpPr txBox="1">
            <a:spLocks noChangeArrowheads="1"/>
          </p:cNvSpPr>
          <p:nvPr/>
        </p:nvSpPr>
        <p:spPr bwMode="auto">
          <a:xfrm>
            <a:off x="188913" y="3851275"/>
            <a:ext cx="578008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Установлен </a:t>
            </a:r>
            <a:r>
              <a:rPr lang="ru-RU" sz="1400" b="1" dirty="0" err="1">
                <a:latin typeface="Times New Roman" pitchFamily="18" charset="0"/>
              </a:rPr>
              <a:t>интродьюсер</a:t>
            </a:r>
            <a:r>
              <a:rPr lang="ru-RU" sz="1400" dirty="0">
                <a:latin typeface="Times New Roman" pitchFamily="18" charset="0"/>
              </a:rPr>
              <a:t>:</a:t>
            </a:r>
            <a:r>
              <a:rPr lang="en-US" sz="1400" dirty="0">
                <a:latin typeface="Times New Roman" pitchFamily="18" charset="0"/>
              </a:rPr>
              <a:t> </a:t>
            </a:r>
            <a:r>
              <a:rPr lang="ru-RU" sz="1400" dirty="0">
                <a:latin typeface="Times New Roman" pitchFamily="18" charset="0"/>
              </a:rPr>
              <a:t>         </a:t>
            </a:r>
            <a:r>
              <a:rPr lang="en-US" sz="1400" dirty="0">
                <a:latin typeface="Times New Roman" pitchFamily="18" charset="0"/>
              </a:rPr>
              <a:t>4F                    </a:t>
            </a:r>
            <a:r>
              <a:rPr lang="ru-RU" sz="1400" dirty="0" smtClean="0"/>
              <a:t>5</a:t>
            </a:r>
            <a:r>
              <a:rPr lang="en-US" sz="1400" dirty="0" smtClean="0">
                <a:latin typeface="Times New Roman" pitchFamily="18" charset="0"/>
              </a:rPr>
              <a:t>F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</a:t>
            </a:r>
            <a:r>
              <a:rPr lang="ru-RU" sz="1400" b="1" dirty="0">
                <a:latin typeface="Times New Roman" pitchFamily="18" charset="0"/>
              </a:rPr>
              <a:t>По проводнику катетером</a:t>
            </a:r>
          </a:p>
        </p:txBody>
      </p:sp>
      <p:sp>
        <p:nvSpPr>
          <p:cNvPr id="2075" name="Text Box 33"/>
          <p:cNvSpPr txBox="1">
            <a:spLocks noChangeArrowheads="1"/>
          </p:cNvSpPr>
          <p:nvPr/>
        </p:nvSpPr>
        <p:spPr bwMode="auto">
          <a:xfrm>
            <a:off x="188913" y="5940425"/>
            <a:ext cx="3405187" cy="1262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dirty="0">
                <a:latin typeface="Times New Roman" pitchFamily="18" charset="0"/>
              </a:rPr>
              <a:t>Контраст:</a:t>
            </a:r>
          </a:p>
          <a:p>
            <a:pPr eaLnBrk="0" hangingPunct="0"/>
            <a:r>
              <a:rPr lang="ru-RU" sz="1600" dirty="0" err="1">
                <a:latin typeface="Times New Roman" pitchFamily="18" charset="0"/>
              </a:rPr>
              <a:t>х</a:t>
            </a:r>
            <a:r>
              <a:rPr lang="ru-RU" sz="1600" dirty="0">
                <a:latin typeface="Times New Roman" pitchFamily="18" charset="0"/>
              </a:rPr>
              <a:t>    </a:t>
            </a:r>
            <a:r>
              <a:rPr lang="ru-RU" sz="1400" dirty="0">
                <a:latin typeface="Times New Roman" pitchFamily="18" charset="0"/>
              </a:rPr>
              <a:t> </a:t>
            </a:r>
            <a:r>
              <a:rPr lang="ru-RU" sz="1400" dirty="0" err="1" smtClean="0">
                <a:latin typeface="Times New Roman" pitchFamily="18" charset="0"/>
              </a:rPr>
              <a:t>Оптирей</a:t>
            </a:r>
            <a:r>
              <a:rPr lang="ru-RU" sz="1400" dirty="0" smtClean="0">
                <a:latin typeface="Times New Roman" pitchFamily="18" charset="0"/>
              </a:rPr>
              <a:t>   -  200 </a:t>
            </a:r>
            <a:r>
              <a:rPr lang="en-US" sz="1400" dirty="0" smtClean="0">
                <a:latin typeface="Times New Roman" pitchFamily="18" charset="0"/>
              </a:rPr>
              <a:t>ml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   </a:t>
            </a:r>
            <a:endParaRPr lang="ru-RU" sz="1400" dirty="0">
              <a:latin typeface="Times New Roman" pitchFamily="18" charset="0"/>
            </a:endParaRPr>
          </a:p>
        </p:txBody>
      </p:sp>
      <p:sp>
        <p:nvSpPr>
          <p:cNvPr id="2076" name="Rectangle 34"/>
          <p:cNvSpPr>
            <a:spLocks noChangeArrowheads="1"/>
          </p:cNvSpPr>
          <p:nvPr/>
        </p:nvSpPr>
        <p:spPr bwMode="auto">
          <a:xfrm>
            <a:off x="-214313" y="7072313"/>
            <a:ext cx="6858001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/>
              <a:t>Расходный материал</a:t>
            </a:r>
          </a:p>
          <a:p>
            <a:pPr algn="ctr"/>
            <a:endParaRPr lang="ru-RU" sz="1400"/>
          </a:p>
          <a:p>
            <a:pPr algn="ctr"/>
            <a:endParaRPr lang="ru-RU" sz="1400"/>
          </a:p>
          <a:p>
            <a:pPr algn="ctr"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77" name="Text Box 37"/>
          <p:cNvSpPr txBox="1">
            <a:spLocks noChangeArrowheads="1"/>
          </p:cNvSpPr>
          <p:nvPr/>
        </p:nvSpPr>
        <p:spPr bwMode="auto">
          <a:xfrm>
            <a:off x="0" y="4356100"/>
            <a:ext cx="685800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dirty="0">
                <a:latin typeface="Times New Roman" pitchFamily="18" charset="0"/>
              </a:rPr>
              <a:t>                    </a:t>
            </a:r>
            <a:r>
              <a:rPr lang="ru-RU" sz="1400" dirty="0" smtClean="0">
                <a:latin typeface="Times New Roman" pitchFamily="18" charset="0"/>
              </a:rPr>
              <a:t>НН1     5 </a:t>
            </a:r>
            <a:r>
              <a:rPr lang="en-US" sz="1400" dirty="0" smtClean="0">
                <a:latin typeface="Times New Roman" pitchFamily="18" charset="0"/>
              </a:rPr>
              <a:t>F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dirty="0" smtClean="0"/>
              <a:t>                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Поэтапная катетеризация:</a:t>
            </a:r>
            <a:r>
              <a:rPr lang="ru-RU" sz="1400" dirty="0">
                <a:latin typeface="Times New Roman" pitchFamily="18" charset="0"/>
              </a:rPr>
              <a:t> </a:t>
            </a:r>
          </a:p>
          <a:p>
            <a:endParaRPr lang="ru-RU" sz="1400" dirty="0">
              <a:latin typeface="Times New Roman" pitchFamily="18" charset="0"/>
            </a:endParaRPr>
          </a:p>
          <a:p>
            <a:r>
              <a:rPr lang="ru-RU" sz="1400" dirty="0">
                <a:latin typeface="Times New Roman" pitchFamily="18" charset="0"/>
              </a:rPr>
              <a:t>                                   Дуга </a:t>
            </a:r>
            <a:r>
              <a:rPr lang="ru-RU" sz="1400" dirty="0" err="1">
                <a:latin typeface="Times New Roman" pitchFamily="18" charset="0"/>
              </a:rPr>
              <a:t>оарты</a:t>
            </a:r>
            <a:r>
              <a:rPr lang="ru-RU" sz="1400" dirty="0">
                <a:latin typeface="Times New Roman" pitchFamily="18" charset="0"/>
              </a:rPr>
              <a:t>          Пр.ОСА               П. </a:t>
            </a:r>
            <a:r>
              <a:rPr lang="ru-RU" sz="1400" dirty="0" err="1">
                <a:latin typeface="Times New Roman" pitchFamily="18" charset="0"/>
              </a:rPr>
              <a:t>Подкл</a:t>
            </a:r>
            <a:r>
              <a:rPr lang="ru-RU" sz="1400" dirty="0">
                <a:latin typeface="Times New Roman" pitchFamily="18" charset="0"/>
              </a:rPr>
              <a:t>..А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БЦС.                    </a:t>
            </a:r>
            <a:r>
              <a:rPr lang="ru-RU" sz="1400" dirty="0" err="1">
                <a:latin typeface="Times New Roman" pitchFamily="18" charset="0"/>
              </a:rPr>
              <a:t>Лев.ОСА</a:t>
            </a:r>
            <a:r>
              <a:rPr lang="ru-RU" sz="1400" dirty="0">
                <a:latin typeface="Times New Roman" pitchFamily="18" charset="0"/>
              </a:rPr>
              <a:t>              </a:t>
            </a:r>
            <a:r>
              <a:rPr lang="ru-RU" sz="1400" dirty="0" err="1">
                <a:latin typeface="Times New Roman" pitchFamily="18" charset="0"/>
              </a:rPr>
              <a:t>Лев.Подкл</a:t>
            </a:r>
            <a:r>
              <a:rPr lang="ru-RU" sz="1400" dirty="0">
                <a:latin typeface="Times New Roman" pitchFamily="18" charset="0"/>
              </a:rPr>
              <a:t>. А.         </a:t>
            </a:r>
          </a:p>
          <a:p>
            <a:r>
              <a:rPr lang="ru-RU" sz="1400" dirty="0">
                <a:latin typeface="Times New Roman" pitchFamily="18" charset="0"/>
              </a:rPr>
              <a:t>  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           </a:t>
            </a:r>
          </a:p>
        </p:txBody>
      </p:sp>
      <p:sp>
        <p:nvSpPr>
          <p:cNvPr id="2078" name="Rectangle 38"/>
          <p:cNvSpPr>
            <a:spLocks noChangeArrowheads="1"/>
          </p:cNvSpPr>
          <p:nvPr/>
        </p:nvSpPr>
        <p:spPr bwMode="auto">
          <a:xfrm>
            <a:off x="188913" y="3492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79" name="Rectangle 39"/>
          <p:cNvSpPr>
            <a:spLocks noChangeArrowheads="1"/>
          </p:cNvSpPr>
          <p:nvPr/>
        </p:nvSpPr>
        <p:spPr bwMode="auto">
          <a:xfrm>
            <a:off x="188913" y="37084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0" name="Rectangle 41"/>
          <p:cNvSpPr>
            <a:spLocks noChangeArrowheads="1"/>
          </p:cNvSpPr>
          <p:nvPr/>
        </p:nvSpPr>
        <p:spPr bwMode="auto">
          <a:xfrm>
            <a:off x="32131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1" name="Rectangle 42"/>
          <p:cNvSpPr>
            <a:spLocks noChangeArrowheads="1"/>
          </p:cNvSpPr>
          <p:nvPr/>
        </p:nvSpPr>
        <p:spPr bwMode="auto">
          <a:xfrm>
            <a:off x="42926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2" name="Rectangle 44"/>
          <p:cNvSpPr>
            <a:spLocks noChangeArrowheads="1"/>
          </p:cNvSpPr>
          <p:nvPr/>
        </p:nvSpPr>
        <p:spPr bwMode="auto">
          <a:xfrm>
            <a:off x="32131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  <p:sp>
        <p:nvSpPr>
          <p:cNvPr id="2083" name="Rectangle 45"/>
          <p:cNvSpPr>
            <a:spLocks noChangeArrowheads="1"/>
          </p:cNvSpPr>
          <p:nvPr/>
        </p:nvSpPr>
        <p:spPr bwMode="auto">
          <a:xfrm>
            <a:off x="32131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4" name="Rectangle 46"/>
          <p:cNvSpPr>
            <a:spLocks noChangeArrowheads="1"/>
          </p:cNvSpPr>
          <p:nvPr/>
        </p:nvSpPr>
        <p:spPr bwMode="auto">
          <a:xfrm>
            <a:off x="42926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2085" name="Rectangle 51"/>
          <p:cNvSpPr>
            <a:spLocks noChangeArrowheads="1"/>
          </p:cNvSpPr>
          <p:nvPr/>
        </p:nvSpPr>
        <p:spPr bwMode="auto">
          <a:xfrm>
            <a:off x="2565400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6" name="Rectangle 56"/>
          <p:cNvSpPr>
            <a:spLocks noChangeArrowheads="1"/>
          </p:cNvSpPr>
          <p:nvPr/>
        </p:nvSpPr>
        <p:spPr bwMode="auto">
          <a:xfrm>
            <a:off x="5286388" y="5500694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/>
              <a:t>х</a:t>
            </a:r>
            <a:endParaRPr lang="ru-RU" dirty="0"/>
          </a:p>
        </p:txBody>
      </p:sp>
      <p:sp>
        <p:nvSpPr>
          <p:cNvPr id="2087" name="Rectangle 57"/>
          <p:cNvSpPr>
            <a:spLocks noChangeArrowheads="1"/>
          </p:cNvSpPr>
          <p:nvPr/>
        </p:nvSpPr>
        <p:spPr bwMode="auto">
          <a:xfrm>
            <a:off x="5300663" y="52927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8" name="Rectangle 62"/>
          <p:cNvSpPr>
            <a:spLocks noChangeArrowheads="1"/>
          </p:cNvSpPr>
          <p:nvPr/>
        </p:nvSpPr>
        <p:spPr bwMode="auto">
          <a:xfrm>
            <a:off x="214313" y="6286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9" name="Line 6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0" name="Line 6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1" name="Line 6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2" name="Line 6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3" name="Text Box 69"/>
          <p:cNvSpPr txBox="1">
            <a:spLocks noChangeArrowheads="1"/>
          </p:cNvSpPr>
          <p:nvPr/>
        </p:nvSpPr>
        <p:spPr bwMode="auto">
          <a:xfrm>
            <a:off x="8469313" y="7956550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1400">
              <a:latin typeface="Times New Roman" pitchFamily="18" charset="0"/>
            </a:endParaRPr>
          </a:p>
        </p:txBody>
      </p:sp>
      <p:graphicFrame>
        <p:nvGraphicFramePr>
          <p:cNvPr id="2117" name="Group 69"/>
          <p:cNvGraphicFramePr>
            <a:graphicFrameLocks noGrp="1"/>
          </p:cNvGraphicFramePr>
          <p:nvPr/>
        </p:nvGraphicFramePr>
        <p:xfrm>
          <a:off x="333375" y="7829550"/>
          <a:ext cx="6264275" cy="867220"/>
        </p:xfrm>
        <a:graphic>
          <a:graphicData uri="http://schemas.openxmlformats.org/drawingml/2006/table">
            <a:tbl>
              <a:tblPr/>
              <a:tblGrid>
                <a:gridCol w="1566863"/>
                <a:gridCol w="1565275"/>
                <a:gridCol w="1566862"/>
                <a:gridCol w="1565275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Комплект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Белья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однораз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Соединит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линия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Колба для контр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Гидроф. проводник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11" name="Rectangle 129"/>
          <p:cNvSpPr>
            <a:spLocks noChangeArrowheads="1"/>
          </p:cNvSpPr>
          <p:nvPr/>
        </p:nvSpPr>
        <p:spPr bwMode="auto">
          <a:xfrm>
            <a:off x="3933825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2" name="Rectangle 134"/>
          <p:cNvSpPr>
            <a:spLocks noChangeArrowheads="1"/>
          </p:cNvSpPr>
          <p:nvPr/>
        </p:nvSpPr>
        <p:spPr bwMode="auto">
          <a:xfrm>
            <a:off x="42926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113" name="Rectangle 136"/>
          <p:cNvSpPr>
            <a:spLocks noChangeArrowheads="1"/>
          </p:cNvSpPr>
          <p:nvPr/>
        </p:nvSpPr>
        <p:spPr bwMode="auto">
          <a:xfrm>
            <a:off x="3933825" y="55086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4" name="Rectangle 137"/>
          <p:cNvSpPr>
            <a:spLocks noChangeArrowheads="1"/>
          </p:cNvSpPr>
          <p:nvPr/>
        </p:nvSpPr>
        <p:spPr bwMode="auto">
          <a:xfrm>
            <a:off x="3429000" y="1357313"/>
            <a:ext cx="342900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Рентгенхирург       </a:t>
            </a:r>
            <a:r>
              <a:rPr lang="ru-RU" sz="1400" b="1" dirty="0" smtClean="0">
                <a:latin typeface="Times New Roman" pitchFamily="18" charset="0"/>
              </a:rPr>
              <a:t>    </a:t>
            </a:r>
            <a:r>
              <a:rPr lang="ru-RU" sz="1400" dirty="0" smtClean="0">
                <a:latin typeface="Times New Roman" pitchFamily="18" charset="0"/>
              </a:rPr>
              <a:t>Щербаков А.С.</a:t>
            </a:r>
            <a:endParaRPr lang="ru-RU" sz="1400" dirty="0"/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</a:t>
            </a:r>
            <a:r>
              <a:rPr lang="ru-RU" sz="1400" b="1" dirty="0">
                <a:latin typeface="Times New Roman" pitchFamily="18" charset="0"/>
              </a:rPr>
              <a:t>Операционная м</a:t>
            </a:r>
            <a:r>
              <a:rPr lang="en-US" sz="1400" b="1" dirty="0">
                <a:latin typeface="Times New Roman" pitchFamily="18" charset="0"/>
              </a:rPr>
              <a:t>/</a:t>
            </a:r>
            <a:r>
              <a:rPr lang="ru-RU" sz="1400" b="1" dirty="0">
                <a:latin typeface="Times New Roman" pitchFamily="18" charset="0"/>
              </a:rPr>
              <a:t>с</a:t>
            </a:r>
            <a:r>
              <a:rPr lang="ru-RU" sz="1400" b="1" dirty="0" smtClean="0">
                <a:latin typeface="Times New Roman" pitchFamily="18" charset="0"/>
              </a:rPr>
              <a:t>:  </a:t>
            </a:r>
            <a:r>
              <a:rPr lang="ru-RU" sz="1400" dirty="0" smtClean="0">
                <a:latin typeface="Times New Roman" pitchFamily="18" charset="0"/>
              </a:rPr>
              <a:t>Казанцева А.М.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Анестезиолог:           </a:t>
            </a:r>
            <a:r>
              <a:rPr lang="ru-RU" sz="1400" b="1" dirty="0" smtClean="0">
                <a:latin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</a:rPr>
              <a:t>Панченко С.В.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м/с анестезист:        </a:t>
            </a:r>
            <a:r>
              <a:rPr lang="ru-RU" sz="1400" dirty="0">
                <a:latin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</a:rPr>
              <a:t> Цветкова М.В.</a:t>
            </a:r>
            <a:endParaRPr lang="ru-RU" sz="1400" dirty="0"/>
          </a:p>
        </p:txBody>
      </p:sp>
      <p:sp>
        <p:nvSpPr>
          <p:cNvPr id="2115" name="Rectangle 138"/>
          <p:cNvSpPr>
            <a:spLocks noChangeArrowheads="1"/>
          </p:cNvSpPr>
          <p:nvPr/>
        </p:nvSpPr>
        <p:spPr bwMode="auto">
          <a:xfrm>
            <a:off x="0" y="1214414"/>
            <a:ext cx="2643182" cy="157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Дата:  </a:t>
            </a:r>
            <a:r>
              <a:rPr lang="ru-RU" sz="1400" b="1" dirty="0" smtClean="0">
                <a:latin typeface="Times New Roman" pitchFamily="18" charset="0"/>
              </a:rPr>
              <a:t>23.09.201</a:t>
            </a:r>
            <a:r>
              <a:rPr lang="ru-RU" sz="1400" b="1" dirty="0" smtClean="0"/>
              <a:t>3 12:30-13:30</a:t>
            </a:r>
            <a:endParaRPr lang="ru-RU" sz="1400" b="1" dirty="0"/>
          </a:p>
          <a:p>
            <a:pPr eaLnBrk="0" hangingPunct="0"/>
            <a:r>
              <a:rPr lang="ru-RU" sz="1400" b="1" dirty="0" smtClean="0">
                <a:latin typeface="Times New Roman" pitchFamily="18" charset="0"/>
              </a:rPr>
              <a:t>Ф.И.О: </a:t>
            </a:r>
            <a:r>
              <a:rPr lang="ru-RU" sz="1400" b="1" dirty="0" err="1" smtClean="0">
                <a:latin typeface="Times New Roman" pitchFamily="18" charset="0"/>
              </a:rPr>
              <a:t>Мизонова</a:t>
            </a:r>
            <a:r>
              <a:rPr lang="ru-RU" sz="1400" b="1" dirty="0" smtClean="0">
                <a:latin typeface="Times New Roman" pitchFamily="18" charset="0"/>
              </a:rPr>
              <a:t> З.С.</a:t>
            </a:r>
            <a:endParaRPr lang="ru-RU" sz="1400" b="1" dirty="0" smtClean="0"/>
          </a:p>
          <a:p>
            <a:r>
              <a:rPr lang="ru-RU" sz="1400" b="1" dirty="0" smtClean="0">
                <a:latin typeface="Times New Roman" pitchFamily="18" charset="0"/>
              </a:rPr>
              <a:t>Год рождения: 02.06.1947</a:t>
            </a:r>
            <a:endParaRPr lang="ru-RU" sz="1400" b="1" dirty="0" smtClean="0"/>
          </a:p>
          <a:p>
            <a:r>
              <a:rPr lang="ru-RU" sz="1400" b="1" dirty="0" smtClean="0">
                <a:latin typeface="Times New Roman" pitchFamily="18" charset="0"/>
              </a:rPr>
              <a:t>Отделение:7 № 11321</a:t>
            </a:r>
          </a:p>
          <a:p>
            <a:r>
              <a:rPr lang="ru-RU" sz="1400" b="1" dirty="0" smtClean="0">
                <a:latin typeface="Times New Roman" pitchFamily="18" charset="0"/>
              </a:rPr>
              <a:t>Диагноз: Окклюзия ВСА</a:t>
            </a:r>
            <a:endParaRPr lang="ru-RU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5" name="Line 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6" name="Line 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7" name="Line 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8" name="Text Box 9"/>
          <p:cNvSpPr txBox="1">
            <a:spLocks noChangeArrowheads="1"/>
          </p:cNvSpPr>
          <p:nvPr/>
        </p:nvSpPr>
        <p:spPr bwMode="auto">
          <a:xfrm>
            <a:off x="115888" y="374650"/>
            <a:ext cx="6599260" cy="4216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ru-RU" sz="1400" dirty="0" smtClean="0"/>
              <a:t>Интродьюсер </a:t>
            </a:r>
            <a:r>
              <a:rPr lang="ru-RU" sz="1400" dirty="0"/>
              <a:t>извлечен. </a:t>
            </a:r>
          </a:p>
          <a:p>
            <a:pPr marL="342900" indent="-342900"/>
            <a:r>
              <a:rPr lang="ru-RU" sz="1400" dirty="0"/>
              <a:t>Осложнения: нет</a:t>
            </a:r>
          </a:p>
          <a:p>
            <a:pPr marL="342900" indent="-342900"/>
            <a:r>
              <a:rPr lang="ru-RU" sz="1400" dirty="0"/>
              <a:t>Гемостаз. Давящая асептическая повязка.</a:t>
            </a:r>
          </a:p>
          <a:p>
            <a:pPr marL="342900" indent="-342900"/>
            <a:r>
              <a:rPr lang="ru-RU" sz="1400" dirty="0"/>
              <a:t>Прочее: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400" dirty="0"/>
              <a:t>Рекомендации</a:t>
            </a:r>
            <a:r>
              <a:rPr lang="en-US" sz="1400" dirty="0"/>
              <a:t>:</a:t>
            </a:r>
            <a:endParaRPr lang="ru-RU" sz="1400" dirty="0"/>
          </a:p>
          <a:p>
            <a:pPr marL="342900" indent="-342900"/>
            <a:r>
              <a:rPr lang="ru-RU" sz="1400" dirty="0"/>
              <a:t>1.     Постельный режим 24 часа.</a:t>
            </a:r>
          </a:p>
          <a:p>
            <a:pPr marL="342900" indent="-342900"/>
            <a:r>
              <a:rPr lang="ru-RU" sz="1400" dirty="0"/>
              <a:t>2.     Динамический контроль места пункции. 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600" b="1" dirty="0" smtClean="0"/>
              <a:t>Заключение:</a:t>
            </a:r>
            <a:endParaRPr lang="ru-RU" sz="1400" b="1" i="1" dirty="0" smtClean="0"/>
          </a:p>
          <a:p>
            <a:pPr marL="342900" indent="-342900" algn="just"/>
            <a:r>
              <a:rPr lang="ru-RU" sz="1400" b="1" i="1" dirty="0" smtClean="0"/>
              <a:t>        Определяется хроническая окклюзия правой ОСА  от </a:t>
            </a:r>
            <a:r>
              <a:rPr lang="ru-RU" sz="1400" b="1" i="1" dirty="0" smtClean="0"/>
              <a:t>устья, правая НСА и ВСА не контрастируются. </a:t>
            </a:r>
            <a:r>
              <a:rPr lang="ru-RU" sz="1400" b="1" i="1" dirty="0" smtClean="0"/>
              <a:t>Выраженная </a:t>
            </a:r>
            <a:r>
              <a:rPr lang="en-US" sz="1400" b="1" i="1" dirty="0" smtClean="0"/>
              <a:t>S </a:t>
            </a:r>
            <a:r>
              <a:rPr lang="ru-RU" sz="1400" b="1" i="1" dirty="0" smtClean="0"/>
              <a:t>– образная деформация </a:t>
            </a:r>
            <a:r>
              <a:rPr lang="en-US" sz="1400" b="1" i="1" dirty="0" smtClean="0"/>
              <a:t>V1 </a:t>
            </a:r>
            <a:r>
              <a:rPr lang="ru-RU" sz="1400" b="1" i="1" dirty="0" smtClean="0"/>
              <a:t>левой позвоночной артерии. Стеноз луковицы левой ВСА 60%. АВМ, аневризм, стенотических изменений интракраниальных сегментов левой ВСА не выявлены. Левая НСА проходима на всем протяжении.           </a:t>
            </a:r>
          </a:p>
          <a:p>
            <a:pPr marL="342900" indent="-342900" algn="just"/>
            <a:r>
              <a:rPr lang="ru-RU" sz="1400" b="1" i="1" dirty="0" smtClean="0"/>
              <a:t>       Правая СМА и ПМА контрастируется через ПСА на всем протяжении. </a:t>
            </a:r>
            <a:r>
              <a:rPr lang="ru-RU" sz="1400" b="1" i="1" dirty="0" smtClean="0"/>
              <a:t>АВМ, аневризм, стенотических изменений интракраниальных </a:t>
            </a:r>
            <a:r>
              <a:rPr lang="ru-RU" sz="1400" b="1" i="1" smtClean="0"/>
              <a:t>сегментов </a:t>
            </a:r>
            <a:r>
              <a:rPr lang="ru-RU" sz="1400" b="1" i="1" smtClean="0"/>
              <a:t>правой </a:t>
            </a:r>
            <a:r>
              <a:rPr lang="ru-RU" sz="1400" b="1" i="1" smtClean="0"/>
              <a:t>ВСА </a:t>
            </a:r>
            <a:r>
              <a:rPr lang="ru-RU" sz="1400" b="1" i="1" smtClean="0"/>
              <a:t>не </a:t>
            </a:r>
            <a:r>
              <a:rPr lang="ru-RU" sz="1400" b="1" i="1" smtClean="0"/>
              <a:t>выявлены.</a:t>
            </a:r>
            <a:endParaRPr lang="ru-RU" sz="1400" b="1" i="1" dirty="0" smtClean="0"/>
          </a:p>
        </p:txBody>
      </p:sp>
      <p:sp>
        <p:nvSpPr>
          <p:cNvPr id="3079" name="Text Box 10"/>
          <p:cNvSpPr txBox="1">
            <a:spLocks noChangeArrowheads="1"/>
          </p:cNvSpPr>
          <p:nvPr/>
        </p:nvSpPr>
        <p:spPr bwMode="auto">
          <a:xfrm>
            <a:off x="4214818" y="5357818"/>
            <a:ext cx="2000264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ru-RU" sz="1400" dirty="0"/>
          </a:p>
          <a:p>
            <a:r>
              <a:rPr lang="ru-RU" sz="1400" dirty="0" smtClean="0"/>
              <a:t>Врач __________:</a:t>
            </a:r>
            <a:endParaRPr lang="ru-RU" sz="1400" dirty="0"/>
          </a:p>
          <a:p>
            <a:endParaRPr lang="ru-RU" sz="1400" dirty="0"/>
          </a:p>
        </p:txBody>
      </p:sp>
      <p:sp>
        <p:nvSpPr>
          <p:cNvPr id="3080" name="Rectangle 15"/>
          <p:cNvSpPr>
            <a:spLocks noChangeArrowheads="1"/>
          </p:cNvSpPr>
          <p:nvPr/>
        </p:nvSpPr>
        <p:spPr bwMode="auto">
          <a:xfrm>
            <a:off x="260350" y="7235825"/>
            <a:ext cx="59769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</p:txBody>
      </p:sp>
      <p:sp>
        <p:nvSpPr>
          <p:cNvPr id="3081" name="Rectangle 17"/>
          <p:cNvSpPr>
            <a:spLocks noChangeArrowheads="1"/>
          </p:cNvSpPr>
          <p:nvPr/>
        </p:nvSpPr>
        <p:spPr bwMode="auto">
          <a:xfrm flipV="1">
            <a:off x="0" y="6372225"/>
            <a:ext cx="6191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 </a:t>
            </a:r>
          </a:p>
        </p:txBody>
      </p:sp>
      <p:sp>
        <p:nvSpPr>
          <p:cNvPr id="3082" name="Прямоугольник 10"/>
          <p:cNvSpPr>
            <a:spLocks noChangeArrowheads="1"/>
          </p:cNvSpPr>
          <p:nvPr/>
        </p:nvSpPr>
        <p:spPr bwMode="auto">
          <a:xfrm>
            <a:off x="0" y="6643688"/>
            <a:ext cx="6858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13263</TotalTime>
  <Words>265</Words>
  <Application>Microsoft Office PowerPoint</Application>
  <PresentationFormat>Экран (4:3)</PresentationFormat>
  <Paragraphs>78</Paragraphs>
  <Slides>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Оформление по умолчанию</vt:lpstr>
      <vt:lpstr>Слайд 1</vt:lpstr>
      <vt:lpstr>Слайд 2</vt:lpstr>
    </vt:vector>
  </TitlesOfParts>
  <Company>OKB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Angio</dc:creator>
  <cp:lastModifiedBy>user</cp:lastModifiedBy>
  <cp:revision>723</cp:revision>
  <dcterms:created xsi:type="dcterms:W3CDTF">2007-06-09T07:57:56Z</dcterms:created>
  <dcterms:modified xsi:type="dcterms:W3CDTF">2013-09-24T10:23:21Z</dcterms:modified>
</cp:coreProperties>
</file>