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320" y="11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6F21C40-4064-4F32-9E52-00DC1BE5DFDC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FD0C2D-6510-4356-A14E-86960CC56196}" type="slidenum">
              <a:rPr lang="ru-RU" smtClean="0"/>
              <a:pPr/>
              <a:t>2</a:t>
            </a:fld>
            <a:endParaRPr lang="ru-RU" dirty="0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dirty="0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53FC41-6025-4729-AA35-74AA2ADAD75A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A80DFA-8A20-4099-A05C-9581FA7757BB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CE788-4888-4812-8B9A-66F6416E35D9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DBA623-89D2-4696-B9C1-CC171F2263C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A7847-8AEC-4498-8011-9A52B24601F8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574910-C25A-4D30-969C-D1066C58ADCA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64435B-E777-4387-BC2F-62C2F5B8278C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0BAFC-2072-4D5E-9FD1-17451A8F39D3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0CB48-D8DE-42BD-9E39-19F998898B11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29A46B-E1C8-4114-ACD2-6653780069AC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dirty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B4340-FFB6-47BF-90D3-EEA08712E845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E4865CD0-560A-4113-B676-E95E4A56B293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 smtClean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 smtClean="0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600" b="1" u="sng" dirty="0" smtClean="0"/>
              <a:t>АНГИОГРАФИЯ ЦЕРЕБРАЛЬНЫХ АРТЕРИЙ</a:t>
            </a:r>
            <a:endParaRPr lang="ru-RU" sz="1600" b="1" u="sng" dirty="0" smtClean="0">
              <a:latin typeface="Times New Roman" pitchFamily="18" charset="0"/>
            </a:endParaRPr>
          </a:p>
          <a:p>
            <a:pPr algn="ctr" eaLnBrk="0" hangingPunct="0"/>
            <a:endParaRPr lang="ru-RU" sz="1600" dirty="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90" y="214282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 dirty="0">
              <a:latin typeface="Times New Roman" pitchFamily="18" charset="0"/>
            </a:endParaRPr>
          </a:p>
          <a:p>
            <a:pPr eaLnBrk="0" hangingPunct="0"/>
            <a:endParaRPr lang="en-US" sz="1400" b="1" dirty="0">
              <a:latin typeface="Times New Roman" pitchFamily="18" charset="0"/>
            </a:endParaRPr>
          </a:p>
          <a:p>
            <a:pPr eaLnBrk="0" hangingPunct="0"/>
            <a:endParaRPr lang="ru-RU" sz="1400" b="1" dirty="0">
              <a:latin typeface="Times New Roman" pitchFamily="18" charset="0"/>
            </a:endParaRPr>
          </a:p>
          <a:p>
            <a:pPr eaLnBrk="0" hangingPunct="0"/>
            <a:endParaRPr lang="ru-RU" sz="1200" b="1" dirty="0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 dirty="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 dirty="0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 dirty="0">
                <a:latin typeface="Times New Roman" pitchFamily="18" charset="0"/>
              </a:rPr>
              <a:t>Под м/анестезией</a:t>
            </a:r>
            <a:r>
              <a:rPr lang="ru-RU" sz="1600" dirty="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</a:t>
            </a:r>
            <a:r>
              <a:rPr lang="ru-RU" sz="1600" dirty="0">
                <a:latin typeface="Times New Roman" pitchFamily="18" charset="0"/>
              </a:rPr>
              <a:t>лидокаин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Пункция</a:t>
            </a:r>
            <a:r>
              <a:rPr lang="ru-RU" sz="1400" dirty="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Установлен </a:t>
            </a:r>
            <a:r>
              <a:rPr lang="ru-RU" sz="1400" b="1" dirty="0" err="1">
                <a:latin typeface="Times New Roman" pitchFamily="18" charset="0"/>
              </a:rPr>
              <a:t>интродьюсер</a:t>
            </a:r>
            <a:r>
              <a:rPr lang="ru-RU" sz="1400" dirty="0">
                <a:latin typeface="Times New Roman" pitchFamily="18" charset="0"/>
              </a:rPr>
              <a:t>: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         </a:t>
            </a:r>
            <a:r>
              <a:rPr lang="en-US" sz="1400" dirty="0">
                <a:latin typeface="Times New Roman" pitchFamily="18" charset="0"/>
              </a:rPr>
              <a:t>4F                    </a:t>
            </a:r>
            <a:r>
              <a:rPr lang="ru-RU" sz="1400" dirty="0" smtClean="0"/>
              <a:t>5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b="1" dirty="0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26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 err="1">
                <a:latin typeface="Times New Roman" pitchFamily="18" charset="0"/>
              </a:rPr>
              <a:t>х</a:t>
            </a:r>
            <a:r>
              <a:rPr lang="ru-RU" sz="1600" dirty="0">
                <a:latin typeface="Times New Roman" pitchFamily="18" charset="0"/>
              </a:rPr>
              <a:t>    </a:t>
            </a:r>
            <a:r>
              <a:rPr lang="ru-RU" sz="1400" dirty="0" err="1" smtClean="0">
                <a:latin typeface="Times New Roman" pitchFamily="18" charset="0"/>
              </a:rPr>
              <a:t>Оптирей</a:t>
            </a:r>
            <a:r>
              <a:rPr lang="ru-RU" sz="1400" dirty="0" smtClean="0">
                <a:latin typeface="Times New Roman" pitchFamily="18" charset="0"/>
              </a:rPr>
              <a:t> 350-  150 </a:t>
            </a:r>
            <a:r>
              <a:rPr lang="en-US" sz="1400" dirty="0" smtClean="0">
                <a:latin typeface="Times New Roman" pitchFamily="18" charset="0"/>
              </a:rPr>
              <a:t>ml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 dirty="0"/>
              <a:t>Расходный материал</a:t>
            </a:r>
          </a:p>
          <a:p>
            <a:pPr algn="ctr"/>
            <a:endParaRPr lang="ru-RU" sz="1400" dirty="0"/>
          </a:p>
          <a:p>
            <a:pPr algn="ctr"/>
            <a:endParaRPr lang="ru-RU" sz="1400" dirty="0"/>
          </a:p>
          <a:p>
            <a:pPr algn="ctr" eaLnBrk="0" hangingPunct="0"/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ru-RU" sz="1400" dirty="0" smtClean="0">
                <a:latin typeface="Times New Roman" pitchFamily="18" charset="0"/>
              </a:rPr>
              <a:t>НН1     5 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dirty="0" smtClean="0"/>
              <a:t>               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        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286388" y="5500694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290" y="6286512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2" name="Rectangle 134"/>
          <p:cNvSpPr>
            <a:spLocks noChangeArrowheads="1"/>
          </p:cNvSpPr>
          <p:nvPr/>
        </p:nvSpPr>
        <p:spPr bwMode="auto">
          <a:xfrm>
            <a:off x="42926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357313"/>
            <a:ext cx="3429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</a:t>
            </a:r>
            <a:r>
              <a:rPr lang="ru-RU" sz="1400" b="1" dirty="0" smtClean="0">
                <a:latin typeface="Times New Roman" pitchFamily="18" charset="0"/>
              </a:rPr>
              <a:t>    </a:t>
            </a:r>
            <a:r>
              <a:rPr lang="ru-RU" sz="1400" dirty="0" smtClean="0">
                <a:latin typeface="Times New Roman" pitchFamily="18" charset="0"/>
              </a:rPr>
              <a:t>Щербаков А.С.</a:t>
            </a:r>
            <a:endParaRPr lang="ru-RU" sz="1400" dirty="0"/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</a:t>
            </a:r>
            <a:r>
              <a:rPr lang="ru-RU" sz="1400" b="1" dirty="0" smtClean="0">
                <a:latin typeface="Times New Roman" pitchFamily="18" charset="0"/>
              </a:rPr>
              <a:t>:  </a:t>
            </a:r>
            <a:r>
              <a:rPr lang="ru-RU" sz="1400" dirty="0" smtClean="0">
                <a:latin typeface="Times New Roman" pitchFamily="18" charset="0"/>
              </a:rPr>
              <a:t>Казанцева А.М.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</a:t>
            </a:r>
            <a:r>
              <a:rPr lang="ru-RU" sz="1400" b="1" dirty="0" smtClean="0">
                <a:latin typeface="Times New Roman" pitchFamily="18" charset="0"/>
              </a:rPr>
              <a:t>:            </a:t>
            </a:r>
            <a:r>
              <a:rPr lang="ru-RU" sz="1400" dirty="0" smtClean="0">
                <a:latin typeface="Times New Roman" pitchFamily="18" charset="0"/>
              </a:rPr>
              <a:t>Галкин А.В.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 Капралова Е.А.</a:t>
            </a:r>
            <a:endParaRPr lang="ru-RU" sz="1400" dirty="0"/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0" y="1214414"/>
            <a:ext cx="2643182" cy="157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27.09.201</a:t>
            </a:r>
            <a:r>
              <a:rPr lang="ru-RU" sz="1400" b="1" dirty="0" smtClean="0"/>
              <a:t>3 10:30</a:t>
            </a:r>
            <a:endParaRPr lang="ru-RU" sz="1400" b="1" dirty="0"/>
          </a:p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Ф.И.О: </a:t>
            </a:r>
            <a:r>
              <a:rPr lang="ru-RU" sz="1400" b="1" dirty="0" err="1" smtClean="0">
                <a:latin typeface="Times New Roman" pitchFamily="18" charset="0"/>
              </a:rPr>
              <a:t>Палочкина</a:t>
            </a:r>
            <a:r>
              <a:rPr lang="ru-RU" sz="1400" b="1" dirty="0" smtClean="0">
                <a:latin typeface="Times New Roman" pitchFamily="18" charset="0"/>
              </a:rPr>
              <a:t> И.Ю.</a:t>
            </a:r>
            <a:endParaRPr lang="ru-RU" sz="1400" b="1" dirty="0" smtClean="0"/>
          </a:p>
          <a:p>
            <a:r>
              <a:rPr lang="ru-RU" sz="1400" b="1" dirty="0" smtClean="0">
                <a:latin typeface="Times New Roman" pitchFamily="18" charset="0"/>
              </a:rPr>
              <a:t>Год рождения:  02.12.1970</a:t>
            </a:r>
            <a:endParaRPr lang="ru-RU" sz="1400" b="1" dirty="0" smtClean="0"/>
          </a:p>
          <a:p>
            <a:r>
              <a:rPr lang="ru-RU" sz="1400" b="1" dirty="0" smtClean="0">
                <a:latin typeface="Times New Roman" pitchFamily="18" charset="0"/>
              </a:rPr>
              <a:t>Отделение:7 № 10953</a:t>
            </a:r>
          </a:p>
          <a:p>
            <a:r>
              <a:rPr lang="ru-RU" sz="1400" b="1" dirty="0" smtClean="0">
                <a:latin typeface="Times New Roman" pitchFamily="18" charset="0"/>
              </a:rPr>
              <a:t>Диагноз: САК</a:t>
            </a:r>
            <a:endParaRPr lang="ru-RU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599260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ru-RU" sz="1400" dirty="0" smtClean="0"/>
              <a:t>Интродьюсер </a:t>
            </a:r>
            <a:r>
              <a:rPr lang="ru-RU" sz="1400" dirty="0"/>
              <a:t>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/>
            <a:r>
              <a:rPr lang="ru-RU" sz="1400" dirty="0"/>
              <a:t>2.     Динамический контроль места пункции. </a:t>
            </a:r>
          </a:p>
          <a:p>
            <a:pPr marL="342900" indent="-342900"/>
            <a:endParaRPr lang="ru-RU" sz="1400" dirty="0"/>
          </a:p>
          <a:p>
            <a:pPr marL="342900" indent="-342900" algn="just"/>
            <a:r>
              <a:rPr lang="ru-RU" sz="1400" b="1" dirty="0" smtClean="0"/>
              <a:t>На ангиограммах сосудов головного мозга определяется: состояние после эмболизации 3</a:t>
            </a:r>
            <a:r>
              <a:rPr lang="en-US" sz="1400" b="1" dirty="0" smtClean="0"/>
              <a:t>D </a:t>
            </a:r>
            <a:r>
              <a:rPr lang="ru-RU" sz="1400" b="1" dirty="0" smtClean="0"/>
              <a:t>микроспиралями аневризмы сегмента </a:t>
            </a:r>
            <a:r>
              <a:rPr lang="en-US" sz="1400" b="1" dirty="0" smtClean="0"/>
              <a:t>A1 </a:t>
            </a:r>
            <a:r>
              <a:rPr lang="ru-RU" sz="1400" b="1" dirty="0" smtClean="0"/>
              <a:t>ПМА. Размер </a:t>
            </a:r>
            <a:r>
              <a:rPr lang="ru-RU" sz="1400" b="1" dirty="0" err="1" smtClean="0"/>
              <a:t>эмболизированной</a:t>
            </a:r>
            <a:r>
              <a:rPr lang="ru-RU" sz="1400" b="1" dirty="0" smtClean="0"/>
              <a:t> области 4,1х3.0 мм. Сохраняется контрастирование  пришеечной области аневризмы размером 2,7х1.9 мм. ПМА и СМА с обеих сторон полностью проходимы без признаков спазма.</a:t>
            </a:r>
          </a:p>
          <a:p>
            <a:pPr marL="342900" indent="-342900" algn="just"/>
            <a:r>
              <a:rPr lang="ru-RU" sz="1400" b="1" dirty="0" smtClean="0"/>
              <a:t>Заключение: Частично тромбированная аневризма сегмента </a:t>
            </a:r>
            <a:r>
              <a:rPr lang="en-US" sz="1400" b="1" dirty="0" smtClean="0"/>
              <a:t>A1 </a:t>
            </a:r>
            <a:r>
              <a:rPr lang="ru-RU" sz="1400" b="1" dirty="0" smtClean="0"/>
              <a:t>ПМА размерами 6.8х4,5 мм. с частичной </a:t>
            </a:r>
            <a:r>
              <a:rPr lang="ru-RU" sz="1400" b="1" dirty="0" err="1" smtClean="0"/>
              <a:t>эмболизацией</a:t>
            </a:r>
            <a:r>
              <a:rPr lang="ru-RU" sz="1400" b="1" dirty="0" smtClean="0"/>
              <a:t> микроспиралями.</a:t>
            </a:r>
            <a:endParaRPr lang="ru-RU" sz="1400" dirty="0" smtClean="0"/>
          </a:p>
          <a:p>
            <a:pPr marL="342900" indent="-342900" algn="just"/>
            <a:r>
              <a:rPr lang="ru-RU" sz="1400" b="1" i="1" u="sng" dirty="0" smtClean="0"/>
              <a:t>Рекомендовано</a:t>
            </a:r>
            <a:r>
              <a:rPr lang="ru-RU" sz="1400" b="1" i="1" u="sng" dirty="0" smtClean="0"/>
              <a:t>:</a:t>
            </a:r>
            <a:r>
              <a:rPr lang="ru-RU" sz="1400" b="1" i="1" dirty="0" smtClean="0"/>
              <a:t> </a:t>
            </a:r>
            <a:r>
              <a:rPr lang="ru-RU" sz="1400" b="1" dirty="0" smtClean="0"/>
              <a:t>с учетом высокого риска интраоперационого разрыва аневризмы при раннем повторным эндоваскулярным вмешательством принято решение выполнить</a:t>
            </a:r>
            <a:r>
              <a:rPr lang="ru-RU" sz="1400" b="1" i="1" dirty="0" smtClean="0"/>
              <a:t> </a:t>
            </a:r>
            <a:r>
              <a:rPr lang="ru-RU" sz="1400" b="1" i="1" dirty="0" smtClean="0"/>
              <a:t>контроль ЦАГ на декабрь месяц 2013 г., по результатам </a:t>
            </a:r>
            <a:r>
              <a:rPr lang="ru-RU" sz="1400" b="1" i="1" dirty="0" smtClean="0"/>
              <a:t>которого принятие </a:t>
            </a:r>
            <a:r>
              <a:rPr lang="ru-RU" sz="1400" b="1" i="1" dirty="0" smtClean="0"/>
              <a:t>решение вопроса о хирургической тактике лечения аневризмы вторым этапом эндоваскулярным методом.</a:t>
            </a:r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572008" y="6429388"/>
            <a:ext cx="2000264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ru-RU" sz="1400" dirty="0"/>
          </a:p>
          <a:p>
            <a:r>
              <a:rPr lang="ru-RU" sz="1400" dirty="0" smtClean="0"/>
              <a:t>Врач __________:</a:t>
            </a:r>
            <a:endParaRPr lang="ru-RU" sz="1400" dirty="0"/>
          </a:p>
          <a:p>
            <a:endParaRPr lang="ru-RU" sz="1400" dirty="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 dirty="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13382</TotalTime>
  <Words>284</Words>
  <Application>Microsoft Office PowerPoint</Application>
  <PresentationFormat>Экран (4:3)</PresentationFormat>
  <Paragraphs>75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744</cp:revision>
  <dcterms:created xsi:type="dcterms:W3CDTF">2007-06-09T07:57:56Z</dcterms:created>
  <dcterms:modified xsi:type="dcterms:W3CDTF">2013-09-27T11:05:03Z</dcterms:modified>
</cp:coreProperties>
</file>