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42" autoAdjust="0"/>
    <p:restoredTop sz="94775" autoAdjust="0"/>
  </p:normalViewPr>
  <p:slideViewPr>
    <p:cSldViewPr>
      <p:cViewPr>
        <p:scale>
          <a:sx n="75" d="100"/>
          <a:sy n="75" d="100"/>
        </p:scale>
        <p:origin x="-1560" y="-18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43125" y="685800"/>
            <a:ext cx="25717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58B897F-C1F1-46F5-913C-B7399E85D56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2FA9CB-6FED-4286-9F39-6457BF3A0E06}" type="slidenum">
              <a:rPr lang="ru-RU" smtClean="0"/>
              <a:pPr/>
              <a:t>2</a:t>
            </a:fld>
            <a:endParaRPr lang="ru-RU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ru-RU" smtClean="0"/>
              <a:t>оо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1BBF74-A1B0-4E8E-BD78-EBBA156A8C1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5DE835-40CB-471D-A8E9-8969A7567E0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D7C193-7347-4A08-8AFA-6B2A5CEAF57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5A7C52-3708-4C87-9D99-F59966562BA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58B6E7-FB6E-40F8-B6B7-3EEB0F7B7F6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AC1229-A25D-4BB9-98ED-0CEEE98CC70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28DB85-EE62-4191-8932-693A652AECC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65506A-2348-4BB1-8335-8F85D4B447E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50859A-0553-4856-89B9-8262BDEEA2F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3A48E7-DAA8-46FB-87ED-E6FC7FD5E39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16F584-91CF-400F-9768-9F96C76430E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3E1C40D8-4084-4CFC-B6A0-A048CE5BB79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ChangeArrowheads="1"/>
          </p:cNvSpPr>
          <p:nvPr/>
        </p:nvSpPr>
        <p:spPr bwMode="auto">
          <a:xfrm>
            <a:off x="476250" y="323850"/>
            <a:ext cx="61722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ru-RU" sz="1600" b="1" dirty="0">
                <a:latin typeface="Times New Roman" pitchFamily="18" charset="0"/>
              </a:rPr>
              <a:t>ЯРОСЛАВСКАЯ ОБЛАСТНАЯ </a:t>
            </a:r>
          </a:p>
          <a:p>
            <a:pPr algn="ctr" eaLnBrk="0" hangingPunct="0"/>
            <a:r>
              <a:rPr lang="ru-RU" sz="1600" b="1" dirty="0">
                <a:latin typeface="Times New Roman" pitchFamily="18" charset="0"/>
              </a:rPr>
              <a:t>КЛИНИЧЕСКАЯ БОЛЬНИЦА</a:t>
            </a:r>
          </a:p>
          <a:p>
            <a:pPr algn="ctr" eaLnBrk="0" hangingPunct="0"/>
            <a:r>
              <a:rPr lang="ru-RU" sz="1400" b="1" dirty="0">
                <a:latin typeface="Times New Roman" pitchFamily="18" charset="0"/>
              </a:rPr>
              <a:t>КАБИНЕТ  АНГИОГРАФИИ</a:t>
            </a:r>
          </a:p>
          <a:p>
            <a:pPr algn="ctr" eaLnBrk="0" hangingPunct="0"/>
            <a:r>
              <a:rPr lang="ru-RU" sz="1600" b="1" u="sng" dirty="0">
                <a:latin typeface="Times New Roman" pitchFamily="18" charset="0"/>
              </a:rPr>
              <a:t>АНГИОГРАФИЯ БРАХИЦЕФАЛЬНЫХ АРТЕРИЙ. </a:t>
            </a:r>
          </a:p>
          <a:p>
            <a:pPr algn="ctr" eaLnBrk="0" hangingPunct="0"/>
            <a:endParaRPr lang="ru-RU" sz="1600" dirty="0">
              <a:latin typeface="Times New Roman" pitchFamily="18" charset="0"/>
            </a:endParaRPr>
          </a:p>
        </p:txBody>
      </p:sp>
      <p:pic>
        <p:nvPicPr>
          <p:cNvPr id="2051" name="Picture 5" descr="сердце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8913" y="179388"/>
            <a:ext cx="854075" cy="108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0" y="971550"/>
            <a:ext cx="3024188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en-US" sz="1400" b="1">
              <a:latin typeface="Times New Roman" pitchFamily="18" charset="0"/>
            </a:endParaRPr>
          </a:p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ru-RU" sz="1200" b="1">
              <a:latin typeface="Times New Roman" pitchFamily="18" charset="0"/>
            </a:endParaRPr>
          </a:p>
        </p:txBody>
      </p: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3429000" y="1547813"/>
            <a:ext cx="3429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54" name="Rectangle 8"/>
          <p:cNvSpPr>
            <a:spLocks noChangeArrowheads="1"/>
          </p:cNvSpPr>
          <p:nvPr/>
        </p:nvSpPr>
        <p:spPr bwMode="auto">
          <a:xfrm>
            <a:off x="0" y="2700338"/>
            <a:ext cx="3124200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600" b="1" dirty="0">
                <a:latin typeface="Times New Roman" pitchFamily="18" charset="0"/>
              </a:rPr>
              <a:t> </a:t>
            </a:r>
          </a:p>
          <a:p>
            <a:pPr eaLnBrk="0" hangingPunct="0"/>
            <a:r>
              <a:rPr lang="ru-RU" sz="1600" b="1" dirty="0">
                <a:latin typeface="Times New Roman" pitchFamily="18" charset="0"/>
              </a:rPr>
              <a:t>Под м/анестезией</a:t>
            </a:r>
            <a:r>
              <a:rPr lang="ru-RU" sz="1600" dirty="0">
                <a:latin typeface="Times New Roman" pitchFamily="18" charset="0"/>
              </a:rPr>
              <a:t>:</a:t>
            </a: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     новокаин0.5%-20.0 </a:t>
            </a: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     </a:t>
            </a:r>
            <a:r>
              <a:rPr lang="ru-RU" sz="1600" dirty="0" err="1">
                <a:latin typeface="Times New Roman" pitchFamily="18" charset="0"/>
              </a:rPr>
              <a:t>лидокаин</a:t>
            </a:r>
            <a:endParaRPr lang="ru-RU" sz="1600" dirty="0">
              <a:latin typeface="Times New Roman" pitchFamily="18" charset="0"/>
            </a:endParaRP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     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</a:t>
            </a:r>
          </a:p>
        </p:txBody>
      </p:sp>
      <p:sp>
        <p:nvSpPr>
          <p:cNvPr id="2055" name="Rectangle 9"/>
          <p:cNvSpPr>
            <a:spLocks noChangeArrowheads="1"/>
          </p:cNvSpPr>
          <p:nvPr/>
        </p:nvSpPr>
        <p:spPr bwMode="auto">
          <a:xfrm>
            <a:off x="2636838" y="2843213"/>
            <a:ext cx="9699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Пункция</a:t>
            </a:r>
            <a:r>
              <a:rPr lang="ru-RU" sz="1400">
                <a:latin typeface="Times New Roman" pitchFamily="18" charset="0"/>
              </a:rPr>
              <a:t>:</a:t>
            </a:r>
          </a:p>
        </p:txBody>
      </p:sp>
      <p:graphicFrame>
        <p:nvGraphicFramePr>
          <p:cNvPr id="2181" name="Group 133"/>
          <p:cNvGraphicFramePr>
            <a:graphicFrameLocks noGrp="1"/>
          </p:cNvGraphicFramePr>
          <p:nvPr/>
        </p:nvGraphicFramePr>
        <p:xfrm>
          <a:off x="3716338" y="2843213"/>
          <a:ext cx="2305050" cy="853440"/>
        </p:xfrm>
        <a:graphic>
          <a:graphicData uri="http://schemas.openxmlformats.org/drawingml/2006/table">
            <a:tbl>
              <a:tblPr/>
              <a:tblGrid>
                <a:gridCol w="1114425"/>
                <a:gridCol w="576262"/>
                <a:gridCol w="614363"/>
              </a:tblGrid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доступ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dex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  <a:endParaRPr kumimoji="0" 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sin.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femoralis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axillaris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74" name="Text Box 32"/>
          <p:cNvSpPr txBox="1">
            <a:spLocks noChangeArrowheads="1"/>
          </p:cNvSpPr>
          <p:nvPr/>
        </p:nvSpPr>
        <p:spPr bwMode="auto">
          <a:xfrm>
            <a:off x="188913" y="3851275"/>
            <a:ext cx="5780087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Установлен </a:t>
            </a:r>
            <a:r>
              <a:rPr lang="ru-RU" sz="1400" b="1" dirty="0" err="1">
                <a:latin typeface="Times New Roman" pitchFamily="18" charset="0"/>
              </a:rPr>
              <a:t>интродьюсер</a:t>
            </a:r>
            <a:r>
              <a:rPr lang="ru-RU" sz="1400" dirty="0">
                <a:latin typeface="Times New Roman" pitchFamily="18" charset="0"/>
              </a:rPr>
              <a:t>:</a:t>
            </a:r>
            <a:r>
              <a:rPr lang="en-US" sz="1400" dirty="0">
                <a:latin typeface="Times New Roman" pitchFamily="18" charset="0"/>
              </a:rPr>
              <a:t> </a:t>
            </a:r>
            <a:r>
              <a:rPr lang="ru-RU" sz="1400" dirty="0">
                <a:latin typeface="Times New Roman" pitchFamily="18" charset="0"/>
              </a:rPr>
              <a:t>         </a:t>
            </a:r>
            <a:r>
              <a:rPr lang="en-US" sz="1400" dirty="0">
                <a:latin typeface="Times New Roman" pitchFamily="18" charset="0"/>
              </a:rPr>
              <a:t>4F                    </a:t>
            </a:r>
            <a:r>
              <a:rPr lang="ru-RU" sz="1400" dirty="0"/>
              <a:t>6</a:t>
            </a:r>
            <a:r>
              <a:rPr lang="en-US" sz="1400" dirty="0">
                <a:latin typeface="Times New Roman" pitchFamily="18" charset="0"/>
              </a:rPr>
              <a:t>F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</a:t>
            </a:r>
            <a:r>
              <a:rPr lang="ru-RU" sz="1400" b="1" dirty="0">
                <a:latin typeface="Times New Roman" pitchFamily="18" charset="0"/>
              </a:rPr>
              <a:t>По проводнику катетером</a:t>
            </a:r>
          </a:p>
        </p:txBody>
      </p:sp>
      <p:sp>
        <p:nvSpPr>
          <p:cNvPr id="2075" name="Text Box 33"/>
          <p:cNvSpPr txBox="1">
            <a:spLocks noChangeArrowheads="1"/>
          </p:cNvSpPr>
          <p:nvPr/>
        </p:nvSpPr>
        <p:spPr bwMode="auto">
          <a:xfrm>
            <a:off x="188913" y="5940425"/>
            <a:ext cx="3405187" cy="1692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dirty="0">
                <a:latin typeface="Times New Roman" pitchFamily="18" charset="0"/>
              </a:rPr>
              <a:t>Контраст:</a:t>
            </a:r>
            <a:endParaRPr lang="en-US" dirty="0">
              <a:latin typeface="Times New Roman" pitchFamily="18" charset="0"/>
            </a:endParaRP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 </a:t>
            </a:r>
            <a:r>
              <a:rPr lang="ru-RU" sz="1400" dirty="0">
                <a:latin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</a:rPr>
              <a:t>Ультравист 370 - 150 </a:t>
            </a:r>
            <a:r>
              <a:rPr lang="en-US" sz="1400" dirty="0" smtClean="0">
                <a:latin typeface="Times New Roman" pitchFamily="18" charset="0"/>
              </a:rPr>
              <a:t>ml</a:t>
            </a:r>
            <a:endParaRPr lang="ru-RU" sz="1400" dirty="0" smtClean="0">
              <a:latin typeface="Times New Roman" pitchFamily="18" charset="0"/>
            </a:endParaRPr>
          </a:p>
          <a:p>
            <a:pPr eaLnBrk="0" hangingPunct="0"/>
            <a:r>
              <a:rPr lang="ru-RU" sz="1400" dirty="0" smtClean="0">
                <a:latin typeface="Times New Roman" pitchFamily="18" charset="0"/>
              </a:rPr>
              <a:t>      Доза            428.76 </a:t>
            </a:r>
            <a:r>
              <a:rPr lang="ru-RU" sz="1400" dirty="0" err="1" smtClean="0">
                <a:latin typeface="Times New Roman" pitchFamily="18" charset="0"/>
              </a:rPr>
              <a:t>мЗв</a:t>
            </a:r>
            <a:endParaRPr lang="ru-RU" sz="1400" dirty="0" smtClean="0">
              <a:latin typeface="Times New Roman" pitchFamily="18" charset="0"/>
            </a:endParaRPr>
          </a:p>
          <a:p>
            <a:pPr eaLnBrk="0" hangingPunct="0"/>
            <a:r>
              <a:rPr lang="ru-RU" sz="1400" dirty="0" smtClean="0">
                <a:latin typeface="Times New Roman" pitchFamily="18" charset="0"/>
              </a:rPr>
              <a:t>      Время          04: 18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   </a:t>
            </a:r>
            <a:endParaRPr lang="ru-RU" sz="1400" dirty="0">
              <a:latin typeface="Times New Roman" pitchFamily="18" charset="0"/>
            </a:endParaRPr>
          </a:p>
        </p:txBody>
      </p:sp>
      <p:sp>
        <p:nvSpPr>
          <p:cNvPr id="2076" name="Rectangle 34"/>
          <p:cNvSpPr>
            <a:spLocks noChangeArrowheads="1"/>
          </p:cNvSpPr>
          <p:nvPr/>
        </p:nvSpPr>
        <p:spPr bwMode="auto">
          <a:xfrm>
            <a:off x="0" y="7092950"/>
            <a:ext cx="68580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/>
              <a:t>Расходный материал</a:t>
            </a:r>
          </a:p>
          <a:p>
            <a:pPr algn="ctr"/>
            <a:endParaRPr lang="ru-RU" sz="1400"/>
          </a:p>
          <a:p>
            <a:pPr algn="ctr"/>
            <a:endParaRPr lang="ru-RU" sz="1400"/>
          </a:p>
          <a:p>
            <a:pPr algn="ctr"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77" name="Text Box 37"/>
          <p:cNvSpPr txBox="1">
            <a:spLocks noChangeArrowheads="1"/>
          </p:cNvSpPr>
          <p:nvPr/>
        </p:nvSpPr>
        <p:spPr bwMode="auto">
          <a:xfrm>
            <a:off x="0" y="4356100"/>
            <a:ext cx="685800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dirty="0">
                <a:latin typeface="Times New Roman" pitchFamily="18" charset="0"/>
              </a:rPr>
              <a:t>                    </a:t>
            </a:r>
            <a:r>
              <a:rPr lang="en-US" sz="1400" dirty="0" smtClean="0">
                <a:latin typeface="Times New Roman" pitchFamily="18" charset="0"/>
              </a:rPr>
              <a:t>MP1 5</a:t>
            </a:r>
            <a:r>
              <a:rPr lang="ru-RU" sz="1400" dirty="0" smtClean="0">
                <a:latin typeface="Times New Roman" pitchFamily="18" charset="0"/>
              </a:rPr>
              <a:t> </a:t>
            </a:r>
            <a:r>
              <a:rPr lang="en-US" sz="1400" dirty="0">
                <a:latin typeface="Times New Roman" pitchFamily="18" charset="0"/>
              </a:rPr>
              <a:t>F 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dirty="0"/>
              <a:t>                </a:t>
            </a:r>
            <a:r>
              <a:rPr lang="ru-RU" sz="1400" dirty="0" smtClean="0"/>
              <a:t>  Р</a:t>
            </a:r>
            <a:r>
              <a:rPr lang="en-US" sz="1400" dirty="0"/>
              <a:t>IG 1</a:t>
            </a:r>
            <a:r>
              <a:rPr lang="ru-RU" sz="1400" dirty="0"/>
              <a:t>00</a:t>
            </a:r>
            <a:r>
              <a:rPr lang="en-US" sz="1400" dirty="0"/>
              <a:t>  </a:t>
            </a:r>
            <a:r>
              <a:rPr lang="ru-RU" sz="1400" dirty="0"/>
              <a:t>                     </a:t>
            </a:r>
            <a:r>
              <a:rPr lang="en-US" sz="1400" dirty="0"/>
              <a:t> 4</a:t>
            </a:r>
            <a:r>
              <a:rPr lang="ru-RU" sz="1400" dirty="0"/>
              <a:t> </a:t>
            </a:r>
            <a:r>
              <a:rPr lang="en-US" sz="1400" dirty="0">
                <a:latin typeface="Times New Roman" pitchFamily="18" charset="0"/>
              </a:rPr>
              <a:t>F            </a:t>
            </a:r>
            <a:r>
              <a:rPr lang="ru-RU" sz="1400" dirty="0">
                <a:latin typeface="Times New Roman" pitchFamily="18" charset="0"/>
              </a:rPr>
              <a:t>       </a:t>
            </a:r>
            <a:r>
              <a:rPr lang="en-US" sz="1400" dirty="0">
                <a:latin typeface="Times New Roman" pitchFamily="18" charset="0"/>
              </a:rPr>
              <a:t> 5</a:t>
            </a:r>
            <a:r>
              <a:rPr lang="ru-RU" sz="1400" dirty="0">
                <a:latin typeface="Times New Roman" pitchFamily="18" charset="0"/>
              </a:rPr>
              <a:t> </a:t>
            </a:r>
            <a:r>
              <a:rPr lang="en-US" sz="1400" dirty="0">
                <a:latin typeface="Times New Roman" pitchFamily="18" charset="0"/>
              </a:rPr>
              <a:t>F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Поэтапная катетеризация:</a:t>
            </a:r>
            <a:r>
              <a:rPr lang="ru-RU" sz="1400" dirty="0">
                <a:latin typeface="Times New Roman" pitchFamily="18" charset="0"/>
              </a:rPr>
              <a:t> </a:t>
            </a:r>
          </a:p>
          <a:p>
            <a:endParaRPr lang="ru-RU" sz="1400" dirty="0">
              <a:latin typeface="Times New Roman" pitchFamily="18" charset="0"/>
            </a:endParaRPr>
          </a:p>
          <a:p>
            <a:r>
              <a:rPr lang="ru-RU" sz="1400" dirty="0">
                <a:latin typeface="Times New Roman" pitchFamily="18" charset="0"/>
              </a:rPr>
              <a:t>                                   Дуга </a:t>
            </a:r>
            <a:r>
              <a:rPr lang="ru-RU" sz="1400" dirty="0" err="1">
                <a:latin typeface="Times New Roman" pitchFamily="18" charset="0"/>
              </a:rPr>
              <a:t>оарты</a:t>
            </a:r>
            <a:r>
              <a:rPr lang="ru-RU" sz="1400" dirty="0">
                <a:latin typeface="Times New Roman" pitchFamily="18" charset="0"/>
              </a:rPr>
              <a:t>          Пр.ОСА               П. </a:t>
            </a:r>
            <a:r>
              <a:rPr lang="ru-RU" sz="1400" dirty="0" err="1">
                <a:latin typeface="Times New Roman" pitchFamily="18" charset="0"/>
              </a:rPr>
              <a:t>Подкл</a:t>
            </a:r>
            <a:r>
              <a:rPr lang="ru-RU" sz="1400" dirty="0">
                <a:latin typeface="Times New Roman" pitchFamily="18" charset="0"/>
              </a:rPr>
              <a:t>..А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БЦС.                    </a:t>
            </a:r>
            <a:r>
              <a:rPr lang="ru-RU" sz="1400" dirty="0" err="1">
                <a:latin typeface="Times New Roman" pitchFamily="18" charset="0"/>
              </a:rPr>
              <a:t>Лев.ОСА</a:t>
            </a:r>
            <a:r>
              <a:rPr lang="ru-RU" sz="1400" dirty="0">
                <a:latin typeface="Times New Roman" pitchFamily="18" charset="0"/>
              </a:rPr>
              <a:t>              </a:t>
            </a:r>
            <a:r>
              <a:rPr lang="ru-RU" sz="1400" dirty="0" err="1">
                <a:latin typeface="Times New Roman" pitchFamily="18" charset="0"/>
              </a:rPr>
              <a:t>Лев.Подкл</a:t>
            </a:r>
            <a:r>
              <a:rPr lang="ru-RU" sz="1400" dirty="0">
                <a:latin typeface="Times New Roman" pitchFamily="18" charset="0"/>
              </a:rPr>
              <a:t>. А.         </a:t>
            </a:r>
          </a:p>
          <a:p>
            <a:r>
              <a:rPr lang="ru-RU" sz="1400" dirty="0">
                <a:latin typeface="Times New Roman" pitchFamily="18" charset="0"/>
              </a:rPr>
              <a:t>Произведены ангиографии    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           </a:t>
            </a:r>
          </a:p>
        </p:txBody>
      </p:sp>
      <p:sp>
        <p:nvSpPr>
          <p:cNvPr id="2078" name="Rectangle 38"/>
          <p:cNvSpPr>
            <a:spLocks noChangeArrowheads="1"/>
          </p:cNvSpPr>
          <p:nvPr/>
        </p:nvSpPr>
        <p:spPr bwMode="auto">
          <a:xfrm>
            <a:off x="188913" y="3492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79" name="Rectangle 39"/>
          <p:cNvSpPr>
            <a:spLocks noChangeArrowheads="1"/>
          </p:cNvSpPr>
          <p:nvPr/>
        </p:nvSpPr>
        <p:spPr bwMode="auto">
          <a:xfrm>
            <a:off x="188913" y="37084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0" name="Rectangle 41"/>
          <p:cNvSpPr>
            <a:spLocks noChangeArrowheads="1"/>
          </p:cNvSpPr>
          <p:nvPr/>
        </p:nvSpPr>
        <p:spPr bwMode="auto">
          <a:xfrm>
            <a:off x="32131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1" name="Rectangle 42"/>
          <p:cNvSpPr>
            <a:spLocks noChangeArrowheads="1"/>
          </p:cNvSpPr>
          <p:nvPr/>
        </p:nvSpPr>
        <p:spPr bwMode="auto">
          <a:xfrm>
            <a:off x="42926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2" name="Rectangle 44"/>
          <p:cNvSpPr>
            <a:spLocks noChangeArrowheads="1"/>
          </p:cNvSpPr>
          <p:nvPr/>
        </p:nvSpPr>
        <p:spPr bwMode="auto">
          <a:xfrm>
            <a:off x="32131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3" name="Rectangle 45"/>
          <p:cNvSpPr>
            <a:spLocks noChangeArrowheads="1"/>
          </p:cNvSpPr>
          <p:nvPr/>
        </p:nvSpPr>
        <p:spPr bwMode="auto">
          <a:xfrm>
            <a:off x="32131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4" name="Rectangle 46"/>
          <p:cNvSpPr>
            <a:spLocks noChangeArrowheads="1"/>
          </p:cNvSpPr>
          <p:nvPr/>
        </p:nvSpPr>
        <p:spPr bwMode="auto">
          <a:xfrm>
            <a:off x="42926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5" name="Rectangle 51"/>
          <p:cNvSpPr>
            <a:spLocks noChangeArrowheads="1"/>
          </p:cNvSpPr>
          <p:nvPr/>
        </p:nvSpPr>
        <p:spPr bwMode="auto">
          <a:xfrm>
            <a:off x="2565400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  <p:sp>
        <p:nvSpPr>
          <p:cNvPr id="2086" name="Rectangle 56"/>
          <p:cNvSpPr>
            <a:spLocks noChangeArrowheads="1"/>
          </p:cNvSpPr>
          <p:nvPr/>
        </p:nvSpPr>
        <p:spPr bwMode="auto">
          <a:xfrm>
            <a:off x="5589588" y="55086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7" name="Rectangle 57"/>
          <p:cNvSpPr>
            <a:spLocks noChangeArrowheads="1"/>
          </p:cNvSpPr>
          <p:nvPr/>
        </p:nvSpPr>
        <p:spPr bwMode="auto">
          <a:xfrm>
            <a:off x="5300663" y="52927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8" name="Rectangle 62"/>
          <p:cNvSpPr>
            <a:spLocks noChangeArrowheads="1"/>
          </p:cNvSpPr>
          <p:nvPr/>
        </p:nvSpPr>
        <p:spPr bwMode="auto">
          <a:xfrm>
            <a:off x="214313" y="6286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  <p:sp>
        <p:nvSpPr>
          <p:cNvPr id="2089" name="Line 6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0" name="Line 6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1" name="Line 6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2" name="Line 6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3" name="Text Box 69"/>
          <p:cNvSpPr txBox="1">
            <a:spLocks noChangeArrowheads="1"/>
          </p:cNvSpPr>
          <p:nvPr/>
        </p:nvSpPr>
        <p:spPr bwMode="auto">
          <a:xfrm>
            <a:off x="8469313" y="7956550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1400">
              <a:latin typeface="Times New Roman" pitchFamily="18" charset="0"/>
            </a:endParaRPr>
          </a:p>
        </p:txBody>
      </p:sp>
      <p:graphicFrame>
        <p:nvGraphicFramePr>
          <p:cNvPr id="2183" name="Group 135"/>
          <p:cNvGraphicFramePr>
            <a:graphicFrameLocks noGrp="1"/>
          </p:cNvGraphicFramePr>
          <p:nvPr/>
        </p:nvGraphicFramePr>
        <p:xfrm>
          <a:off x="333375" y="7829550"/>
          <a:ext cx="6264275" cy="867220"/>
        </p:xfrm>
        <a:graphic>
          <a:graphicData uri="http://schemas.openxmlformats.org/drawingml/2006/table">
            <a:tbl>
              <a:tblPr/>
              <a:tblGrid>
                <a:gridCol w="1566863"/>
                <a:gridCol w="1565275"/>
                <a:gridCol w="1566862"/>
                <a:gridCol w="1565275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Комплект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Белья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однораз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Соединит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линия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Колба для контр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Гидроф. проводник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11" name="Rectangle 129"/>
          <p:cNvSpPr>
            <a:spLocks noChangeArrowheads="1"/>
          </p:cNvSpPr>
          <p:nvPr/>
        </p:nvSpPr>
        <p:spPr bwMode="auto">
          <a:xfrm>
            <a:off x="3933825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2" name="Rectangle 134"/>
          <p:cNvSpPr>
            <a:spLocks noChangeArrowheads="1"/>
          </p:cNvSpPr>
          <p:nvPr/>
        </p:nvSpPr>
        <p:spPr bwMode="auto">
          <a:xfrm>
            <a:off x="42926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113" name="Rectangle 136"/>
          <p:cNvSpPr>
            <a:spLocks noChangeArrowheads="1"/>
          </p:cNvSpPr>
          <p:nvPr/>
        </p:nvSpPr>
        <p:spPr bwMode="auto">
          <a:xfrm>
            <a:off x="3933825" y="55086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4" name="Rectangle 137"/>
          <p:cNvSpPr>
            <a:spLocks noChangeArrowheads="1"/>
          </p:cNvSpPr>
          <p:nvPr/>
        </p:nvSpPr>
        <p:spPr bwMode="auto">
          <a:xfrm>
            <a:off x="3214686" y="1357290"/>
            <a:ext cx="34290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 smtClean="0">
                <a:latin typeface="Times New Roman" pitchFamily="18" charset="0"/>
              </a:rPr>
              <a:t>Рентгенхирург:         </a:t>
            </a:r>
            <a:r>
              <a:rPr lang="ru-RU" sz="1400" dirty="0" smtClean="0">
                <a:latin typeface="Times New Roman" pitchFamily="18" charset="0"/>
              </a:rPr>
              <a:t>Щербаков А.С.</a:t>
            </a:r>
          </a:p>
          <a:p>
            <a:pPr eaLnBrk="0" hangingPunct="0"/>
            <a:r>
              <a:rPr lang="ru-RU" sz="1400" b="1" dirty="0" smtClean="0">
                <a:latin typeface="Times New Roman" pitchFamily="18" charset="0"/>
              </a:rPr>
              <a:t>Операционная м</a:t>
            </a:r>
            <a:r>
              <a:rPr lang="en-US" sz="1400" b="1" dirty="0" smtClean="0">
                <a:latin typeface="Times New Roman" pitchFamily="18" charset="0"/>
              </a:rPr>
              <a:t>/</a:t>
            </a:r>
            <a:r>
              <a:rPr lang="ru-RU" sz="1400" b="1" dirty="0" smtClean="0">
                <a:latin typeface="Times New Roman" pitchFamily="18" charset="0"/>
              </a:rPr>
              <a:t>с:  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Казанцева А.М.</a:t>
            </a:r>
            <a:endParaRPr lang="ru-RU" sz="1400" dirty="0" smtClean="0">
              <a:latin typeface="Times New Roman" pitchFamily="18" charset="0"/>
              <a:cs typeface="Times New Roman" pitchFamily="18" charset="0"/>
            </a:endParaRPr>
          </a:p>
          <a:p>
            <a:pPr eaLnBrk="0" hangingPunct="0"/>
            <a:r>
              <a:rPr lang="ru-RU" sz="1400" b="1" dirty="0" smtClean="0">
                <a:latin typeface="Times New Roman" pitchFamily="18" charset="0"/>
              </a:rPr>
              <a:t>Анестезиолог:           </a:t>
            </a:r>
            <a:r>
              <a:rPr lang="ru-RU" sz="1400" dirty="0" smtClean="0">
                <a:latin typeface="Times New Roman" pitchFamily="18" charset="0"/>
              </a:rPr>
              <a:t>Герасимов М.М.</a:t>
            </a:r>
            <a:endParaRPr lang="ru-RU" sz="1400" dirty="0" smtClean="0"/>
          </a:p>
          <a:p>
            <a:pPr eaLnBrk="0" hangingPunct="0"/>
            <a:r>
              <a:rPr lang="ru-RU" sz="1400" b="1" dirty="0" smtClean="0">
                <a:latin typeface="Times New Roman" pitchFamily="18" charset="0"/>
              </a:rPr>
              <a:t>м/с </a:t>
            </a:r>
            <a:r>
              <a:rPr lang="ru-RU" sz="1400" b="1" dirty="0">
                <a:latin typeface="Times New Roman" pitchFamily="18" charset="0"/>
              </a:rPr>
              <a:t>анестезист: </a:t>
            </a:r>
            <a:r>
              <a:rPr lang="ru-RU" sz="1400" b="1" dirty="0" smtClean="0">
                <a:latin typeface="Times New Roman" pitchFamily="18" charset="0"/>
              </a:rPr>
              <a:t>         </a:t>
            </a:r>
            <a:r>
              <a:rPr lang="ru-RU" sz="1400" dirty="0" smtClean="0">
                <a:latin typeface="Times New Roman" pitchFamily="18" charset="0"/>
              </a:rPr>
              <a:t>Блохина И.С</a:t>
            </a:r>
            <a:r>
              <a:rPr lang="ru-RU" sz="1400" b="1" dirty="0" smtClean="0">
                <a:latin typeface="Times New Roman" pitchFamily="18" charset="0"/>
              </a:rPr>
              <a:t>.</a:t>
            </a:r>
            <a:endParaRPr lang="ru-RU" sz="1400" dirty="0">
              <a:latin typeface="Times New Roman" pitchFamily="18" charset="0"/>
            </a:endParaRPr>
          </a:p>
        </p:txBody>
      </p:sp>
      <p:sp>
        <p:nvSpPr>
          <p:cNvPr id="2115" name="Rectangle 138"/>
          <p:cNvSpPr>
            <a:spLocks noChangeArrowheads="1"/>
          </p:cNvSpPr>
          <p:nvPr/>
        </p:nvSpPr>
        <p:spPr bwMode="auto">
          <a:xfrm>
            <a:off x="214290" y="1142976"/>
            <a:ext cx="2355844" cy="1527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Дата:  </a:t>
            </a:r>
            <a:r>
              <a:rPr lang="ru-RU" sz="1400" b="1" dirty="0" smtClean="0">
                <a:latin typeface="Times New Roman" pitchFamily="18" charset="0"/>
              </a:rPr>
              <a:t>14</a:t>
            </a:r>
            <a:r>
              <a:rPr lang="ru-RU" sz="1400" b="1" dirty="0" smtClean="0">
                <a:latin typeface="Times New Roman" pitchFamily="18" charset="0"/>
              </a:rPr>
              <a:t>.11.201</a:t>
            </a:r>
            <a:r>
              <a:rPr lang="ru-RU" sz="1400" b="1" dirty="0" smtClean="0"/>
              <a:t>3</a:t>
            </a:r>
            <a:r>
              <a:rPr lang="ru-RU" sz="1400" b="1" dirty="0" smtClean="0"/>
              <a:t>;  </a:t>
            </a:r>
            <a:r>
              <a:rPr lang="ru-RU" sz="1400" b="1" dirty="0" smtClean="0"/>
              <a:t>17:00</a:t>
            </a:r>
            <a:endParaRPr lang="ru-RU" sz="1400" b="1" dirty="0"/>
          </a:p>
          <a:p>
            <a:pPr eaLnBrk="0" hangingPunct="0"/>
            <a:r>
              <a:rPr lang="ru-RU" sz="1400" b="1" dirty="0" smtClean="0">
                <a:latin typeface="Times New Roman" pitchFamily="18" charset="0"/>
              </a:rPr>
              <a:t>Ф.И.О </a:t>
            </a:r>
            <a:r>
              <a:rPr lang="ru-RU" sz="1400" b="1" dirty="0" err="1" smtClean="0">
                <a:latin typeface="Times New Roman" pitchFamily="18" charset="0"/>
              </a:rPr>
              <a:t>Коршин</a:t>
            </a:r>
            <a:r>
              <a:rPr lang="ru-RU" sz="1400" b="1" dirty="0" smtClean="0">
                <a:latin typeface="Times New Roman" pitchFamily="18" charset="0"/>
              </a:rPr>
              <a:t> Н.Н.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Год рождения: </a:t>
            </a:r>
            <a:r>
              <a:rPr lang="ru-RU" sz="1400" b="1" dirty="0" smtClean="0">
                <a:latin typeface="Times New Roman" pitchFamily="18" charset="0"/>
              </a:rPr>
              <a:t>24.08.1941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Отделение</a:t>
            </a:r>
            <a:r>
              <a:rPr lang="ru-RU" sz="1400" b="1" dirty="0" smtClean="0">
                <a:latin typeface="Times New Roman" pitchFamily="18" charset="0"/>
              </a:rPr>
              <a:t>: 21 </a:t>
            </a:r>
            <a:r>
              <a:rPr lang="ru-RU" sz="1400" b="1" dirty="0">
                <a:latin typeface="Times New Roman" pitchFamily="18" charset="0"/>
              </a:rPr>
              <a:t>№ </a:t>
            </a:r>
            <a:r>
              <a:rPr lang="ru-RU" sz="1400" b="1" dirty="0" smtClean="0">
                <a:latin typeface="Times New Roman" pitchFamily="18" charset="0"/>
              </a:rPr>
              <a:t>13606</a:t>
            </a:r>
            <a:endParaRPr lang="ru-RU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5" name="Line 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6" name="Line 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7" name="Line 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8" name="Text Box 9"/>
          <p:cNvSpPr txBox="1">
            <a:spLocks noChangeArrowheads="1"/>
          </p:cNvSpPr>
          <p:nvPr/>
        </p:nvSpPr>
        <p:spPr bwMode="auto">
          <a:xfrm>
            <a:off x="214290" y="374650"/>
            <a:ext cx="6429420" cy="4862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ru-RU" sz="1400" dirty="0"/>
              <a:t>Интродьюссер извлечен. </a:t>
            </a:r>
          </a:p>
          <a:p>
            <a:pPr marL="342900" indent="-342900"/>
            <a:r>
              <a:rPr lang="ru-RU" sz="1400" dirty="0"/>
              <a:t>Осложнения: нет</a:t>
            </a:r>
          </a:p>
          <a:p>
            <a:pPr marL="342900" indent="-342900"/>
            <a:r>
              <a:rPr lang="ru-RU" sz="1400" dirty="0"/>
              <a:t>Гемостаз. Давящая асептическая повязка.</a:t>
            </a:r>
          </a:p>
          <a:p>
            <a:pPr marL="342900" indent="-342900"/>
            <a:r>
              <a:rPr lang="ru-RU" sz="1400" dirty="0"/>
              <a:t>Прочее: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400" dirty="0"/>
              <a:t>Рекомендации</a:t>
            </a:r>
            <a:r>
              <a:rPr lang="en-US" sz="1400" dirty="0"/>
              <a:t>:</a:t>
            </a:r>
            <a:endParaRPr lang="ru-RU" sz="1400" dirty="0"/>
          </a:p>
          <a:p>
            <a:pPr marL="342900" indent="-342900"/>
            <a:r>
              <a:rPr lang="ru-RU" sz="1400" dirty="0"/>
              <a:t>1.     Постельный режим 24 часа.</a:t>
            </a:r>
          </a:p>
          <a:p>
            <a:pPr marL="342900" indent="-342900"/>
            <a:r>
              <a:rPr lang="ru-RU" sz="1400" dirty="0"/>
              <a:t>2.     Динамический контроль места пункции. 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600" b="1" dirty="0"/>
              <a:t>Заключение:</a:t>
            </a:r>
            <a:r>
              <a:rPr lang="ru-RU" sz="1600" dirty="0"/>
              <a:t> </a:t>
            </a:r>
            <a:r>
              <a:rPr lang="ru-RU" sz="1400" b="1" i="1" dirty="0"/>
              <a:t>На ангиограммах </a:t>
            </a:r>
            <a:r>
              <a:rPr lang="ru-RU" sz="1400" b="1" i="1" dirty="0" smtClean="0"/>
              <a:t>брахиоцефальных </a:t>
            </a:r>
            <a:r>
              <a:rPr lang="ru-RU" sz="1400" b="1" i="1" dirty="0"/>
              <a:t>артерий: </a:t>
            </a:r>
            <a:endParaRPr lang="ru-RU" sz="1400" b="1" i="1" dirty="0" smtClean="0"/>
          </a:p>
          <a:p>
            <a:pPr marL="342900" indent="-342900" algn="just"/>
            <a:r>
              <a:rPr lang="ru-RU" sz="1400" dirty="0" smtClean="0"/>
              <a:t>Справа</a:t>
            </a:r>
            <a:r>
              <a:rPr lang="ru-RU" sz="1400" dirty="0" smtClean="0"/>
              <a:t>: Окклюзия от устья ВСА, стеноз  1 </a:t>
            </a:r>
            <a:r>
              <a:rPr lang="ru-RU" sz="1400" dirty="0" err="1" smtClean="0"/>
              <a:t>сег</a:t>
            </a:r>
            <a:r>
              <a:rPr lang="ru-RU" sz="1400" dirty="0" smtClean="0"/>
              <a:t>. Подключичной артерии 70%, устьевой стеноз с переходом на </a:t>
            </a:r>
            <a:r>
              <a:rPr lang="en-US" sz="1400" dirty="0" smtClean="0"/>
              <a:t>v</a:t>
            </a:r>
            <a:r>
              <a:rPr lang="ru-RU" sz="1400" dirty="0" smtClean="0"/>
              <a:t>1 ПА 75%.</a:t>
            </a:r>
            <a:endParaRPr lang="ru-RU" sz="1400" dirty="0" smtClean="0"/>
          </a:p>
          <a:p>
            <a:pPr marL="342900" indent="-342900" algn="just"/>
            <a:r>
              <a:rPr lang="ru-RU" sz="1400" dirty="0" smtClean="0"/>
              <a:t>Слева:  </a:t>
            </a:r>
            <a:r>
              <a:rPr lang="ru-RU" sz="1400" dirty="0" smtClean="0"/>
              <a:t>устьевой стеноз ПА 65%, пролонгированный стеноз </a:t>
            </a:r>
            <a:r>
              <a:rPr lang="en-US" sz="1400" dirty="0" smtClean="0"/>
              <a:t>V2 </a:t>
            </a:r>
            <a:r>
              <a:rPr lang="ru-RU" sz="1400" dirty="0" smtClean="0"/>
              <a:t>сегмента 75%,</a:t>
            </a:r>
          </a:p>
          <a:p>
            <a:pPr marL="342900" indent="-342900" algn="just"/>
            <a:r>
              <a:rPr lang="ru-RU" sz="1400" dirty="0" smtClean="0"/>
              <a:t>Нестабильный (изъязвленная бляшка) </a:t>
            </a:r>
            <a:r>
              <a:rPr lang="ru-RU" sz="1400" dirty="0" smtClean="0"/>
              <a:t>с</a:t>
            </a:r>
            <a:r>
              <a:rPr lang="ru-RU" sz="1400" dirty="0" smtClean="0"/>
              <a:t>теноз проксимальной порции ВСА 70%.                                                                                                                        </a:t>
            </a:r>
          </a:p>
          <a:p>
            <a:pPr marL="342900" indent="-342900" algn="just"/>
            <a:r>
              <a:rPr lang="ru-RU" sz="1400" dirty="0" smtClean="0"/>
              <a:t>       Коллегиально в составе с зав. 21 отд. Староверова </a:t>
            </a:r>
            <a:r>
              <a:rPr lang="ru-RU" sz="1400" dirty="0" smtClean="0"/>
              <a:t>И</a:t>
            </a:r>
            <a:r>
              <a:rPr lang="ru-RU" sz="1400" dirty="0" smtClean="0"/>
              <a:t>.Н.; зав. отд. РХМДиЛ Карчевского Д.В.; врача РХМДиЛ Щербакова А.С. Принято решение о выполнении  стентировании левой ВСА.                                   </a:t>
            </a:r>
          </a:p>
          <a:p>
            <a:pPr marL="342900" indent="-342900" algn="just"/>
            <a:r>
              <a:rPr lang="ru-RU" sz="1400" dirty="0" smtClean="0"/>
              <a:t> </a:t>
            </a:r>
            <a:r>
              <a:rPr lang="ru-RU" sz="1400" dirty="0" smtClean="0"/>
              <a:t>      </a:t>
            </a:r>
          </a:p>
          <a:p>
            <a:pPr marL="342900" indent="-342900" algn="just"/>
            <a:r>
              <a:rPr lang="ru-RU" sz="1400" dirty="0" smtClean="0"/>
              <a:t>С учетом невозможности обеспечения дистальной защиты ПА при данном типе стеноза риск стентирования ПА крайне высокий.</a:t>
            </a:r>
            <a:endParaRPr lang="ru-RU" sz="1400" dirty="0" smtClean="0"/>
          </a:p>
        </p:txBody>
      </p:sp>
      <p:sp>
        <p:nvSpPr>
          <p:cNvPr id="3079" name="Text Box 10"/>
          <p:cNvSpPr txBox="1">
            <a:spLocks noChangeArrowheads="1"/>
          </p:cNvSpPr>
          <p:nvPr/>
        </p:nvSpPr>
        <p:spPr bwMode="auto">
          <a:xfrm>
            <a:off x="5516563" y="5795963"/>
            <a:ext cx="641350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  <a:p>
            <a:r>
              <a:rPr lang="ru-RU" sz="1400"/>
              <a:t>Врач:</a:t>
            </a:r>
          </a:p>
          <a:p>
            <a:endParaRPr lang="ru-RU" sz="1400"/>
          </a:p>
        </p:txBody>
      </p:sp>
      <p:sp>
        <p:nvSpPr>
          <p:cNvPr id="3080" name="Rectangle 15"/>
          <p:cNvSpPr>
            <a:spLocks noChangeArrowheads="1"/>
          </p:cNvSpPr>
          <p:nvPr/>
        </p:nvSpPr>
        <p:spPr bwMode="auto">
          <a:xfrm>
            <a:off x="260350" y="7235825"/>
            <a:ext cx="59769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</p:txBody>
      </p:sp>
      <p:sp>
        <p:nvSpPr>
          <p:cNvPr id="3081" name="Rectangle 17"/>
          <p:cNvSpPr>
            <a:spLocks noChangeArrowheads="1"/>
          </p:cNvSpPr>
          <p:nvPr/>
        </p:nvSpPr>
        <p:spPr bwMode="auto">
          <a:xfrm flipV="1">
            <a:off x="0" y="6372225"/>
            <a:ext cx="6191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 </a:t>
            </a:r>
          </a:p>
        </p:txBody>
      </p:sp>
      <p:sp>
        <p:nvSpPr>
          <p:cNvPr id="3082" name="Прямоугольник 10"/>
          <p:cNvSpPr>
            <a:spLocks noChangeArrowheads="1"/>
          </p:cNvSpPr>
          <p:nvPr/>
        </p:nvSpPr>
        <p:spPr bwMode="auto">
          <a:xfrm>
            <a:off x="0" y="6643688"/>
            <a:ext cx="6858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12830</TotalTime>
  <Words>313</Words>
  <Application>Microsoft Office PowerPoint</Application>
  <PresentationFormat>Экран (4:3)</PresentationFormat>
  <Paragraphs>85</Paragraphs>
  <Slides>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Оформление по умолчанию</vt:lpstr>
      <vt:lpstr>Слайд 1</vt:lpstr>
      <vt:lpstr>Слайд 2</vt:lpstr>
    </vt:vector>
  </TitlesOfParts>
  <Company>OKB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Angio</dc:creator>
  <cp:lastModifiedBy>user</cp:lastModifiedBy>
  <cp:revision>694</cp:revision>
  <dcterms:created xsi:type="dcterms:W3CDTF">2007-06-09T07:57:56Z</dcterms:created>
  <dcterms:modified xsi:type="dcterms:W3CDTF">2013-11-14T16:06:57Z</dcterms:modified>
</cp:coreProperties>
</file>