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75" d="100"/>
          <a:sy n="75" d="100"/>
        </p:scale>
        <p:origin x="-1476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58B897F-C1F1-46F5-913C-B7399E85D56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2FA9CB-6FED-4286-9F39-6457BF3A0E0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BBF74-A1B0-4E8E-BD78-EBBA156A8C1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DE835-40CB-471D-A8E9-8969A7567E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7C193-7347-4A08-8AFA-6B2A5CEAF5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5A7C52-3708-4C87-9D99-F59966562B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8B6E7-FB6E-40F8-B6B7-3EEB0F7B7F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C1229-A25D-4BB9-98ED-0CEEE98CC70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8DB85-EE62-4191-8932-693A652AEC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5506A-2348-4BB1-8335-8F85D4B447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0859A-0553-4856-89B9-8262BDEEA2F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A48E7-DAA8-46FB-87ED-E6FC7FD5E3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6F584-91CF-400F-9768-9F96C76430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3E1C40D8-4084-4CFC-B6A0-A048CE5BB7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400" b="1" u="sng" dirty="0">
                <a:latin typeface="Times New Roman" pitchFamily="18" charset="0"/>
              </a:rPr>
              <a:t>АНГИОГРАФИЯ БРАХИЦЕФАЛЬНЫХ АРТЕРИЙ. </a:t>
            </a:r>
            <a:endParaRPr lang="ru-RU" sz="1400" b="1" u="sng" dirty="0" smtClean="0">
              <a:latin typeface="Times New Roman" pitchFamily="18" charset="0"/>
            </a:endParaRPr>
          </a:p>
          <a:p>
            <a:pPr algn="ctr" eaLnBrk="0" hangingPunct="0"/>
            <a:r>
              <a:rPr lang="ru-RU" sz="1600" b="1" u="sng" dirty="0" smtClean="0">
                <a:latin typeface="Times New Roman" pitchFamily="18" charset="0"/>
              </a:rPr>
              <a:t>Церебральная ангиография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  <a:r>
              <a:rPr lang="ru-RU" sz="1600" dirty="0" err="1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en-US" sz="1400" dirty="0">
                <a:latin typeface="Times New Roman" pitchFamily="18" charset="0"/>
              </a:rPr>
              <a:t>4F                    </a:t>
            </a:r>
            <a:r>
              <a:rPr lang="ru-RU" sz="1400" dirty="0"/>
              <a:t>6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</a:rPr>
              <a:t>Оптирей</a:t>
            </a:r>
            <a:r>
              <a:rPr lang="ru-RU" sz="1400" dirty="0" smtClean="0">
                <a:latin typeface="Times New Roman" pitchFamily="18" charset="0"/>
              </a:rPr>
              <a:t> 350 - 100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ru-RU" sz="1400" dirty="0" smtClean="0">
              <a:latin typeface="Times New Roman" pitchFamily="18" charset="0"/>
            </a:endParaRPr>
          </a:p>
          <a:p>
            <a:pPr eaLnBrk="0" hangingPunct="0"/>
            <a:r>
              <a:rPr lang="ru-RU" sz="1400" dirty="0" smtClean="0">
                <a:latin typeface="Times New Roman" pitchFamily="18" charset="0"/>
              </a:rPr>
              <a:t>      Доза            428.76 </a:t>
            </a:r>
            <a:r>
              <a:rPr lang="ru-RU" sz="1400" dirty="0" err="1" smtClean="0">
                <a:latin typeface="Times New Roman" pitchFamily="18" charset="0"/>
              </a:rPr>
              <a:t>мЗв</a:t>
            </a:r>
            <a:endParaRPr lang="ru-RU" sz="1400" dirty="0" smtClean="0">
              <a:latin typeface="Times New Roman" pitchFamily="18" charset="0"/>
            </a:endParaRPr>
          </a:p>
          <a:p>
            <a:pPr eaLnBrk="0" hangingPunct="0"/>
            <a:r>
              <a:rPr lang="ru-RU" sz="1400" dirty="0" smtClean="0">
                <a:latin typeface="Times New Roman" pitchFamily="18" charset="0"/>
              </a:rPr>
              <a:t>      Время          02: 20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0" y="7092950"/>
            <a:ext cx="6858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MP</a:t>
            </a:r>
            <a:r>
              <a:rPr lang="ru-RU" sz="1400" dirty="0" smtClean="0">
                <a:latin typeface="Times New Roman" pitchFamily="18" charset="0"/>
              </a:rPr>
              <a:t>А2 </a:t>
            </a:r>
            <a:r>
              <a:rPr lang="en-US" sz="1400" dirty="0" smtClean="0">
                <a:latin typeface="Times New Roman" pitchFamily="18" charset="0"/>
              </a:rPr>
              <a:t> 5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</a:t>
            </a:r>
            <a:r>
              <a:rPr lang="ru-RU" sz="1400" dirty="0" smtClean="0"/>
              <a:t>  Р</a:t>
            </a:r>
            <a:r>
              <a:rPr lang="en-US" sz="1400" dirty="0"/>
              <a:t>IG 1</a:t>
            </a:r>
            <a:r>
              <a:rPr lang="ru-RU" sz="1400" dirty="0"/>
              <a:t>00</a:t>
            </a:r>
            <a:r>
              <a:rPr lang="en-US" sz="1400" dirty="0"/>
              <a:t>  </a:t>
            </a:r>
            <a:r>
              <a:rPr lang="ru-RU" sz="1400" dirty="0"/>
              <a:t>                     </a:t>
            </a:r>
            <a:r>
              <a:rPr lang="en-US" sz="1400" dirty="0"/>
              <a:t> 4</a:t>
            </a:r>
            <a:r>
              <a:rPr lang="ru-RU" sz="1400" dirty="0"/>
              <a:t> </a:t>
            </a:r>
            <a:r>
              <a:rPr lang="en-US" sz="1400" dirty="0">
                <a:latin typeface="Times New Roman" pitchFamily="18" charset="0"/>
              </a:rPr>
              <a:t>F            </a:t>
            </a:r>
            <a:r>
              <a:rPr lang="ru-RU" sz="1400" dirty="0">
                <a:latin typeface="Times New Roman" pitchFamily="18" charset="0"/>
              </a:rPr>
              <a:t>       </a:t>
            </a:r>
            <a:r>
              <a:rPr lang="en-US" sz="1400" dirty="0">
                <a:latin typeface="Times New Roman" pitchFamily="18" charset="0"/>
              </a:rPr>
              <a:t> 5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Произведены ангиографии  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5895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83" name="Group 135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214686" y="1357290"/>
            <a:ext cx="3429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Рентгенхирург:     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Операционная м</a:t>
            </a:r>
            <a:r>
              <a:rPr lang="en-US" sz="1400" b="1" dirty="0" smtClean="0">
                <a:latin typeface="Times New Roman" pitchFamily="18" charset="0"/>
              </a:rPr>
              <a:t>/</a:t>
            </a:r>
            <a:r>
              <a:rPr lang="ru-RU" sz="1400" b="1" dirty="0" smtClean="0">
                <a:latin typeface="Times New Roman" pitchFamily="18" charset="0"/>
              </a:rPr>
              <a:t>с: 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Зимин Н.М.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Анестезиолог:           </a:t>
            </a:r>
            <a:r>
              <a:rPr lang="ru-RU" sz="1400" dirty="0" smtClean="0">
                <a:latin typeface="Times New Roman" pitchFamily="18" charset="0"/>
              </a:rPr>
              <a:t>Молотков А.В.</a:t>
            </a:r>
            <a:endParaRPr lang="ru-RU" sz="1400" dirty="0" smtClean="0"/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м/с </a:t>
            </a:r>
            <a:r>
              <a:rPr lang="ru-RU" sz="1400" b="1" dirty="0">
                <a:latin typeface="Times New Roman" pitchFamily="18" charset="0"/>
              </a:rPr>
              <a:t>анестезист: </a:t>
            </a:r>
            <a:r>
              <a:rPr lang="ru-RU" sz="1400" b="1" dirty="0" smtClean="0">
                <a:latin typeface="Times New Roman" pitchFamily="18" charset="0"/>
              </a:rPr>
              <a:t>         </a:t>
            </a:r>
            <a:r>
              <a:rPr lang="ru-RU" sz="1400" dirty="0" smtClean="0">
                <a:latin typeface="Times New Roman" pitchFamily="18" charset="0"/>
              </a:rPr>
              <a:t>Плоскова С.Ю.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214290" y="1142976"/>
            <a:ext cx="2355844" cy="1527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23</a:t>
            </a:r>
            <a:r>
              <a:rPr lang="ru-RU" sz="1400" b="1" dirty="0" smtClean="0">
                <a:latin typeface="Times New Roman" pitchFamily="18" charset="0"/>
              </a:rPr>
              <a:t>.11.201</a:t>
            </a:r>
            <a:r>
              <a:rPr lang="ru-RU" sz="1400" b="1" dirty="0" smtClean="0"/>
              <a:t>3</a:t>
            </a:r>
            <a:r>
              <a:rPr lang="ru-RU" sz="1400" b="1" dirty="0" smtClean="0"/>
              <a:t>; </a:t>
            </a:r>
            <a:endParaRPr lang="ru-RU" sz="1400" b="1" dirty="0"/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Ф.И.О </a:t>
            </a:r>
            <a:r>
              <a:rPr lang="ru-RU" sz="1400" b="1" dirty="0" smtClean="0">
                <a:latin typeface="Times New Roman" pitchFamily="18" charset="0"/>
              </a:rPr>
              <a:t>Зимин Н.М.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</a:t>
            </a:r>
            <a:r>
              <a:rPr lang="ru-RU" sz="1400" b="1" dirty="0" smtClean="0">
                <a:latin typeface="Times New Roman" pitchFamily="18" charset="0"/>
              </a:rPr>
              <a:t>12.03.1955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</a:t>
            </a:r>
            <a:r>
              <a:rPr lang="ru-RU" sz="1400" b="1" dirty="0" smtClean="0">
                <a:latin typeface="Times New Roman" pitchFamily="18" charset="0"/>
              </a:rPr>
              <a:t>: 21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14099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214290" y="374650"/>
            <a:ext cx="642942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ru-RU" sz="1400" dirty="0"/>
              <a:t>Интродьюссер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  <a:r>
              <a:rPr lang="ru-RU" sz="1600" dirty="0"/>
              <a:t> </a:t>
            </a:r>
            <a:r>
              <a:rPr lang="ru-RU" sz="1400" b="1" i="1" dirty="0"/>
              <a:t>На ангиограммах </a:t>
            </a:r>
            <a:r>
              <a:rPr lang="ru-RU" sz="1400" b="1" i="1" dirty="0" smtClean="0"/>
              <a:t>брахиоцефальных </a:t>
            </a:r>
            <a:r>
              <a:rPr lang="ru-RU" sz="1400" b="1" i="1" dirty="0"/>
              <a:t>артерий: </a:t>
            </a:r>
            <a:endParaRPr lang="ru-RU" sz="1400" b="1" i="1" dirty="0" smtClean="0"/>
          </a:p>
          <a:p>
            <a:pPr marL="342900" indent="-342900" algn="just"/>
            <a:r>
              <a:rPr lang="ru-RU" sz="1400" dirty="0" smtClean="0"/>
              <a:t>Справа: </a:t>
            </a:r>
            <a:r>
              <a:rPr lang="ru-RU" sz="1400" dirty="0" smtClean="0"/>
              <a:t>хроническая окклюзия </a:t>
            </a:r>
            <a:r>
              <a:rPr lang="ru-RU" sz="1400" dirty="0" smtClean="0"/>
              <a:t>ВСА </a:t>
            </a:r>
            <a:r>
              <a:rPr lang="ru-RU" sz="1400" dirty="0" smtClean="0"/>
              <a:t>от устья, стеноз устья ПА не более 50%, стенозы С1 - сегмента подключичной артерии 60%.  </a:t>
            </a:r>
            <a:endParaRPr lang="ru-RU" sz="1400" dirty="0" smtClean="0"/>
          </a:p>
          <a:p>
            <a:pPr marL="342900" indent="-342900" algn="just"/>
            <a:r>
              <a:rPr lang="ru-RU" sz="1400" dirty="0" smtClean="0"/>
              <a:t>Слева:  </a:t>
            </a:r>
            <a:r>
              <a:rPr lang="ru-RU" sz="1400" dirty="0" smtClean="0"/>
              <a:t>и</a:t>
            </a:r>
            <a:r>
              <a:rPr lang="ru-RU" sz="1400" dirty="0" smtClean="0"/>
              <a:t>зъязвленный стеноз в зоне ампулы ВСА 70%, устьевой стеноз ПА 50%                                                                                                                   </a:t>
            </a:r>
          </a:p>
          <a:p>
            <a:pPr marL="342900" indent="-342900" algn="just"/>
            <a:r>
              <a:rPr lang="ru-RU" sz="1400" dirty="0" smtClean="0"/>
              <a:t>Интракраниальные сегменты левой ВСА: стенозы 50% </a:t>
            </a:r>
            <a:r>
              <a:rPr lang="ru-RU" sz="1400" dirty="0" err="1" smtClean="0"/>
              <a:t>клиноидного</a:t>
            </a:r>
            <a:r>
              <a:rPr lang="ru-RU" sz="1400" dirty="0" smtClean="0"/>
              <a:t> сегмента (С3), кавернозного сегмента в большей степени переднее колено, передний вертикальный </a:t>
            </a:r>
            <a:r>
              <a:rPr lang="ru-RU" sz="1400" dirty="0" err="1" smtClean="0"/>
              <a:t>субсегменты</a:t>
            </a:r>
            <a:r>
              <a:rPr lang="ru-RU" sz="1400" dirty="0" smtClean="0"/>
              <a:t>. СМА</a:t>
            </a:r>
            <a:r>
              <a:rPr lang="en-US" sz="1400" dirty="0" smtClean="0"/>
              <a:t> sin</a:t>
            </a:r>
            <a:r>
              <a:rPr lang="ru-RU" sz="1400" dirty="0" smtClean="0"/>
              <a:t>, ПМА </a:t>
            </a:r>
            <a:r>
              <a:rPr lang="en-US" sz="1400" dirty="0" smtClean="0"/>
              <a:t>sin </a:t>
            </a:r>
            <a:r>
              <a:rPr lang="ru-RU" sz="1400" dirty="0" smtClean="0"/>
              <a:t>проходимы без стенотических изменений. Контралатеральный ток через ПСА с контрастированием правых ПМА, СМА – без стенотических изменений. Аневризмы, АВМ не выявлены.    </a:t>
            </a:r>
          </a:p>
          <a:p>
            <a:pPr marL="342900" indent="-342900" algn="just"/>
            <a:endParaRPr lang="ru-RU" sz="1400" dirty="0" smtClean="0"/>
          </a:p>
          <a:p>
            <a:pPr marL="342900" indent="-342900" algn="just"/>
            <a:r>
              <a:rPr lang="ru-RU" sz="1400" dirty="0" smtClean="0"/>
              <a:t>                    </a:t>
            </a:r>
          </a:p>
          <a:p>
            <a:pPr marL="342900" indent="-342900" algn="just"/>
            <a:endParaRPr lang="ru-RU" sz="1400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5516563" y="5795963"/>
            <a:ext cx="6413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12882</TotalTime>
  <Words>309</Words>
  <Application>Microsoft Office PowerPoint</Application>
  <PresentationFormat>Экран (4:3)</PresentationFormat>
  <Paragraphs>85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700</cp:revision>
  <dcterms:created xsi:type="dcterms:W3CDTF">2007-06-09T07:57:56Z</dcterms:created>
  <dcterms:modified xsi:type="dcterms:W3CDTF">2013-11-24T06:20:27Z</dcterms:modified>
</cp:coreProperties>
</file>