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6858000" cy="9144000" type="screen4x3"/>
  <p:notesSz cx="6858000" cy="9144000"/>
  <p:defaultTextStyle>
    <a:defPPr>
      <a:defRPr lang="ru-RU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42" autoAdjust="0"/>
    <p:restoredTop sz="94775" autoAdjust="0"/>
  </p:normalViewPr>
  <p:slideViewPr>
    <p:cSldViewPr>
      <p:cViewPr>
        <p:scale>
          <a:sx n="75" d="100"/>
          <a:sy n="75" d="100"/>
        </p:scale>
        <p:origin x="-1476" y="-9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143125" y="685800"/>
            <a:ext cx="257175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noProof="0" smtClean="0"/>
              <a:t>Образец текста</a:t>
            </a:r>
          </a:p>
          <a:p>
            <a:pPr lvl="1"/>
            <a:r>
              <a:rPr lang="ru-RU" noProof="0" smtClean="0"/>
              <a:t>Второй уровень</a:t>
            </a:r>
          </a:p>
          <a:p>
            <a:pPr lvl="2"/>
            <a:r>
              <a:rPr lang="ru-RU" noProof="0" smtClean="0"/>
              <a:t>Третий уровень</a:t>
            </a:r>
          </a:p>
          <a:p>
            <a:pPr lvl="3"/>
            <a:r>
              <a:rPr lang="ru-RU" noProof="0" smtClean="0"/>
              <a:t>Четвертый уровень</a:t>
            </a:r>
          </a:p>
          <a:p>
            <a:pPr lvl="4"/>
            <a:r>
              <a:rPr lang="ru-RU" noProof="0" smtClean="0"/>
              <a:t>Пятый уровень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443F628E-A822-49E4-A5AF-481A0C215E4D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068F9D3-834B-479C-800E-8A9F297EE196}" type="slidenum">
              <a:rPr lang="ru-RU" smtClean="0"/>
              <a:pPr/>
              <a:t>2</a:t>
            </a:fld>
            <a:endParaRPr lang="ru-RU" smtClean="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ru-RU" smtClean="0"/>
              <a:t>оо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514350" y="2840038"/>
            <a:ext cx="5829300" cy="1960562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381397-8C18-4B01-969D-E8E0A31967E5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6D0679-87F6-497C-8199-95842413422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4972050" y="366713"/>
            <a:ext cx="1543050" cy="7800975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342900" y="366713"/>
            <a:ext cx="4476750" cy="7800975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25B783-3B02-4362-B532-6B4C6159A991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718BC3-4033-41A2-A463-58457D5F2074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41338" y="5875338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41338" y="3875088"/>
            <a:ext cx="5829300" cy="200025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243435-EC04-4331-880A-2DF39593A9AB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3429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505200" y="2133600"/>
            <a:ext cx="3009900" cy="6034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CB78D02-BD8F-42D8-9D58-2F858D7862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342900" y="2046288"/>
            <a:ext cx="3030538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342900" y="2900363"/>
            <a:ext cx="3030538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3484563" y="2046288"/>
            <a:ext cx="3030537" cy="85407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3484563" y="2900363"/>
            <a:ext cx="3030537" cy="526732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F81F61-0D63-41F0-A543-BCC719D36EF8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2D5C90-C407-41C3-8584-D4D2767D0347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271E7D-6FC7-4D1A-B637-E090E1445BCE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42900" y="363538"/>
            <a:ext cx="2255838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2681288" y="363538"/>
            <a:ext cx="3833812" cy="780415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342900" y="1912938"/>
            <a:ext cx="2255838" cy="62547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9962A-5691-4A3C-A7F8-ED99748C927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344613" y="6400800"/>
            <a:ext cx="4114800" cy="7556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344613" y="81756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ru-RU" noProof="0" smtClean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344613" y="7156450"/>
            <a:ext cx="4114800" cy="10731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079D3-A023-4E4F-ABC1-224F8C5E7BE9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42900" y="366713"/>
            <a:ext cx="6172200" cy="152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заголовка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42900" y="2133600"/>
            <a:ext cx="6172200" cy="6034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42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343150" y="8326438"/>
            <a:ext cx="21717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ru-RU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4900" y="8326438"/>
            <a:ext cx="1600200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Arial" charset="0"/>
              </a:defRPr>
            </a:lvl1pPr>
          </a:lstStyle>
          <a:p>
            <a:pPr>
              <a:defRPr/>
            </a:pPr>
            <a:fld id="{776C90DD-F925-4F8E-B203-ADE67BA8845A}" type="slidenum">
              <a:rPr lang="ru-RU"/>
              <a:pPr>
                <a:defRPr/>
              </a:pPr>
              <a:t>‹#›</a:t>
            </a:fld>
            <a:endParaRPr lang="ru-RU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4"/>
          <p:cNvSpPr>
            <a:spLocks noChangeArrowheads="1"/>
          </p:cNvSpPr>
          <p:nvPr/>
        </p:nvSpPr>
        <p:spPr bwMode="auto">
          <a:xfrm>
            <a:off x="476250" y="361950"/>
            <a:ext cx="6172200" cy="1352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 eaLnBrk="0" hangingPunct="0"/>
            <a:r>
              <a:rPr lang="ru-RU" sz="1600" b="1">
                <a:latin typeface="Times New Roman" pitchFamily="18" charset="0"/>
              </a:rPr>
              <a:t>ЯРОСЛАВСКАЯ ОБЛАСТНАЯ </a:t>
            </a:r>
          </a:p>
          <a:p>
            <a:pPr algn="ctr" eaLnBrk="0" hangingPunct="0"/>
            <a:r>
              <a:rPr lang="ru-RU" sz="1600" b="1">
                <a:latin typeface="Times New Roman" pitchFamily="18" charset="0"/>
              </a:rPr>
              <a:t>КЛИНИЧЕСКАЯ БОЛЬНИЦА</a:t>
            </a:r>
          </a:p>
          <a:p>
            <a:pPr algn="ctr" eaLnBrk="0" hangingPunct="0"/>
            <a:r>
              <a:rPr lang="ru-RU" sz="1400" b="1">
                <a:latin typeface="Times New Roman" pitchFamily="18" charset="0"/>
              </a:rPr>
              <a:t>КАБИНЕТ  АНГИОГРАФИИ</a:t>
            </a:r>
          </a:p>
          <a:p>
            <a:pPr algn="ctr" eaLnBrk="0" hangingPunct="0"/>
            <a:r>
              <a:rPr lang="ru-RU" sz="1600" b="1" u="sng">
                <a:latin typeface="Times New Roman" pitchFamily="18" charset="0"/>
              </a:rPr>
              <a:t>Церебральная ангиография. </a:t>
            </a:r>
          </a:p>
          <a:p>
            <a:pPr algn="ctr" eaLnBrk="0" hangingPunct="0"/>
            <a:endParaRPr lang="ru-RU" sz="1600">
              <a:latin typeface="Times New Roman" pitchFamily="18" charset="0"/>
            </a:endParaRPr>
          </a:p>
        </p:txBody>
      </p:sp>
      <p:pic>
        <p:nvPicPr>
          <p:cNvPr id="2051" name="Picture 5" descr="сердце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8913" y="179388"/>
            <a:ext cx="854075" cy="1081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052" name="Rectangle 6"/>
          <p:cNvSpPr>
            <a:spLocks noChangeArrowheads="1"/>
          </p:cNvSpPr>
          <p:nvPr/>
        </p:nvSpPr>
        <p:spPr bwMode="auto">
          <a:xfrm>
            <a:off x="0" y="971550"/>
            <a:ext cx="3024188" cy="2447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en-US" sz="1400" b="1">
              <a:latin typeface="Times New Roman" pitchFamily="18" charset="0"/>
            </a:endParaRPr>
          </a:p>
          <a:p>
            <a:pPr eaLnBrk="0" hangingPunct="0"/>
            <a:endParaRPr lang="ru-RU" sz="1400" b="1">
              <a:latin typeface="Times New Roman" pitchFamily="18" charset="0"/>
            </a:endParaRPr>
          </a:p>
          <a:p>
            <a:pPr eaLnBrk="0" hangingPunct="0"/>
            <a:endParaRPr lang="ru-RU" sz="1200" b="1">
              <a:latin typeface="Times New Roman" pitchFamily="18" charset="0"/>
            </a:endParaRPr>
          </a:p>
        </p:txBody>
      </p:sp>
      <p:sp>
        <p:nvSpPr>
          <p:cNvPr id="2053" name="Rectangle 7"/>
          <p:cNvSpPr>
            <a:spLocks noChangeArrowheads="1"/>
          </p:cNvSpPr>
          <p:nvPr/>
        </p:nvSpPr>
        <p:spPr bwMode="auto">
          <a:xfrm>
            <a:off x="3429000" y="1547813"/>
            <a:ext cx="3429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54" name="Rectangle 8"/>
          <p:cNvSpPr>
            <a:spLocks noChangeArrowheads="1"/>
          </p:cNvSpPr>
          <p:nvPr/>
        </p:nvSpPr>
        <p:spPr bwMode="auto">
          <a:xfrm>
            <a:off x="0" y="2700338"/>
            <a:ext cx="3124200" cy="1871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600" b="1">
                <a:latin typeface="Times New Roman" pitchFamily="18" charset="0"/>
              </a:rPr>
              <a:t> </a:t>
            </a:r>
          </a:p>
          <a:p>
            <a:pPr eaLnBrk="0" hangingPunct="0"/>
            <a:r>
              <a:rPr lang="ru-RU" sz="1600" b="1">
                <a:latin typeface="Times New Roman" pitchFamily="18" charset="0"/>
              </a:rPr>
              <a:t>Под м/анестезией</a:t>
            </a:r>
            <a:r>
              <a:rPr lang="ru-RU" sz="1600">
                <a:latin typeface="Times New Roman" pitchFamily="18" charset="0"/>
              </a:rPr>
              <a:t>: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новокаин0.5%-20.0 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лидокаин</a:t>
            </a:r>
          </a:p>
          <a:p>
            <a:pPr eaLnBrk="0" hangingPunct="0"/>
            <a:r>
              <a:rPr lang="ru-RU" sz="1600">
                <a:latin typeface="Times New Roman" pitchFamily="18" charset="0"/>
              </a:rPr>
              <a:t>   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</a:t>
            </a:r>
          </a:p>
        </p:txBody>
      </p:sp>
      <p:sp>
        <p:nvSpPr>
          <p:cNvPr id="2055" name="Rectangle 9"/>
          <p:cNvSpPr>
            <a:spLocks noChangeArrowheads="1"/>
          </p:cNvSpPr>
          <p:nvPr/>
        </p:nvSpPr>
        <p:spPr bwMode="auto">
          <a:xfrm>
            <a:off x="2636838" y="2843213"/>
            <a:ext cx="9699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Пункция</a:t>
            </a:r>
            <a:r>
              <a:rPr lang="ru-RU" sz="1400">
                <a:latin typeface="Times New Roman" pitchFamily="18" charset="0"/>
              </a:rPr>
              <a:t>:</a:t>
            </a:r>
          </a:p>
        </p:txBody>
      </p:sp>
      <p:graphicFrame>
        <p:nvGraphicFramePr>
          <p:cNvPr id="2181" name="Group 133"/>
          <p:cNvGraphicFramePr>
            <a:graphicFrameLocks noGrp="1"/>
          </p:cNvGraphicFramePr>
          <p:nvPr/>
        </p:nvGraphicFramePr>
        <p:xfrm>
          <a:off x="3716338" y="2843213"/>
          <a:ext cx="2305050" cy="853440"/>
        </p:xfrm>
        <a:graphic>
          <a:graphicData uri="http://schemas.openxmlformats.org/drawingml/2006/table">
            <a:tbl>
              <a:tblPr/>
              <a:tblGrid>
                <a:gridCol w="1114425"/>
                <a:gridCol w="576262"/>
                <a:gridCol w="614363"/>
              </a:tblGrid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доступ</a:t>
                      </a: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dex.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sin.</a:t>
                      </a:r>
                      <a:endParaRPr kumimoji="0" lang="ru-RU" sz="1400" b="1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016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femoralis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2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98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a.</a:t>
                      </a:r>
                      <a:r>
                        <a:rPr kumimoji="0" lang="ru-RU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  <a:r>
                        <a:rPr kumimoji="0" lang="en-US" sz="12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axillaris</a:t>
                      </a: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ru-RU" sz="12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074" name="Text Box 32"/>
          <p:cNvSpPr txBox="1">
            <a:spLocks noChangeArrowheads="1"/>
          </p:cNvSpPr>
          <p:nvPr/>
        </p:nvSpPr>
        <p:spPr bwMode="auto">
          <a:xfrm>
            <a:off x="188913" y="3851275"/>
            <a:ext cx="5780087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>
                <a:latin typeface="Times New Roman" pitchFamily="18" charset="0"/>
              </a:rPr>
              <a:t>Установлен интродьюсер</a:t>
            </a:r>
            <a:r>
              <a:rPr lang="ru-RU" sz="1400">
                <a:latin typeface="Times New Roman" pitchFamily="18" charset="0"/>
              </a:rPr>
              <a:t>:</a:t>
            </a:r>
            <a:r>
              <a:rPr lang="en-US" sz="1400">
                <a:latin typeface="Times New Roman" pitchFamily="18" charset="0"/>
              </a:rPr>
              <a:t> </a:t>
            </a:r>
            <a:r>
              <a:rPr lang="ru-RU" sz="1400">
                <a:latin typeface="Times New Roman" pitchFamily="18" charset="0"/>
              </a:rPr>
              <a:t>         </a:t>
            </a:r>
            <a:r>
              <a:rPr lang="en-US" sz="1400">
                <a:latin typeface="Times New Roman" pitchFamily="18" charset="0"/>
              </a:rPr>
              <a:t>4F                    </a:t>
            </a:r>
            <a:r>
              <a:rPr lang="ru-RU" sz="1400"/>
              <a:t>6</a:t>
            </a:r>
            <a:r>
              <a:rPr lang="en-US" sz="1400">
                <a:latin typeface="Times New Roman" pitchFamily="18" charset="0"/>
              </a:rPr>
              <a:t>F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</a:t>
            </a:r>
            <a:r>
              <a:rPr lang="ru-RU" sz="1400" b="1">
                <a:latin typeface="Times New Roman" pitchFamily="18" charset="0"/>
              </a:rPr>
              <a:t>По проводнику катетером</a:t>
            </a:r>
          </a:p>
        </p:txBody>
      </p:sp>
      <p:sp>
        <p:nvSpPr>
          <p:cNvPr id="2075" name="Text Box 33"/>
          <p:cNvSpPr txBox="1">
            <a:spLocks noChangeArrowheads="1"/>
          </p:cNvSpPr>
          <p:nvPr/>
        </p:nvSpPr>
        <p:spPr bwMode="auto">
          <a:xfrm>
            <a:off x="188913" y="5940425"/>
            <a:ext cx="3405187" cy="1692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>
                <a:latin typeface="Times New Roman" pitchFamily="18" charset="0"/>
              </a:rPr>
              <a:t>Контраст:</a:t>
            </a:r>
            <a:endParaRPr lang="en-US">
              <a:latin typeface="Times New Roman" pitchFamily="18" charset="0"/>
            </a:endParaRPr>
          </a:p>
          <a:p>
            <a:pPr eaLnBrk="0" hangingPunct="0"/>
            <a:r>
              <a:rPr lang="ru-RU" sz="1600">
                <a:latin typeface="Times New Roman" pitchFamily="18" charset="0"/>
              </a:rPr>
              <a:t>    </a:t>
            </a:r>
            <a:r>
              <a:rPr lang="ru-RU" sz="1400">
                <a:latin typeface="Times New Roman" pitchFamily="18" charset="0"/>
              </a:rPr>
              <a:t> Ультравист 370-200</a:t>
            </a:r>
            <a:r>
              <a:rPr lang="en-US" sz="1400">
                <a:latin typeface="Times New Roman" pitchFamily="18" charset="0"/>
              </a:rPr>
              <a:t>ml</a:t>
            </a:r>
            <a:endParaRPr lang="ru-RU" sz="1400">
              <a:latin typeface="Times New Roman" pitchFamily="18" charset="0"/>
            </a:endParaRPr>
          </a:p>
          <a:p>
            <a:pPr eaLnBrk="0" hangingPunct="0"/>
            <a:r>
              <a:rPr lang="ru-RU" sz="1400">
                <a:latin typeface="Times New Roman" pitchFamily="18" charset="0"/>
              </a:rPr>
              <a:t>      Доза         2.4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 Время         2.3</a:t>
            </a:r>
            <a:endParaRPr lang="en-US" sz="1400">
              <a:latin typeface="Times New Roman" pitchFamily="18" charset="0"/>
            </a:endParaRP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</a:p>
          <a:p>
            <a:pPr eaLnBrk="0" hangingPunct="0"/>
            <a:r>
              <a:rPr lang="ru-RU" sz="1400">
                <a:latin typeface="Times New Roman" pitchFamily="18" charset="0"/>
              </a:rPr>
              <a:t>     </a:t>
            </a:r>
            <a:endParaRPr lang="en-US" sz="1400">
              <a:latin typeface="Times New Roman" pitchFamily="18" charset="0"/>
            </a:endParaRPr>
          </a:p>
          <a:p>
            <a:pPr eaLnBrk="0" hangingPunct="0"/>
            <a:r>
              <a:rPr lang="en-US" sz="1400">
                <a:latin typeface="Times New Roman" pitchFamily="18" charset="0"/>
              </a:rPr>
              <a:t>    </a:t>
            </a:r>
            <a:endParaRPr lang="ru-RU" sz="1400">
              <a:latin typeface="Times New Roman" pitchFamily="18" charset="0"/>
            </a:endParaRPr>
          </a:p>
        </p:txBody>
      </p:sp>
      <p:sp>
        <p:nvSpPr>
          <p:cNvPr id="2076" name="Rectangle 34"/>
          <p:cNvSpPr>
            <a:spLocks noChangeArrowheads="1"/>
          </p:cNvSpPr>
          <p:nvPr/>
        </p:nvSpPr>
        <p:spPr bwMode="auto">
          <a:xfrm>
            <a:off x="0" y="7092950"/>
            <a:ext cx="6858000" cy="942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ru-RU" sz="1400"/>
              <a:t>Расходный материал</a:t>
            </a:r>
          </a:p>
          <a:p>
            <a:pPr algn="ctr"/>
            <a:endParaRPr lang="ru-RU" sz="1400"/>
          </a:p>
          <a:p>
            <a:pPr algn="ctr"/>
            <a:endParaRPr lang="ru-RU" sz="1400"/>
          </a:p>
          <a:p>
            <a:pPr algn="ctr" eaLnBrk="0" hangingPunct="0"/>
            <a:endParaRPr lang="ru-RU" sz="1400">
              <a:latin typeface="Times New Roman" pitchFamily="18" charset="0"/>
            </a:endParaRPr>
          </a:p>
        </p:txBody>
      </p:sp>
      <p:sp>
        <p:nvSpPr>
          <p:cNvPr id="2077" name="Text Box 37"/>
          <p:cNvSpPr txBox="1">
            <a:spLocks noChangeArrowheads="1"/>
          </p:cNvSpPr>
          <p:nvPr/>
        </p:nvSpPr>
        <p:spPr bwMode="auto">
          <a:xfrm>
            <a:off x="0" y="4356100"/>
            <a:ext cx="6858000" cy="181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 dirty="0">
                <a:latin typeface="Times New Roman" pitchFamily="18" charset="0"/>
              </a:rPr>
              <a:t>                    МРА  1.0                           </a:t>
            </a:r>
            <a:r>
              <a:rPr lang="en-US" sz="1400" dirty="0">
                <a:latin typeface="Times New Roman" pitchFamily="18" charset="0"/>
              </a:rPr>
              <a:t>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 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dirty="0"/>
              <a:t>                 </a:t>
            </a:r>
            <a:r>
              <a:rPr lang="en-US" sz="1400" dirty="0"/>
              <a:t>JR   4.0 </a:t>
            </a:r>
            <a:r>
              <a:rPr lang="ru-RU" sz="1400" dirty="0"/>
              <a:t>                     </a:t>
            </a:r>
            <a:r>
              <a:rPr lang="en-US" sz="1400" dirty="0"/>
              <a:t> 4</a:t>
            </a:r>
            <a:r>
              <a:rPr lang="ru-RU" sz="1400" dirty="0"/>
              <a:t> </a:t>
            </a:r>
            <a:r>
              <a:rPr lang="en-US" sz="1400" dirty="0">
                <a:latin typeface="Times New Roman" pitchFamily="18" charset="0"/>
              </a:rPr>
              <a:t>F            </a:t>
            </a:r>
            <a:r>
              <a:rPr lang="ru-RU" sz="1400" dirty="0">
                <a:latin typeface="Times New Roman" pitchFamily="18" charset="0"/>
              </a:rPr>
              <a:t>       </a:t>
            </a:r>
            <a:r>
              <a:rPr lang="en-US" sz="1400" dirty="0">
                <a:latin typeface="Times New Roman" pitchFamily="18" charset="0"/>
              </a:rPr>
              <a:t> 5</a:t>
            </a:r>
            <a:r>
              <a:rPr lang="ru-RU" sz="1400" dirty="0">
                <a:latin typeface="Times New Roman" pitchFamily="18" charset="0"/>
              </a:rPr>
              <a:t> </a:t>
            </a:r>
            <a:r>
              <a:rPr lang="en-US" sz="1400" dirty="0">
                <a:latin typeface="Times New Roman" pitchFamily="18" charset="0"/>
              </a:rPr>
              <a:t>F</a:t>
            </a:r>
            <a:endParaRPr lang="ru-RU" sz="1400" dirty="0">
              <a:latin typeface="Times New Roman" pitchFamily="18" charset="0"/>
            </a:endParaRPr>
          </a:p>
          <a:p>
            <a:r>
              <a:rPr lang="ru-RU" sz="1400" b="1" dirty="0">
                <a:latin typeface="Times New Roman" pitchFamily="18" charset="0"/>
              </a:rPr>
              <a:t>Поэтапная катетеризация:</a:t>
            </a:r>
            <a:r>
              <a:rPr lang="ru-RU" sz="1400" dirty="0">
                <a:latin typeface="Times New Roman" pitchFamily="18" charset="0"/>
              </a:rPr>
              <a:t> </a:t>
            </a:r>
          </a:p>
          <a:p>
            <a:endParaRPr lang="ru-RU" sz="1400" dirty="0">
              <a:latin typeface="Times New Roman" pitchFamily="18" charset="0"/>
            </a:endParaRPr>
          </a:p>
          <a:p>
            <a:r>
              <a:rPr lang="ru-RU" sz="1400" dirty="0">
                <a:latin typeface="Times New Roman" pitchFamily="18" charset="0"/>
              </a:rPr>
              <a:t>                                   Дуга </a:t>
            </a:r>
            <a:r>
              <a:rPr lang="ru-RU" sz="1400" dirty="0" err="1">
                <a:latin typeface="Times New Roman" pitchFamily="18" charset="0"/>
              </a:rPr>
              <a:t>оарты</a:t>
            </a:r>
            <a:r>
              <a:rPr lang="ru-RU" sz="1400" dirty="0">
                <a:latin typeface="Times New Roman" pitchFamily="18" charset="0"/>
              </a:rPr>
              <a:t>          Пр.ОСА               П. </a:t>
            </a:r>
            <a:r>
              <a:rPr lang="ru-RU" sz="1400" dirty="0" err="1">
                <a:latin typeface="Times New Roman" pitchFamily="18" charset="0"/>
              </a:rPr>
              <a:t>Подкл</a:t>
            </a:r>
            <a:r>
              <a:rPr lang="ru-RU" sz="1400" dirty="0">
                <a:latin typeface="Times New Roman" pitchFamily="18" charset="0"/>
              </a:rPr>
              <a:t>..А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БЦС.                    </a:t>
            </a:r>
            <a:r>
              <a:rPr lang="ru-RU" sz="1400" dirty="0" err="1">
                <a:latin typeface="Times New Roman" pitchFamily="18" charset="0"/>
              </a:rPr>
              <a:t>Лев.ОСА</a:t>
            </a:r>
            <a:r>
              <a:rPr lang="ru-RU" sz="1400" dirty="0">
                <a:latin typeface="Times New Roman" pitchFamily="18" charset="0"/>
              </a:rPr>
              <a:t>              </a:t>
            </a:r>
            <a:r>
              <a:rPr lang="ru-RU" sz="1400" dirty="0" err="1">
                <a:latin typeface="Times New Roman" pitchFamily="18" charset="0"/>
              </a:rPr>
              <a:t>Лев.Подкл</a:t>
            </a:r>
            <a:r>
              <a:rPr lang="ru-RU" sz="1400" dirty="0">
                <a:latin typeface="Times New Roman" pitchFamily="18" charset="0"/>
              </a:rPr>
              <a:t>. А.         </a:t>
            </a:r>
          </a:p>
          <a:p>
            <a:r>
              <a:rPr lang="ru-RU" sz="1400" dirty="0">
                <a:latin typeface="Times New Roman" pitchFamily="18" charset="0"/>
              </a:rPr>
              <a:t>Произведены ангиографии    </a:t>
            </a:r>
          </a:p>
          <a:p>
            <a:r>
              <a:rPr lang="ru-RU" sz="1400" dirty="0">
                <a:latin typeface="Times New Roman" pitchFamily="18" charset="0"/>
              </a:rPr>
              <a:t>                                              </a:t>
            </a:r>
          </a:p>
        </p:txBody>
      </p:sp>
      <p:sp>
        <p:nvSpPr>
          <p:cNvPr id="2078" name="Rectangle 38"/>
          <p:cNvSpPr>
            <a:spLocks noChangeArrowheads="1"/>
          </p:cNvSpPr>
          <p:nvPr/>
        </p:nvSpPr>
        <p:spPr bwMode="auto">
          <a:xfrm>
            <a:off x="188913" y="3492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79" name="Rectangle 39"/>
          <p:cNvSpPr>
            <a:spLocks noChangeArrowheads="1"/>
          </p:cNvSpPr>
          <p:nvPr/>
        </p:nvSpPr>
        <p:spPr bwMode="auto">
          <a:xfrm>
            <a:off x="188913" y="37084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0" name="Rectangle 41"/>
          <p:cNvSpPr>
            <a:spLocks noChangeArrowheads="1"/>
          </p:cNvSpPr>
          <p:nvPr/>
        </p:nvSpPr>
        <p:spPr bwMode="auto">
          <a:xfrm>
            <a:off x="32131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1" name="Rectangle 42"/>
          <p:cNvSpPr>
            <a:spLocks noChangeArrowheads="1"/>
          </p:cNvSpPr>
          <p:nvPr/>
        </p:nvSpPr>
        <p:spPr bwMode="auto">
          <a:xfrm>
            <a:off x="4292600" y="3924300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2" name="Rectangle 44"/>
          <p:cNvSpPr>
            <a:spLocks noChangeArrowheads="1"/>
          </p:cNvSpPr>
          <p:nvPr/>
        </p:nvSpPr>
        <p:spPr bwMode="auto">
          <a:xfrm>
            <a:off x="32131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3" name="Rectangle 45"/>
          <p:cNvSpPr>
            <a:spLocks noChangeArrowheads="1"/>
          </p:cNvSpPr>
          <p:nvPr/>
        </p:nvSpPr>
        <p:spPr bwMode="auto">
          <a:xfrm>
            <a:off x="32131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ru-RU"/>
          </a:p>
        </p:txBody>
      </p:sp>
      <p:sp>
        <p:nvSpPr>
          <p:cNvPr id="2084" name="Rectangle 46"/>
          <p:cNvSpPr>
            <a:spLocks noChangeArrowheads="1"/>
          </p:cNvSpPr>
          <p:nvPr/>
        </p:nvSpPr>
        <p:spPr bwMode="auto">
          <a:xfrm>
            <a:off x="4292600" y="44275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5" name="Rectangle 51"/>
          <p:cNvSpPr>
            <a:spLocks noChangeArrowheads="1"/>
          </p:cNvSpPr>
          <p:nvPr/>
        </p:nvSpPr>
        <p:spPr bwMode="auto">
          <a:xfrm>
            <a:off x="2565400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6" name="Rectangle 56"/>
          <p:cNvSpPr>
            <a:spLocks noChangeArrowheads="1"/>
          </p:cNvSpPr>
          <p:nvPr/>
        </p:nvSpPr>
        <p:spPr bwMode="auto">
          <a:xfrm>
            <a:off x="5589588" y="55086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7" name="Rectangle 57"/>
          <p:cNvSpPr>
            <a:spLocks noChangeArrowheads="1"/>
          </p:cNvSpPr>
          <p:nvPr/>
        </p:nvSpPr>
        <p:spPr bwMode="auto">
          <a:xfrm>
            <a:off x="5300663" y="5292725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8" name="Rectangle 62"/>
          <p:cNvSpPr>
            <a:spLocks noChangeArrowheads="1"/>
          </p:cNvSpPr>
          <p:nvPr/>
        </p:nvSpPr>
        <p:spPr bwMode="auto">
          <a:xfrm>
            <a:off x="214313" y="6286500"/>
            <a:ext cx="144462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089" name="Line 6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0" name="Line 6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1" name="Line 6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2" name="Line 6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2093" name="Text Box 69"/>
          <p:cNvSpPr txBox="1">
            <a:spLocks noChangeArrowheads="1"/>
          </p:cNvSpPr>
          <p:nvPr/>
        </p:nvSpPr>
        <p:spPr bwMode="auto">
          <a:xfrm>
            <a:off x="8469313" y="7956550"/>
            <a:ext cx="1841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endParaRPr lang="ru-RU" sz="1400">
              <a:latin typeface="Times New Roman" pitchFamily="18" charset="0"/>
            </a:endParaRPr>
          </a:p>
        </p:txBody>
      </p:sp>
      <p:graphicFrame>
        <p:nvGraphicFramePr>
          <p:cNvPr id="2183" name="Group 135"/>
          <p:cNvGraphicFramePr>
            <a:graphicFrameLocks noGrp="1"/>
          </p:cNvGraphicFramePr>
          <p:nvPr/>
        </p:nvGraphicFramePr>
        <p:xfrm>
          <a:off x="333375" y="7829550"/>
          <a:ext cx="6264275" cy="867220"/>
        </p:xfrm>
        <a:graphic>
          <a:graphicData uri="http://schemas.openxmlformats.org/drawingml/2006/table">
            <a:tbl>
              <a:tblPr/>
              <a:tblGrid>
                <a:gridCol w="1566863"/>
                <a:gridCol w="1565275"/>
                <a:gridCol w="1566862"/>
                <a:gridCol w="1565275"/>
              </a:tblGrid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Комплект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Белья </a:t>
                      </a: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однораз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.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Соединит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линия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Колба для контр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Гидроф. проводник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063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endParaRPr kumimoji="0" lang="ru-RU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ru-RU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х</a:t>
                      </a:r>
                      <a:r>
                        <a:rPr kumimoji="0" lang="ru-RU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2111" name="Rectangle 129"/>
          <p:cNvSpPr>
            <a:spLocks noChangeArrowheads="1"/>
          </p:cNvSpPr>
          <p:nvPr/>
        </p:nvSpPr>
        <p:spPr bwMode="auto">
          <a:xfrm>
            <a:off x="3933825" y="52927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2" name="Rectangle 134"/>
          <p:cNvSpPr>
            <a:spLocks noChangeArrowheads="1"/>
          </p:cNvSpPr>
          <p:nvPr/>
        </p:nvSpPr>
        <p:spPr bwMode="auto">
          <a:xfrm>
            <a:off x="4292600" y="4643438"/>
            <a:ext cx="144463" cy="1444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en-US"/>
              <a:t>x</a:t>
            </a:r>
            <a:endParaRPr lang="ru-RU"/>
          </a:p>
        </p:txBody>
      </p:sp>
      <p:sp>
        <p:nvSpPr>
          <p:cNvPr id="2113" name="Rectangle 136"/>
          <p:cNvSpPr>
            <a:spLocks noChangeArrowheads="1"/>
          </p:cNvSpPr>
          <p:nvPr/>
        </p:nvSpPr>
        <p:spPr bwMode="auto">
          <a:xfrm>
            <a:off x="3933825" y="5508625"/>
            <a:ext cx="144463" cy="1444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ru-RU"/>
              <a:t>х</a:t>
            </a:r>
          </a:p>
        </p:txBody>
      </p:sp>
      <p:sp>
        <p:nvSpPr>
          <p:cNvPr id="2114" name="Rectangle 137"/>
          <p:cNvSpPr>
            <a:spLocks noChangeArrowheads="1"/>
          </p:cNvSpPr>
          <p:nvPr/>
        </p:nvSpPr>
        <p:spPr bwMode="auto">
          <a:xfrm>
            <a:off x="3429000" y="1500188"/>
            <a:ext cx="3429000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Рентгенхирург</a:t>
            </a:r>
            <a:r>
              <a:rPr lang="ru-RU" sz="1400" dirty="0">
                <a:latin typeface="Times New Roman" pitchFamily="18" charset="0"/>
              </a:rPr>
              <a:t>:          </a:t>
            </a:r>
            <a:r>
              <a:rPr lang="ru-RU" sz="1400" b="1" dirty="0" smtClean="0">
                <a:latin typeface="Times New Roman" pitchFamily="18" charset="0"/>
              </a:rPr>
              <a:t>Щербаков А.С.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Операционная м</a:t>
            </a:r>
            <a:r>
              <a:rPr lang="en-US" sz="1400" b="1" dirty="0">
                <a:latin typeface="Times New Roman" pitchFamily="18" charset="0"/>
              </a:rPr>
              <a:t>/</a:t>
            </a:r>
            <a:r>
              <a:rPr lang="ru-RU" sz="1400" b="1" dirty="0">
                <a:latin typeface="Times New Roman" pitchFamily="18" charset="0"/>
              </a:rPr>
              <a:t>с:   </a:t>
            </a:r>
            <a:r>
              <a:rPr lang="ru-RU" sz="1400" b="1" dirty="0" err="1" smtClean="0">
                <a:latin typeface="Times New Roman" pitchFamily="18" charset="0"/>
              </a:rPr>
              <a:t>Севринова</a:t>
            </a:r>
            <a:r>
              <a:rPr lang="ru-RU" sz="1400" b="1" dirty="0" smtClean="0">
                <a:latin typeface="Times New Roman" pitchFamily="18" charset="0"/>
              </a:rPr>
              <a:t> О.В.</a:t>
            </a:r>
            <a:endParaRPr lang="ru-RU" sz="1400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Анестезиолог:            </a:t>
            </a:r>
            <a:r>
              <a:rPr lang="ru-RU" sz="1400" b="1" dirty="0" smtClean="0">
                <a:latin typeface="Times New Roman" pitchFamily="18" charset="0"/>
              </a:rPr>
              <a:t>Молотков А.В.</a:t>
            </a:r>
            <a:endParaRPr lang="ru-RU" sz="1400" b="1" dirty="0">
              <a:latin typeface="Times New Roman" pitchFamily="18" charset="0"/>
            </a:endParaRPr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м/с анестезист:          </a:t>
            </a:r>
            <a:r>
              <a:rPr lang="ru-RU" sz="1400" b="1" dirty="0" smtClean="0">
                <a:latin typeface="Times New Roman" pitchFamily="18" charset="0"/>
              </a:rPr>
              <a:t>Соколова М.В.</a:t>
            </a:r>
            <a:endParaRPr lang="ru-RU" sz="1400" dirty="0">
              <a:latin typeface="Times New Roman" pitchFamily="18" charset="0"/>
            </a:endParaRPr>
          </a:p>
        </p:txBody>
      </p:sp>
      <p:sp>
        <p:nvSpPr>
          <p:cNvPr id="2115" name="Rectangle 138"/>
          <p:cNvSpPr>
            <a:spLocks noChangeArrowheads="1"/>
          </p:cNvSpPr>
          <p:nvPr/>
        </p:nvSpPr>
        <p:spPr bwMode="auto">
          <a:xfrm>
            <a:off x="214313" y="1143000"/>
            <a:ext cx="2355850" cy="1527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0" hangingPunct="0"/>
            <a:r>
              <a:rPr lang="ru-RU" sz="1400" b="1" dirty="0">
                <a:latin typeface="Times New Roman" pitchFamily="18" charset="0"/>
              </a:rPr>
              <a:t>Дата:  </a:t>
            </a:r>
            <a:r>
              <a:rPr lang="ru-RU" sz="1400" b="1" dirty="0" smtClean="0">
                <a:latin typeface="Times New Roman" pitchFamily="18" charset="0"/>
              </a:rPr>
              <a:t>07</a:t>
            </a:r>
            <a:r>
              <a:rPr lang="ru-RU" sz="1400" b="1" dirty="0" smtClean="0">
                <a:latin typeface="Times New Roman" pitchFamily="18" charset="0"/>
              </a:rPr>
              <a:t>.12.13</a:t>
            </a:r>
            <a:endParaRPr lang="ru-RU" sz="1400" b="1" dirty="0"/>
          </a:p>
          <a:p>
            <a:pPr eaLnBrk="0" hangingPunct="0"/>
            <a:r>
              <a:rPr lang="ru-RU" sz="1400" b="1" dirty="0">
                <a:latin typeface="Times New Roman" pitchFamily="18" charset="0"/>
              </a:rPr>
              <a:t>Ф.И.О  </a:t>
            </a:r>
            <a:r>
              <a:rPr lang="ru-RU" sz="1400" b="1" dirty="0" smtClean="0">
                <a:latin typeface="Times New Roman" pitchFamily="18" charset="0"/>
              </a:rPr>
              <a:t>Шишлов А.К.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Год рождения: </a:t>
            </a:r>
            <a:r>
              <a:rPr lang="ru-RU" sz="1400" b="1" dirty="0" smtClean="0">
                <a:latin typeface="Times New Roman" pitchFamily="18" charset="0"/>
              </a:rPr>
              <a:t>11</a:t>
            </a:r>
            <a:r>
              <a:rPr lang="ru-RU" sz="1400" b="1" dirty="0" smtClean="0">
                <a:latin typeface="Times New Roman" pitchFamily="18" charset="0"/>
              </a:rPr>
              <a:t>.04.1950</a:t>
            </a:r>
            <a:endParaRPr lang="ru-RU" sz="1400" b="1" dirty="0"/>
          </a:p>
          <a:p>
            <a:r>
              <a:rPr lang="ru-RU" sz="1400" b="1" dirty="0">
                <a:latin typeface="Times New Roman" pitchFamily="18" charset="0"/>
              </a:rPr>
              <a:t>Отделение: 7 № </a:t>
            </a:r>
            <a:r>
              <a:rPr lang="ru-RU" sz="1400" b="1" dirty="0" smtClean="0">
                <a:latin typeface="Times New Roman" pitchFamily="18" charset="0"/>
              </a:rPr>
              <a:t>14572</a:t>
            </a:r>
            <a:endParaRPr lang="ru-RU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Line 5"/>
          <p:cNvSpPr>
            <a:spLocks noChangeShapeType="1"/>
          </p:cNvSpPr>
          <p:nvPr/>
        </p:nvSpPr>
        <p:spPr bwMode="auto">
          <a:xfrm>
            <a:off x="0" y="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5" name="Line 6"/>
          <p:cNvSpPr>
            <a:spLocks noChangeShapeType="1"/>
          </p:cNvSpPr>
          <p:nvPr/>
        </p:nvSpPr>
        <p:spPr bwMode="auto">
          <a:xfrm>
            <a:off x="685800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6" name="Line 7"/>
          <p:cNvSpPr>
            <a:spLocks noChangeShapeType="1"/>
          </p:cNvSpPr>
          <p:nvPr/>
        </p:nvSpPr>
        <p:spPr bwMode="auto">
          <a:xfrm flipH="1">
            <a:off x="0" y="9144000"/>
            <a:ext cx="6858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7" name="Line 8"/>
          <p:cNvSpPr>
            <a:spLocks noChangeShapeType="1"/>
          </p:cNvSpPr>
          <p:nvPr/>
        </p:nvSpPr>
        <p:spPr bwMode="auto">
          <a:xfrm flipV="1">
            <a:off x="0" y="0"/>
            <a:ext cx="0" cy="9144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ru-RU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115888" y="374650"/>
            <a:ext cx="6742112" cy="46474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/>
            <a:r>
              <a:rPr lang="ru-RU" sz="1400" dirty="0" err="1"/>
              <a:t>Интродьюссер</a:t>
            </a:r>
            <a:r>
              <a:rPr lang="ru-RU" sz="1400" dirty="0"/>
              <a:t> извлечен. </a:t>
            </a:r>
          </a:p>
          <a:p>
            <a:pPr marL="342900" indent="-342900"/>
            <a:r>
              <a:rPr lang="ru-RU" sz="1400" dirty="0"/>
              <a:t>Осложнения: нет</a:t>
            </a:r>
          </a:p>
          <a:p>
            <a:pPr marL="342900" indent="-342900"/>
            <a:r>
              <a:rPr lang="ru-RU" sz="1400" dirty="0"/>
              <a:t>Гемостаз. Давящая асептическая повязка.</a:t>
            </a:r>
          </a:p>
          <a:p>
            <a:pPr marL="342900" indent="-342900"/>
            <a:r>
              <a:rPr lang="ru-RU" sz="1400" dirty="0"/>
              <a:t>Прочее:</a:t>
            </a:r>
          </a:p>
          <a:p>
            <a:pPr marL="342900" indent="-342900"/>
            <a:endParaRPr lang="ru-RU" sz="1400" dirty="0"/>
          </a:p>
          <a:p>
            <a:pPr marL="342900" indent="-342900"/>
            <a:r>
              <a:rPr lang="ru-RU" sz="1400" dirty="0"/>
              <a:t>Рекомендации</a:t>
            </a:r>
            <a:r>
              <a:rPr lang="en-US" sz="1400" dirty="0"/>
              <a:t>:</a:t>
            </a:r>
            <a:endParaRPr lang="ru-RU" sz="1400" dirty="0"/>
          </a:p>
          <a:p>
            <a:pPr marL="342900" indent="-342900"/>
            <a:r>
              <a:rPr lang="ru-RU" sz="1400" dirty="0"/>
              <a:t>1.     Постельный режим 24 часа.</a:t>
            </a:r>
          </a:p>
          <a:p>
            <a:pPr marL="342900" indent="-342900"/>
            <a:r>
              <a:rPr lang="ru-RU" sz="1400" dirty="0"/>
              <a:t>2.     Динамический контроль места пункции. </a:t>
            </a:r>
          </a:p>
          <a:p>
            <a:pPr marL="342900" indent="-342900"/>
            <a:endParaRPr lang="ru-RU" sz="1400" dirty="0"/>
          </a:p>
          <a:p>
            <a:pPr marL="342900" indent="-342900" algn="just"/>
            <a:r>
              <a:rPr lang="ru-RU" sz="1600" b="1" dirty="0"/>
              <a:t>Заключение:</a:t>
            </a:r>
            <a:r>
              <a:rPr lang="ru-RU" sz="1600" dirty="0"/>
              <a:t> </a:t>
            </a:r>
            <a:r>
              <a:rPr lang="ru-RU" sz="1400" b="1" i="1" dirty="0"/>
              <a:t>На ангиограммах сосудов головного мозга: </a:t>
            </a:r>
          </a:p>
          <a:p>
            <a:pPr marL="342900" indent="-342900" algn="just"/>
            <a:r>
              <a:rPr lang="ru-RU" sz="1400" b="1" i="1" dirty="0"/>
              <a:t>Слева</a:t>
            </a:r>
            <a:r>
              <a:rPr lang="ru-RU" sz="1400" b="1" i="1" dirty="0" smtClean="0"/>
              <a:t>: </a:t>
            </a:r>
            <a:r>
              <a:rPr lang="ru-RU" sz="1400" dirty="0" smtClean="0"/>
              <a:t>Хроническая окклюзия ВСА от устья. Функционирующий </a:t>
            </a:r>
            <a:r>
              <a:rPr lang="ru-RU" sz="1400" dirty="0" err="1" smtClean="0"/>
              <a:t>экстра-интракраниальный</a:t>
            </a:r>
            <a:r>
              <a:rPr lang="ru-RU" sz="1400" dirty="0" smtClean="0"/>
              <a:t> </a:t>
            </a:r>
            <a:r>
              <a:rPr lang="ru-RU" sz="1400" dirty="0" err="1" smtClean="0"/>
              <a:t>микроанастомоз</a:t>
            </a:r>
            <a:r>
              <a:rPr lang="ru-RU" sz="1400" dirty="0" smtClean="0"/>
              <a:t> с </a:t>
            </a:r>
            <a:r>
              <a:rPr lang="ru-RU" sz="1400" dirty="0" err="1" smtClean="0"/>
              <a:t>контрастированием</a:t>
            </a:r>
            <a:r>
              <a:rPr lang="ru-RU" sz="1400" dirty="0" smtClean="0"/>
              <a:t> левой средней мозговой артерии, </a:t>
            </a:r>
            <a:r>
              <a:rPr lang="ru-RU" sz="1400" dirty="0" err="1" smtClean="0"/>
              <a:t>клиноидного</a:t>
            </a:r>
            <a:r>
              <a:rPr lang="ru-RU" sz="1400" dirty="0" smtClean="0"/>
              <a:t> и супраклиноидного сегментов ВСА. </a:t>
            </a:r>
            <a:endParaRPr lang="en-US" sz="1400" b="1" i="1" dirty="0"/>
          </a:p>
          <a:p>
            <a:pPr marL="342900" indent="-342900" algn="just"/>
            <a:r>
              <a:rPr lang="ru-RU" sz="1400" b="1" i="1" dirty="0"/>
              <a:t>Справа: </a:t>
            </a:r>
            <a:r>
              <a:rPr lang="ru-RU" sz="1400" dirty="0" smtClean="0"/>
              <a:t>Хроническая окклюзия ВСА от устья. Функционирующий </a:t>
            </a:r>
            <a:r>
              <a:rPr lang="ru-RU" sz="1400" dirty="0" err="1" smtClean="0"/>
              <a:t>экстра-интракраниальный</a:t>
            </a:r>
            <a:r>
              <a:rPr lang="ru-RU" sz="1400" dirty="0" smtClean="0"/>
              <a:t> </a:t>
            </a:r>
            <a:r>
              <a:rPr lang="ru-RU" sz="1400" dirty="0" err="1" smtClean="0"/>
              <a:t>микроанастомоз</a:t>
            </a:r>
            <a:r>
              <a:rPr lang="ru-RU" sz="1400" dirty="0" smtClean="0"/>
              <a:t> с </a:t>
            </a:r>
            <a:r>
              <a:rPr lang="ru-RU" sz="1400" dirty="0" err="1" smtClean="0"/>
              <a:t>контрастированием</a:t>
            </a:r>
            <a:r>
              <a:rPr lang="ru-RU" sz="1400" dirty="0" smtClean="0"/>
              <a:t> обеих ПМА, </a:t>
            </a:r>
            <a:r>
              <a:rPr lang="ru-RU" sz="1400" dirty="0" err="1" smtClean="0"/>
              <a:t>клиноидного</a:t>
            </a:r>
            <a:r>
              <a:rPr lang="ru-RU" sz="1400" dirty="0" smtClean="0"/>
              <a:t> и супраклиноидного сегментов ВСА, определяется окклюзия СМА. </a:t>
            </a:r>
            <a:endParaRPr lang="ru-RU" sz="1400" b="1" i="1" dirty="0"/>
          </a:p>
          <a:p>
            <a:pPr marL="342900" indent="-342900" algn="just"/>
            <a:endParaRPr lang="ru-RU" sz="1400" b="1" i="1" dirty="0"/>
          </a:p>
          <a:p>
            <a:pPr marL="342900" indent="-342900"/>
            <a:endParaRPr lang="ru-RU" sz="1400" b="1" i="1" dirty="0"/>
          </a:p>
          <a:p>
            <a:pPr marL="342900" indent="-342900"/>
            <a:endParaRPr lang="ru-RU" sz="1400" b="1" i="1" dirty="0"/>
          </a:p>
          <a:p>
            <a:pPr marL="342900" indent="-342900"/>
            <a:endParaRPr lang="en-US" sz="1400" b="1" i="1" dirty="0"/>
          </a:p>
        </p:txBody>
      </p:sp>
      <p:sp>
        <p:nvSpPr>
          <p:cNvPr id="3079" name="Text Box 10"/>
          <p:cNvSpPr txBox="1">
            <a:spLocks noChangeArrowheads="1"/>
          </p:cNvSpPr>
          <p:nvPr/>
        </p:nvSpPr>
        <p:spPr bwMode="auto">
          <a:xfrm>
            <a:off x="5516563" y="5795963"/>
            <a:ext cx="641350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  <a:p>
            <a:r>
              <a:rPr lang="ru-RU" sz="1400"/>
              <a:t>Врач:</a:t>
            </a:r>
          </a:p>
          <a:p>
            <a:endParaRPr lang="ru-RU" sz="1400"/>
          </a:p>
        </p:txBody>
      </p:sp>
      <p:sp>
        <p:nvSpPr>
          <p:cNvPr id="3080" name="Rectangle 15"/>
          <p:cNvSpPr>
            <a:spLocks noChangeArrowheads="1"/>
          </p:cNvSpPr>
          <p:nvPr/>
        </p:nvSpPr>
        <p:spPr bwMode="auto">
          <a:xfrm>
            <a:off x="260350" y="7235825"/>
            <a:ext cx="597693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ru-RU" sz="1400"/>
          </a:p>
        </p:txBody>
      </p:sp>
      <p:sp>
        <p:nvSpPr>
          <p:cNvPr id="3081" name="Rectangle 17"/>
          <p:cNvSpPr>
            <a:spLocks noChangeArrowheads="1"/>
          </p:cNvSpPr>
          <p:nvPr/>
        </p:nvSpPr>
        <p:spPr bwMode="auto">
          <a:xfrm flipV="1">
            <a:off x="0" y="6372225"/>
            <a:ext cx="61912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 </a:t>
            </a:r>
          </a:p>
        </p:txBody>
      </p:sp>
      <p:sp>
        <p:nvSpPr>
          <p:cNvPr id="3082" name="Прямоугольник 10"/>
          <p:cNvSpPr>
            <a:spLocks noChangeArrowheads="1"/>
          </p:cNvSpPr>
          <p:nvPr/>
        </p:nvSpPr>
        <p:spPr bwMode="auto">
          <a:xfrm>
            <a:off x="0" y="6643688"/>
            <a:ext cx="6858000" cy="30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ru-RU" sz="1400"/>
              <a:t>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Оформление по умолчанию">
  <a:themeElements>
    <a:clrScheme name="Оформление по умолчанию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Оформление по умолчанию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Оформление по умолчанию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Оформление по умолчанию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Оформление по умолчанию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13216</TotalTime>
  <Words>257</Words>
  <Application>Microsoft Office PowerPoint</Application>
  <PresentationFormat>Экран (4:3)</PresentationFormat>
  <Paragraphs>86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Оформление по умолчанию</vt:lpstr>
      <vt:lpstr>Слайд 1</vt:lpstr>
      <vt:lpstr>Слайд 2</vt:lpstr>
    </vt:vector>
  </TitlesOfParts>
  <Company>OKB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Angio</dc:creator>
  <cp:lastModifiedBy>user</cp:lastModifiedBy>
  <cp:revision>736</cp:revision>
  <dcterms:created xsi:type="dcterms:W3CDTF">2007-06-09T07:57:56Z</dcterms:created>
  <dcterms:modified xsi:type="dcterms:W3CDTF">2013-12-07T10:32:09Z</dcterms:modified>
</cp:coreProperties>
</file>