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42" autoAdjust="0"/>
    <p:restoredTop sz="94775" autoAdjust="0"/>
  </p:normalViewPr>
  <p:slideViewPr>
    <p:cSldViewPr>
      <p:cViewPr>
        <p:scale>
          <a:sx n="82" d="100"/>
          <a:sy n="82" d="100"/>
        </p:scale>
        <p:origin x="-1320" y="11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6F21C40-4064-4F32-9E52-00DC1BE5DFD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FD0C2D-6510-4356-A14E-86960CC56196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53FC41-6025-4729-AA35-74AA2ADAD75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A80DFA-8A20-4099-A05C-9581FA7757B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6CE788-4888-4812-8B9A-66F6416E35D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DBA623-89D2-4696-B9C1-CC171F2263C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A7847-8AEC-4498-8011-9A52B24601F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574910-C25A-4D30-969C-D1066C58ADC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64435B-E777-4387-BC2F-62C2F5B8278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0BAFC-2072-4D5E-9FD1-17451A8F39D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70CB48-D8DE-42BD-9E39-19F998898B1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29A46B-E1C8-4114-ACD2-6653780069A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B4340-FFB6-47BF-90D3-EEA08712E84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E4865CD0-560A-4113-B676-E95E4A56B29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 dirty="0">
                <a:latin typeface="Times New Roman" pitchFamily="18" charset="0"/>
              </a:rPr>
              <a:t>КАБИНЕТ  АНГИОГРАФИИ</a:t>
            </a:r>
          </a:p>
          <a:p>
            <a:pPr algn="ctr" eaLnBrk="0" hangingPunct="0"/>
            <a:r>
              <a:rPr lang="ru-RU" sz="1600" b="1" u="sng" dirty="0" smtClean="0"/>
              <a:t>Ангиография брахиоцефальных артерий.</a:t>
            </a:r>
            <a:endParaRPr lang="ru-RU" sz="1600" b="1" u="sng" dirty="0">
              <a:latin typeface="Times New Roman" pitchFamily="18" charset="0"/>
            </a:endParaRPr>
          </a:p>
          <a:p>
            <a:pPr algn="ctr" eaLnBrk="0" hangingPunct="0"/>
            <a:endParaRPr lang="ru-RU" sz="1600" dirty="0">
              <a:latin typeface="Times New Roman" pitchFamily="18" charset="0"/>
            </a:endParaRPr>
          </a:p>
        </p:txBody>
      </p:sp>
      <p:pic>
        <p:nvPicPr>
          <p:cNvPr id="2051" name="Picture 5" descr="сердц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913" y="179388"/>
            <a:ext cx="854075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>
                <a:latin typeface="Times New Roman" pitchFamily="18" charset="0"/>
              </a:rPr>
              <a:t>Под м/анестезией</a:t>
            </a:r>
            <a:r>
              <a:rPr lang="ru-RU" sz="160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новокаин0.5%-20.0 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лидокаин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Установлен </a:t>
            </a:r>
            <a:r>
              <a:rPr lang="ru-RU" sz="1400" b="1" dirty="0" err="1">
                <a:latin typeface="Times New Roman" pitchFamily="18" charset="0"/>
              </a:rPr>
              <a:t>интродьюсер</a:t>
            </a:r>
            <a:r>
              <a:rPr lang="ru-RU" sz="1400" dirty="0">
                <a:latin typeface="Times New Roman" pitchFamily="18" charset="0"/>
              </a:rPr>
              <a:t>: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</a:rPr>
              <a:t>         </a:t>
            </a:r>
            <a:r>
              <a:rPr lang="en-US" sz="1400" dirty="0">
                <a:latin typeface="Times New Roman" pitchFamily="18" charset="0"/>
              </a:rPr>
              <a:t>4F                    </a:t>
            </a:r>
            <a:r>
              <a:rPr lang="ru-RU" sz="1400" dirty="0" smtClean="0">
                <a:latin typeface="Times New Roman" pitchFamily="18" charset="0"/>
              </a:rPr>
              <a:t>5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b="1" dirty="0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</a:p>
          <a:p>
            <a:pPr eaLnBrk="0" hangingPunct="0"/>
            <a:r>
              <a:rPr lang="ru-RU" sz="1600" dirty="0" err="1">
                <a:latin typeface="Times New Roman" pitchFamily="18" charset="0"/>
              </a:rPr>
              <a:t>х</a:t>
            </a:r>
            <a:r>
              <a:rPr lang="ru-RU" sz="1600" dirty="0">
                <a:latin typeface="Times New Roman" pitchFamily="18" charset="0"/>
              </a:rPr>
              <a:t>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 err="1" smtClean="0">
                <a:latin typeface="Times New Roman" pitchFamily="18" charset="0"/>
              </a:rPr>
              <a:t>Оптирей</a:t>
            </a:r>
            <a:r>
              <a:rPr lang="ru-RU" sz="1400" dirty="0" smtClean="0">
                <a:latin typeface="Times New Roman" pitchFamily="18" charset="0"/>
              </a:rPr>
              <a:t>   350   150 </a:t>
            </a:r>
            <a:r>
              <a:rPr lang="en-US" sz="1400" dirty="0" smtClean="0">
                <a:latin typeface="Times New Roman" pitchFamily="18" charset="0"/>
              </a:rPr>
              <a:t>ml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r>
              <a:rPr lang="ru-RU" sz="1400" dirty="0" smtClean="0">
                <a:latin typeface="Times New Roman" pitchFamily="18" charset="0"/>
              </a:rPr>
              <a:t>Доза                    836.54</a:t>
            </a:r>
          </a:p>
          <a:p>
            <a:pPr eaLnBrk="0" hangingPunct="0"/>
            <a:r>
              <a:rPr lang="ru-RU" sz="1400" dirty="0" smtClean="0">
                <a:latin typeface="Times New Roman" pitchFamily="18" charset="0"/>
              </a:rPr>
              <a:t>      Время                 06.18 мин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-214313" y="7072313"/>
            <a:ext cx="685800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7"/>
          <p:cNvSpPr txBox="1">
            <a:spLocks noChangeArrowheads="1"/>
          </p:cNvSpPr>
          <p:nvPr/>
        </p:nvSpPr>
        <p:spPr bwMode="auto">
          <a:xfrm>
            <a:off x="0" y="4356100"/>
            <a:ext cx="68580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  </a:t>
            </a:r>
            <a:r>
              <a:rPr lang="en-US" sz="1400" dirty="0" smtClean="0">
                <a:latin typeface="Times New Roman" pitchFamily="18" charset="0"/>
              </a:rPr>
              <a:t>JR 4.0</a:t>
            </a:r>
            <a:r>
              <a:rPr lang="ru-RU" sz="1400" dirty="0" smtClean="0">
                <a:latin typeface="Times New Roman" pitchFamily="18" charset="0"/>
              </a:rPr>
              <a:t>     5 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dirty="0" smtClean="0"/>
              <a:t>               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        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8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79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0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2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3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6"/>
          <p:cNvSpPr>
            <a:spLocks noChangeArrowheads="1"/>
          </p:cNvSpPr>
          <p:nvPr/>
        </p:nvSpPr>
        <p:spPr bwMode="auto">
          <a:xfrm>
            <a:off x="42926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5" name="Rectangle 51"/>
          <p:cNvSpPr>
            <a:spLocks noChangeArrowheads="1"/>
          </p:cNvSpPr>
          <p:nvPr/>
        </p:nvSpPr>
        <p:spPr bwMode="auto">
          <a:xfrm>
            <a:off x="2565400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6" name="Rectangle 56"/>
          <p:cNvSpPr>
            <a:spLocks noChangeArrowheads="1"/>
          </p:cNvSpPr>
          <p:nvPr/>
        </p:nvSpPr>
        <p:spPr bwMode="auto">
          <a:xfrm>
            <a:off x="5286388" y="5500694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х</a:t>
            </a:r>
            <a:endParaRPr lang="ru-RU" dirty="0"/>
          </a:p>
        </p:txBody>
      </p:sp>
      <p:sp>
        <p:nvSpPr>
          <p:cNvPr id="2087" name="Rectangle 57"/>
          <p:cNvSpPr>
            <a:spLocks noChangeArrowheads="1"/>
          </p:cNvSpPr>
          <p:nvPr/>
        </p:nvSpPr>
        <p:spPr bwMode="auto">
          <a:xfrm>
            <a:off x="5300663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8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9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17" name="Group 69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1" name="Rectangle 129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2" name="Rectangle 134"/>
          <p:cNvSpPr>
            <a:spLocks noChangeArrowheads="1"/>
          </p:cNvSpPr>
          <p:nvPr/>
        </p:nvSpPr>
        <p:spPr bwMode="auto">
          <a:xfrm>
            <a:off x="42926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3" name="Rectangle 136"/>
          <p:cNvSpPr>
            <a:spLocks noChangeArrowheads="1"/>
          </p:cNvSpPr>
          <p:nvPr/>
        </p:nvSpPr>
        <p:spPr bwMode="auto">
          <a:xfrm>
            <a:off x="393382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4" name="Rectangle 137"/>
          <p:cNvSpPr>
            <a:spLocks noChangeArrowheads="1"/>
          </p:cNvSpPr>
          <p:nvPr/>
        </p:nvSpPr>
        <p:spPr bwMode="auto">
          <a:xfrm>
            <a:off x="3429000" y="1357313"/>
            <a:ext cx="3429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       </a:t>
            </a:r>
            <a:r>
              <a:rPr lang="ru-RU" sz="1400" b="1" dirty="0" smtClean="0">
                <a:latin typeface="Times New Roman" pitchFamily="18" charset="0"/>
              </a:rPr>
              <a:t>    </a:t>
            </a:r>
            <a:r>
              <a:rPr lang="ru-RU" sz="1400" dirty="0" smtClean="0">
                <a:latin typeface="Times New Roman" pitchFamily="18" charset="0"/>
              </a:rPr>
              <a:t>Щербаков А.С.</a:t>
            </a:r>
            <a:endParaRPr lang="ru-RU" sz="1400" dirty="0"/>
          </a:p>
          <a:p>
            <a:pPr eaLnBrk="0" hangingPunct="0"/>
            <a:r>
              <a:rPr lang="ru-RU" sz="1400" b="1" dirty="0" smtClean="0">
                <a:latin typeface="Times New Roman" pitchFamily="18" charset="0"/>
              </a:rPr>
              <a:t>Операционная </a:t>
            </a:r>
            <a:r>
              <a:rPr lang="ru-RU" sz="1400" b="1" dirty="0">
                <a:latin typeface="Times New Roman" pitchFamily="18" charset="0"/>
              </a:rPr>
              <a:t>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с: </a:t>
            </a:r>
            <a:r>
              <a:rPr lang="ru-RU" sz="1400" b="1" dirty="0" smtClean="0">
                <a:latin typeface="Times New Roman" pitchFamily="18" charset="0"/>
              </a:rPr>
              <a:t>  </a:t>
            </a:r>
            <a:r>
              <a:rPr lang="ru-RU" sz="1400" dirty="0" smtClean="0"/>
              <a:t>Мешалкина И.В.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</a:t>
            </a:r>
            <a:r>
              <a:rPr lang="ru-RU" sz="1400" b="1" dirty="0" smtClean="0">
                <a:latin typeface="Times New Roman" pitchFamily="18" charset="0"/>
              </a:rPr>
              <a:t> </a:t>
            </a:r>
            <a:r>
              <a:rPr lang="ru-RU" sz="1400" dirty="0" err="1" smtClean="0">
                <a:latin typeface="Times New Roman" pitchFamily="18" charset="0"/>
              </a:rPr>
              <a:t>Шевьев</a:t>
            </a:r>
            <a:r>
              <a:rPr lang="ru-RU" sz="1400" dirty="0" smtClean="0">
                <a:latin typeface="Times New Roman" pitchFamily="18" charset="0"/>
              </a:rPr>
              <a:t> В.А.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анестезист:    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  </a:t>
            </a:r>
            <a:r>
              <a:rPr lang="ru-RU" sz="1400" dirty="0" smtClean="0"/>
              <a:t>Капралова Е.А.</a:t>
            </a:r>
            <a:endParaRPr lang="ru-RU" sz="1400" dirty="0"/>
          </a:p>
        </p:txBody>
      </p:sp>
      <p:sp>
        <p:nvSpPr>
          <p:cNvPr id="2115" name="Rectangle 138"/>
          <p:cNvSpPr>
            <a:spLocks noChangeArrowheads="1"/>
          </p:cNvSpPr>
          <p:nvPr/>
        </p:nvSpPr>
        <p:spPr bwMode="auto">
          <a:xfrm>
            <a:off x="0" y="1143001"/>
            <a:ext cx="2643182" cy="157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09.12.201</a:t>
            </a:r>
            <a:r>
              <a:rPr lang="ru-RU" sz="1400" b="1" dirty="0" smtClean="0"/>
              <a:t>3   </a:t>
            </a:r>
            <a:r>
              <a:rPr lang="ru-RU" sz="1400" b="1" dirty="0" smtClean="0"/>
              <a:t>22</a:t>
            </a:r>
            <a:r>
              <a:rPr lang="ru-RU" sz="1400" b="1" dirty="0" smtClean="0"/>
              <a:t>:30</a:t>
            </a:r>
            <a:endParaRPr lang="ru-RU" sz="1400" b="1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 </a:t>
            </a:r>
            <a:r>
              <a:rPr lang="ru-RU" sz="1400" b="1" dirty="0" smtClean="0">
                <a:latin typeface="Times New Roman" pitchFamily="18" charset="0"/>
              </a:rPr>
              <a:t>Т</a:t>
            </a:r>
            <a:r>
              <a:rPr lang="ru-RU" sz="1400" b="1" dirty="0" smtClean="0"/>
              <a:t>ерехов А.Р. 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13</a:t>
            </a:r>
            <a:r>
              <a:rPr lang="ru-RU" sz="1400" b="1" dirty="0" smtClean="0">
                <a:latin typeface="Times New Roman" pitchFamily="18" charset="0"/>
              </a:rPr>
              <a:t>.05.1990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</a:t>
            </a:r>
            <a:r>
              <a:rPr lang="ru-RU" sz="1400" b="1" dirty="0" smtClean="0">
                <a:latin typeface="Times New Roman" pitchFamily="18" charset="0"/>
              </a:rPr>
              <a:t>: </a:t>
            </a:r>
            <a:r>
              <a:rPr lang="ru-RU" sz="1400" b="1" dirty="0" smtClean="0">
                <a:latin typeface="Times New Roman" pitchFamily="18" charset="0"/>
              </a:rPr>
              <a:t>33 </a:t>
            </a:r>
            <a:r>
              <a:rPr lang="ru-RU" sz="1400" b="1" dirty="0">
                <a:latin typeface="Times New Roman" pitchFamily="18" charset="0"/>
              </a:rPr>
              <a:t>№ </a:t>
            </a:r>
            <a:r>
              <a:rPr lang="ru-RU" sz="1400" b="1" dirty="0" smtClean="0">
                <a:latin typeface="Times New Roman" pitchFamily="18" charset="0"/>
              </a:rPr>
              <a:t>14935</a:t>
            </a:r>
            <a:endParaRPr lang="ru-RU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456384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ru-RU" sz="1400" dirty="0" smtClean="0"/>
              <a:t>Интродьюсер </a:t>
            </a:r>
            <a:r>
              <a:rPr lang="ru-RU" sz="1400" dirty="0"/>
              <a:t>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Давящая асептическая повязка.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/>
            <a:r>
              <a:rPr lang="ru-RU" sz="1400" dirty="0"/>
              <a:t>2.     Динамический контроль места пункции. </a:t>
            </a:r>
          </a:p>
          <a:p>
            <a:pPr marL="342900" indent="-342900"/>
            <a:endParaRPr lang="ru-RU" sz="1400" dirty="0"/>
          </a:p>
          <a:p>
            <a:pPr marL="342900" indent="-342900" algn="just"/>
            <a:r>
              <a:rPr lang="ru-RU" sz="1600" b="1" dirty="0" smtClean="0"/>
              <a:t>Заключение</a:t>
            </a:r>
            <a:r>
              <a:rPr lang="ru-RU" sz="1600" b="1" dirty="0" smtClean="0"/>
              <a:t>: в проекции правой половины области шеи определяется депонирование контрастного вещества размером 35х30 мм с афферентным током контраста из ветки (травматическое пересечение поперечной артерии шей?) </a:t>
            </a:r>
            <a:r>
              <a:rPr lang="ru-RU" sz="1600" b="1" dirty="0" err="1" smtClean="0"/>
              <a:t>щитошейного</a:t>
            </a:r>
            <a:r>
              <a:rPr lang="ru-RU" sz="1600" b="1" dirty="0" smtClean="0"/>
              <a:t> ствола с дренированием во внутреннюю  яремную вену. </a:t>
            </a:r>
          </a:p>
          <a:p>
            <a:pPr marL="342900" indent="-342900" algn="just"/>
            <a:r>
              <a:rPr lang="ru-RU" sz="1600" b="1" dirty="0" smtClean="0"/>
              <a:t>Заключение: посттравматическое артериовенозное соустье  справа из системы </a:t>
            </a:r>
            <a:r>
              <a:rPr lang="ru-RU" sz="1600" b="1" dirty="0" err="1" smtClean="0"/>
              <a:t>щитошейного</a:t>
            </a:r>
            <a:r>
              <a:rPr lang="ru-RU" sz="1600" b="1" dirty="0" smtClean="0"/>
              <a:t> ствола с дренирование крови во внутреннюю яремную вену.  </a:t>
            </a:r>
            <a:endParaRPr lang="ru-RU" sz="1600" b="1" dirty="0" smtClean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4214818" y="5357818"/>
            <a:ext cx="2000264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ru-RU" sz="1400" dirty="0"/>
          </a:p>
          <a:p>
            <a:r>
              <a:rPr lang="ru-RU" sz="1400" dirty="0" err="1" smtClean="0"/>
              <a:t>Врач__________</a:t>
            </a:r>
            <a:r>
              <a:rPr lang="ru-RU" sz="1400" dirty="0" smtClean="0"/>
              <a:t>:</a:t>
            </a:r>
            <a:endParaRPr lang="ru-RU" sz="1400" dirty="0"/>
          </a:p>
          <a:p>
            <a:endParaRPr lang="ru-RU" sz="1400" dirty="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13254</TotalTime>
  <Words>246</Words>
  <Application>Microsoft Office PowerPoint</Application>
  <PresentationFormat>Экран (4:3)</PresentationFormat>
  <Paragraphs>79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720</cp:revision>
  <dcterms:created xsi:type="dcterms:W3CDTF">2007-06-09T07:57:56Z</dcterms:created>
  <dcterms:modified xsi:type="dcterms:W3CDTF">2013-12-09T21:06:00Z</dcterms:modified>
</cp:coreProperties>
</file>