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F21C40-4064-4F32-9E52-00DC1BE5DF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D0C2D-6510-4356-A14E-86960CC5619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3FC41-6025-4729-AA35-74AA2ADAD7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80DFA-8A20-4099-A05C-9581FA7757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E788-4888-4812-8B9A-66F6416E35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A623-89D2-4696-B9C1-CC171F2263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A7847-8AEC-4498-8011-9A52B24601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4910-C25A-4D30-969C-D1066C58AD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4435B-E777-4387-BC2F-62C2F5B827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0BAFC-2072-4D5E-9FD1-17451A8F39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0CB48-D8DE-42BD-9E39-19F998898B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A46B-E1C8-4114-ACD2-6653780069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B4340-FFB6-47BF-90D3-EEA08712E8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E4865CD0-560A-4113-B676-E95E4A56B2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/>
              <a:t>ЦЕРЕБРАЛЬНАЯ АНГИОГРАФИЯ АРТЕРИЙ</a:t>
            </a:r>
            <a:r>
              <a:rPr lang="ru-RU" sz="1600" b="1" u="sng">
                <a:latin typeface="Times New Roman" pitchFamily="18" charset="0"/>
              </a:rPr>
              <a:t>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en-US" sz="1400" dirty="0">
                <a:latin typeface="Times New Roman" pitchFamily="18" charset="0"/>
              </a:rPr>
              <a:t>4F               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400" dirty="0" err="1" smtClean="0">
                <a:latin typeface="Times New Roman" pitchFamily="18" charset="0"/>
              </a:rPr>
              <a:t>Омнипак</a:t>
            </a:r>
            <a:r>
              <a:rPr lang="ru-RU" sz="1400" dirty="0" smtClean="0">
                <a:latin typeface="Times New Roman" pitchFamily="18" charset="0"/>
              </a:rPr>
              <a:t>   </a:t>
            </a:r>
            <a:r>
              <a:rPr lang="ru-RU" sz="1400" dirty="0" smtClean="0">
                <a:latin typeface="Times New Roman" pitchFamily="18" charset="0"/>
              </a:rPr>
              <a:t>350   150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r>
              <a:rPr lang="ru-RU" sz="1400" dirty="0" smtClean="0">
                <a:latin typeface="Times New Roman" pitchFamily="18" charset="0"/>
              </a:rPr>
              <a:t>Доза                    836.54</a:t>
            </a:r>
          </a:p>
          <a:p>
            <a:pPr eaLnBrk="0" hangingPunct="0"/>
            <a:r>
              <a:rPr lang="ru-RU" sz="1400" dirty="0" smtClean="0">
                <a:latin typeface="Times New Roman" pitchFamily="18" charset="0"/>
              </a:rPr>
              <a:t>     </a:t>
            </a:r>
            <a:r>
              <a:rPr lang="ru-RU" sz="1400" dirty="0" smtClean="0">
                <a:latin typeface="Times New Roman" pitchFamily="18" charset="0"/>
              </a:rPr>
              <a:t>Время                 .18 </a:t>
            </a:r>
            <a:r>
              <a:rPr lang="ru-RU" sz="1400" dirty="0" smtClean="0">
                <a:latin typeface="Times New Roman" pitchFamily="18" charset="0"/>
              </a:rPr>
              <a:t>мин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</a:t>
            </a:r>
            <a:r>
              <a:rPr lang="en-US" sz="1400" dirty="0" smtClean="0">
                <a:latin typeface="Times New Roman" pitchFamily="18" charset="0"/>
              </a:rPr>
              <a:t>.</a:t>
            </a:r>
            <a:r>
              <a:rPr lang="ru-RU" sz="1400" dirty="0" smtClean="0">
                <a:latin typeface="Times New Roman" pitchFamily="18" charset="0"/>
              </a:rPr>
              <a:t>5     </a:t>
            </a:r>
            <a:r>
              <a:rPr lang="ru-RU" sz="1400" dirty="0" smtClean="0">
                <a:latin typeface="Times New Roman" pitchFamily="18" charset="0"/>
              </a:rPr>
              <a:t>5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</a:t>
            </a:r>
            <a:r>
              <a:rPr lang="ru-RU" sz="1400" b="1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Операционная </a:t>
            </a:r>
            <a:r>
              <a:rPr lang="ru-RU" sz="1400" b="1" dirty="0">
                <a:latin typeface="Times New Roman" pitchFamily="18" charset="0"/>
              </a:rPr>
              <a:t>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</a:t>
            </a:r>
            <a:r>
              <a:rPr lang="ru-RU" sz="1400" b="1" dirty="0" smtClean="0">
                <a:latin typeface="Times New Roman" pitchFamily="18" charset="0"/>
              </a:rPr>
              <a:t>  </a:t>
            </a:r>
            <a:r>
              <a:rPr lang="ru-RU" sz="1400" dirty="0" smtClean="0"/>
              <a:t>Мешалкина И.В.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Ермолин М.В.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 </a:t>
            </a:r>
            <a:r>
              <a:rPr lang="ru-RU" sz="1400" dirty="0" smtClean="0">
                <a:latin typeface="Times New Roman" pitchFamily="18" charset="0"/>
              </a:rPr>
              <a:t>Поплавкова Е.А.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1"/>
            <a:ext cx="2643182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23</a:t>
            </a:r>
            <a:r>
              <a:rPr lang="ru-RU" sz="1400" b="1" dirty="0" smtClean="0">
                <a:latin typeface="Times New Roman" pitchFamily="18" charset="0"/>
              </a:rPr>
              <a:t>.12.201</a:t>
            </a:r>
            <a:r>
              <a:rPr lang="ru-RU" sz="1400" b="1" dirty="0" smtClean="0"/>
              <a:t>3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/>
              <a:t>Гриб С.А.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22</a:t>
            </a:r>
            <a:r>
              <a:rPr lang="ru-RU" sz="1400" b="1" dirty="0" smtClean="0">
                <a:latin typeface="Times New Roman" pitchFamily="18" charset="0"/>
              </a:rPr>
              <a:t>.07.1958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7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15486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84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ru-RU" sz="1400" dirty="0" smtClean="0"/>
              <a:t>Интродьюсер </a:t>
            </a:r>
            <a:r>
              <a:rPr lang="ru-RU" sz="1400" dirty="0"/>
              <a:t>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 smtClean="0"/>
              <a:t>Заключение:</a:t>
            </a:r>
          </a:p>
          <a:p>
            <a:pPr marL="342900" indent="-342900" algn="just"/>
            <a:r>
              <a:rPr lang="ru-RU" sz="1600" b="1" i="1" dirty="0" smtClean="0"/>
              <a:t>На церебральных ангиограммах </a:t>
            </a:r>
            <a:r>
              <a:rPr lang="ru-RU" sz="1600" b="1" i="1" dirty="0" smtClean="0"/>
              <a:t>определяется признаки частично </a:t>
            </a:r>
            <a:r>
              <a:rPr lang="ru-RU" sz="1600" b="1" i="1" dirty="0" err="1" smtClean="0"/>
              <a:t>тромбированной</a:t>
            </a:r>
            <a:r>
              <a:rPr lang="ru-RU" sz="1600" b="1" i="1" dirty="0" smtClean="0"/>
              <a:t> аневризмы ПСА (правая ПМА). </a:t>
            </a:r>
            <a:r>
              <a:rPr lang="ru-RU" sz="1600" b="1" i="1" smtClean="0"/>
              <a:t>Контрастируется область размерами </a:t>
            </a:r>
            <a:r>
              <a:rPr lang="ru-RU" sz="1600" b="1" i="1" dirty="0" smtClean="0"/>
              <a:t>3.2х2.5х1.9 </a:t>
            </a:r>
            <a:r>
              <a:rPr lang="ru-RU" sz="1600" b="1" i="1" dirty="0" smtClean="0"/>
              <a:t>мм. Интракраниальные сегменты  правой и левой ВСА, правая и левая ПМА, левая и правая СМА, </a:t>
            </a:r>
            <a:r>
              <a:rPr lang="ru-RU" sz="1600" b="1" i="1" dirty="0" err="1" smtClean="0"/>
              <a:t>ЗМАртерии</a:t>
            </a:r>
            <a:r>
              <a:rPr lang="ru-RU" sz="1600" b="1" i="1" dirty="0" smtClean="0"/>
              <a:t>  полностью проходимы, без стенотических изменений. </a:t>
            </a:r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Умеренно-выраженная </a:t>
            </a:r>
            <a:r>
              <a:rPr lang="en-US" sz="1600" b="1" i="1" dirty="0" smtClean="0"/>
              <a:t>S – </a:t>
            </a:r>
            <a:r>
              <a:rPr lang="ru-RU" sz="1600" b="1" i="1" dirty="0" smtClean="0"/>
              <a:t>образная деформация экстракраниальной порции правой ВСА.</a:t>
            </a:r>
          </a:p>
          <a:p>
            <a:pPr marL="342900" indent="-342900" algn="just"/>
            <a:r>
              <a:rPr lang="ru-RU" sz="1600" b="1" i="1" dirty="0" smtClean="0"/>
              <a:t>Консилиум в составе: </a:t>
            </a:r>
            <a:r>
              <a:rPr lang="ru-RU" sz="1600" b="1" i="1" dirty="0" err="1" smtClean="0"/>
              <a:t>зав.отд</a:t>
            </a:r>
            <a:r>
              <a:rPr lang="ru-RU" sz="1600" b="1" i="1" dirty="0" smtClean="0"/>
              <a:t> РХМД и Л Карчевский Д.В., врача РХМД и Л Щербакова А.С., врача Галактионова В.М. с учетом деформации правой ВСА, широкой шейки аневризмы ПСА выполнение эндоваскулярной  эмболизации  3</a:t>
            </a:r>
            <a:r>
              <a:rPr lang="en-US" sz="1600" b="1" i="1" dirty="0" smtClean="0"/>
              <a:t>D</a:t>
            </a:r>
            <a:r>
              <a:rPr lang="ru-RU" sz="1600" b="1" i="1" dirty="0" smtClean="0"/>
              <a:t> </a:t>
            </a:r>
            <a:r>
              <a:rPr lang="en-US" sz="1600" b="1" i="1" dirty="0" smtClean="0"/>
              <a:t>–</a:t>
            </a:r>
            <a:r>
              <a:rPr lang="ru-RU" sz="1600" b="1" i="1" dirty="0" smtClean="0"/>
              <a:t> микроспиралями технически невозможно.</a:t>
            </a:r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429132" y="6072198"/>
            <a:ext cx="20002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err="1" smtClean="0"/>
              <a:t>Врач__________</a:t>
            </a:r>
            <a:r>
              <a:rPr lang="ru-RU" sz="1400" dirty="0" smtClean="0"/>
              <a:t>: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13274</TotalTime>
  <Words>291</Words>
  <Application>Microsoft Office PowerPoint</Application>
  <PresentationFormat>Экран (4:3)</PresentationFormat>
  <Paragraphs>81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723</cp:revision>
  <dcterms:created xsi:type="dcterms:W3CDTF">2007-06-09T07:57:56Z</dcterms:created>
  <dcterms:modified xsi:type="dcterms:W3CDTF">2013-12-23T14:11:33Z</dcterms:modified>
</cp:coreProperties>
</file>