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6858000" cy="9144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42" autoAdjust="0"/>
    <p:restoredTop sz="94775" autoAdjust="0"/>
  </p:normalViewPr>
  <p:slideViewPr>
    <p:cSldViewPr>
      <p:cViewPr>
        <p:scale>
          <a:sx n="82" d="100"/>
          <a:sy n="82" d="100"/>
        </p:scale>
        <p:origin x="-1320" y="114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143125" y="685800"/>
            <a:ext cx="257175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B6F21C40-4064-4F32-9E52-00DC1BE5DFD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2FD0C2D-6510-4356-A14E-86960CC56196}" type="slidenum">
              <a:rPr lang="ru-RU" smtClean="0"/>
              <a:pPr/>
              <a:t>2</a:t>
            </a:fld>
            <a:endParaRPr lang="ru-RU" smtClean="0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ru-RU" smtClean="0"/>
              <a:t>оо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14350" y="2840038"/>
            <a:ext cx="5829300" cy="196056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53FC41-6025-4729-AA35-74AA2ADAD75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A80DFA-8A20-4099-A05C-9581FA7757B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4972050" y="366713"/>
            <a:ext cx="1543050" cy="780097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42900" y="366713"/>
            <a:ext cx="4476750" cy="78009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6CE788-4888-4812-8B9A-66F6416E35D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DBA623-89D2-4696-B9C1-CC171F2263C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1338" y="5875338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4A7847-8AEC-4498-8011-9A52B24601F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3429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5052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574910-C25A-4D30-969C-D1066C58ADC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42900" y="2046288"/>
            <a:ext cx="3030538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42900" y="2900363"/>
            <a:ext cx="3030538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3484563" y="2046288"/>
            <a:ext cx="3030537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3484563" y="2900363"/>
            <a:ext cx="3030537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64435B-E777-4387-BC2F-62C2F5B8278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B0BAFC-2072-4D5E-9FD1-17451A8F39D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70CB48-D8DE-42BD-9E39-19F998898B1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2900" y="363538"/>
            <a:ext cx="225583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681288" y="363538"/>
            <a:ext cx="3833812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42900" y="1912938"/>
            <a:ext cx="225583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29A46B-E1C8-4114-ACD2-6653780069A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44613" y="6400800"/>
            <a:ext cx="41148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344613" y="81756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344613" y="7156450"/>
            <a:ext cx="41148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6B4340-FFB6-47BF-90D3-EEA08712E84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366713"/>
            <a:ext cx="61722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2133600"/>
            <a:ext cx="6172200" cy="603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2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8326438"/>
            <a:ext cx="21717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>
              <a:defRPr/>
            </a:pPr>
            <a:fld id="{E4865CD0-560A-4113-B676-E95E4A56B29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ChangeArrowheads="1"/>
          </p:cNvSpPr>
          <p:nvPr/>
        </p:nvSpPr>
        <p:spPr bwMode="auto">
          <a:xfrm>
            <a:off x="476250" y="323850"/>
            <a:ext cx="6172200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ru-RU" sz="1600" b="1" dirty="0">
                <a:latin typeface="Times New Roman" pitchFamily="18" charset="0"/>
              </a:rPr>
              <a:t>ЯРОСЛАВСКАЯ ОБЛАСТНАЯ </a:t>
            </a:r>
          </a:p>
          <a:p>
            <a:pPr algn="ctr" eaLnBrk="0" hangingPunct="0"/>
            <a:r>
              <a:rPr lang="ru-RU" sz="1600" b="1" dirty="0">
                <a:latin typeface="Times New Roman" pitchFamily="18" charset="0"/>
              </a:rPr>
              <a:t>КЛИНИЧЕСКАЯ БОЛЬНИЦА</a:t>
            </a:r>
          </a:p>
          <a:p>
            <a:pPr algn="ctr" eaLnBrk="0" hangingPunct="0"/>
            <a:r>
              <a:rPr lang="ru-RU" sz="1400" b="1" dirty="0">
                <a:latin typeface="Times New Roman" pitchFamily="18" charset="0"/>
              </a:rPr>
              <a:t>КАБИНЕТ  АНГИОГРАФИИ</a:t>
            </a:r>
          </a:p>
          <a:p>
            <a:pPr algn="ctr" eaLnBrk="0" hangingPunct="0"/>
            <a:r>
              <a:rPr lang="ru-RU" sz="1600" b="1" u="sng" dirty="0" smtClean="0"/>
              <a:t>Ангиография брахиоцефальных артерий.</a:t>
            </a:r>
            <a:endParaRPr lang="ru-RU" sz="1600" b="1" u="sng" dirty="0">
              <a:latin typeface="Times New Roman" pitchFamily="18" charset="0"/>
            </a:endParaRPr>
          </a:p>
          <a:p>
            <a:pPr algn="ctr" eaLnBrk="0" hangingPunct="0"/>
            <a:endParaRPr lang="ru-RU" sz="1600" dirty="0">
              <a:latin typeface="Times New Roman" pitchFamily="18" charset="0"/>
            </a:endParaRPr>
          </a:p>
        </p:txBody>
      </p:sp>
      <p:pic>
        <p:nvPicPr>
          <p:cNvPr id="2051" name="Picture 5" descr="сердце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8913" y="179388"/>
            <a:ext cx="854075" cy="1081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Rectangle 6"/>
          <p:cNvSpPr>
            <a:spLocks noChangeArrowheads="1"/>
          </p:cNvSpPr>
          <p:nvPr/>
        </p:nvSpPr>
        <p:spPr bwMode="auto">
          <a:xfrm>
            <a:off x="0" y="971550"/>
            <a:ext cx="3024188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ru-RU" sz="1400" b="1">
              <a:latin typeface="Times New Roman" pitchFamily="18" charset="0"/>
            </a:endParaRPr>
          </a:p>
          <a:p>
            <a:pPr eaLnBrk="0" hangingPunct="0"/>
            <a:endParaRPr lang="en-US" sz="1400" b="1">
              <a:latin typeface="Times New Roman" pitchFamily="18" charset="0"/>
            </a:endParaRPr>
          </a:p>
          <a:p>
            <a:pPr eaLnBrk="0" hangingPunct="0"/>
            <a:endParaRPr lang="ru-RU" sz="1400" b="1">
              <a:latin typeface="Times New Roman" pitchFamily="18" charset="0"/>
            </a:endParaRPr>
          </a:p>
          <a:p>
            <a:pPr eaLnBrk="0" hangingPunct="0"/>
            <a:endParaRPr lang="ru-RU" sz="1200" b="1">
              <a:latin typeface="Times New Roman" pitchFamily="18" charset="0"/>
            </a:endParaRPr>
          </a:p>
        </p:txBody>
      </p:sp>
      <p:sp>
        <p:nvSpPr>
          <p:cNvPr id="2053" name="Rectangle 7"/>
          <p:cNvSpPr>
            <a:spLocks noChangeArrowheads="1"/>
          </p:cNvSpPr>
          <p:nvPr/>
        </p:nvSpPr>
        <p:spPr bwMode="auto">
          <a:xfrm>
            <a:off x="3429000" y="1547813"/>
            <a:ext cx="3429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endParaRPr lang="ru-RU" sz="1400">
              <a:latin typeface="Times New Roman" pitchFamily="18" charset="0"/>
            </a:endParaRPr>
          </a:p>
        </p:txBody>
      </p:sp>
      <p:sp>
        <p:nvSpPr>
          <p:cNvPr id="2054" name="Rectangle 8"/>
          <p:cNvSpPr>
            <a:spLocks noChangeArrowheads="1"/>
          </p:cNvSpPr>
          <p:nvPr/>
        </p:nvSpPr>
        <p:spPr bwMode="auto">
          <a:xfrm>
            <a:off x="0" y="2700338"/>
            <a:ext cx="3124200" cy="187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ru-RU" sz="1600" b="1">
                <a:latin typeface="Times New Roman" pitchFamily="18" charset="0"/>
              </a:rPr>
              <a:t> </a:t>
            </a:r>
          </a:p>
          <a:p>
            <a:pPr eaLnBrk="0" hangingPunct="0"/>
            <a:r>
              <a:rPr lang="ru-RU" sz="1600" b="1">
                <a:latin typeface="Times New Roman" pitchFamily="18" charset="0"/>
              </a:rPr>
              <a:t>Под м/анестезией</a:t>
            </a:r>
            <a:r>
              <a:rPr lang="ru-RU" sz="1600">
                <a:latin typeface="Times New Roman" pitchFamily="18" charset="0"/>
              </a:rPr>
              <a:t>:</a:t>
            </a:r>
          </a:p>
          <a:p>
            <a:pPr eaLnBrk="0" hangingPunct="0"/>
            <a:r>
              <a:rPr lang="ru-RU" sz="1600">
                <a:latin typeface="Times New Roman" pitchFamily="18" charset="0"/>
              </a:rPr>
              <a:t>        новокаин0.5%-20.0 </a:t>
            </a:r>
          </a:p>
          <a:p>
            <a:pPr eaLnBrk="0" hangingPunct="0"/>
            <a:r>
              <a:rPr lang="ru-RU" sz="1600">
                <a:latin typeface="Times New Roman" pitchFamily="18" charset="0"/>
              </a:rPr>
              <a:t>        лидокаин</a:t>
            </a:r>
          </a:p>
          <a:p>
            <a:pPr eaLnBrk="0" hangingPunct="0"/>
            <a:r>
              <a:rPr lang="ru-RU" sz="1600">
                <a:latin typeface="Times New Roman" pitchFamily="18" charset="0"/>
              </a:rPr>
              <a:t>        </a:t>
            </a:r>
          </a:p>
          <a:p>
            <a:pPr eaLnBrk="0" hangingPunct="0"/>
            <a:r>
              <a:rPr lang="ru-RU" sz="1400">
                <a:latin typeface="Times New Roman" pitchFamily="18" charset="0"/>
              </a:rPr>
              <a:t> </a:t>
            </a:r>
          </a:p>
        </p:txBody>
      </p:sp>
      <p:sp>
        <p:nvSpPr>
          <p:cNvPr id="2055" name="Rectangle 9"/>
          <p:cNvSpPr>
            <a:spLocks noChangeArrowheads="1"/>
          </p:cNvSpPr>
          <p:nvPr/>
        </p:nvSpPr>
        <p:spPr bwMode="auto">
          <a:xfrm>
            <a:off x="2636838" y="2843213"/>
            <a:ext cx="9699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ru-RU" sz="1400" b="1">
                <a:latin typeface="Times New Roman" pitchFamily="18" charset="0"/>
              </a:rPr>
              <a:t>Пункция</a:t>
            </a:r>
            <a:r>
              <a:rPr lang="ru-RU" sz="1400">
                <a:latin typeface="Times New Roman" pitchFamily="18" charset="0"/>
              </a:rPr>
              <a:t>:</a:t>
            </a:r>
          </a:p>
        </p:txBody>
      </p:sp>
      <p:graphicFrame>
        <p:nvGraphicFramePr>
          <p:cNvPr id="2181" name="Group 133"/>
          <p:cNvGraphicFramePr>
            <a:graphicFrameLocks noGrp="1"/>
          </p:cNvGraphicFramePr>
          <p:nvPr/>
        </p:nvGraphicFramePr>
        <p:xfrm>
          <a:off x="3716338" y="2843213"/>
          <a:ext cx="2305050" cy="853440"/>
        </p:xfrm>
        <a:graphic>
          <a:graphicData uri="http://schemas.openxmlformats.org/drawingml/2006/table">
            <a:tbl>
              <a:tblPr/>
              <a:tblGrid>
                <a:gridCol w="1114425"/>
                <a:gridCol w="576262"/>
                <a:gridCol w="614363"/>
              </a:tblGrid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доступ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dex.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sin.</a:t>
                      </a:r>
                      <a:endParaRPr kumimoji="0" lang="ru-RU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1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a.</a:t>
                      </a: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femoralis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a.</a:t>
                      </a: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axillaris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74" name="Text Box 32"/>
          <p:cNvSpPr txBox="1">
            <a:spLocks noChangeArrowheads="1"/>
          </p:cNvSpPr>
          <p:nvPr/>
        </p:nvSpPr>
        <p:spPr bwMode="auto">
          <a:xfrm>
            <a:off x="188913" y="3851275"/>
            <a:ext cx="578008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 b="1" dirty="0">
                <a:latin typeface="Times New Roman" pitchFamily="18" charset="0"/>
              </a:rPr>
              <a:t>Установлен </a:t>
            </a:r>
            <a:r>
              <a:rPr lang="ru-RU" sz="1400" b="1" dirty="0" err="1">
                <a:latin typeface="Times New Roman" pitchFamily="18" charset="0"/>
              </a:rPr>
              <a:t>интродьюсер</a:t>
            </a:r>
            <a:r>
              <a:rPr lang="ru-RU" sz="1400" dirty="0">
                <a:latin typeface="Times New Roman" pitchFamily="18" charset="0"/>
              </a:rPr>
              <a:t>:</a:t>
            </a:r>
            <a:r>
              <a:rPr lang="en-US" sz="1400" dirty="0">
                <a:latin typeface="Times New Roman" pitchFamily="18" charset="0"/>
              </a:rPr>
              <a:t> </a:t>
            </a:r>
            <a:r>
              <a:rPr lang="ru-RU" sz="1400" dirty="0">
                <a:latin typeface="Times New Roman" pitchFamily="18" charset="0"/>
              </a:rPr>
              <a:t>         </a:t>
            </a:r>
            <a:r>
              <a:rPr lang="en-US" sz="1400" dirty="0">
                <a:latin typeface="Times New Roman" pitchFamily="18" charset="0"/>
              </a:rPr>
              <a:t>4F                    </a:t>
            </a:r>
            <a:r>
              <a:rPr lang="ru-RU" sz="1400" dirty="0" smtClean="0">
                <a:latin typeface="Times New Roman" pitchFamily="18" charset="0"/>
              </a:rPr>
              <a:t>5</a:t>
            </a:r>
            <a:r>
              <a:rPr lang="en-US" sz="1400" dirty="0" smtClean="0">
                <a:latin typeface="Times New Roman" pitchFamily="18" charset="0"/>
              </a:rPr>
              <a:t>F</a:t>
            </a:r>
            <a:endParaRPr lang="ru-RU" sz="1400" dirty="0">
              <a:latin typeface="Times New Roman" pitchFamily="18" charset="0"/>
            </a:endParaRPr>
          </a:p>
          <a:p>
            <a:pPr eaLnBrk="0" hangingPunct="0"/>
            <a:r>
              <a:rPr lang="en-US" sz="1400" dirty="0">
                <a:latin typeface="Times New Roman" pitchFamily="18" charset="0"/>
              </a:rPr>
              <a:t> </a:t>
            </a:r>
            <a:r>
              <a:rPr lang="ru-RU" sz="1400" b="1" dirty="0">
                <a:latin typeface="Times New Roman" pitchFamily="18" charset="0"/>
              </a:rPr>
              <a:t>По проводнику катетером</a:t>
            </a:r>
          </a:p>
        </p:txBody>
      </p:sp>
      <p:sp>
        <p:nvSpPr>
          <p:cNvPr id="2075" name="Text Box 33"/>
          <p:cNvSpPr txBox="1">
            <a:spLocks noChangeArrowheads="1"/>
          </p:cNvSpPr>
          <p:nvPr/>
        </p:nvSpPr>
        <p:spPr bwMode="auto">
          <a:xfrm>
            <a:off x="188913" y="5940425"/>
            <a:ext cx="3405187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dirty="0">
                <a:latin typeface="Times New Roman" pitchFamily="18" charset="0"/>
              </a:rPr>
              <a:t>Контраст:</a:t>
            </a:r>
          </a:p>
          <a:p>
            <a:pPr eaLnBrk="0" hangingPunct="0"/>
            <a:r>
              <a:rPr lang="ru-RU" sz="1600" dirty="0" err="1">
                <a:latin typeface="Times New Roman" pitchFamily="18" charset="0"/>
              </a:rPr>
              <a:t>х</a:t>
            </a:r>
            <a:r>
              <a:rPr lang="ru-RU" sz="1600" dirty="0">
                <a:latin typeface="Times New Roman" pitchFamily="18" charset="0"/>
              </a:rPr>
              <a:t>  </a:t>
            </a:r>
            <a:r>
              <a:rPr lang="ru-RU" sz="1400" dirty="0" smtClean="0">
                <a:latin typeface="Times New Roman" pitchFamily="18" charset="0"/>
              </a:rPr>
              <a:t>Ультравист 370   </a:t>
            </a:r>
            <a:r>
              <a:rPr lang="ru-RU" sz="1400" dirty="0" smtClean="0">
                <a:latin typeface="Times New Roman" pitchFamily="18" charset="0"/>
              </a:rPr>
              <a:t>350 </a:t>
            </a:r>
            <a:r>
              <a:rPr lang="ru-RU" sz="1400" dirty="0" smtClean="0">
                <a:latin typeface="Times New Roman" pitchFamily="18" charset="0"/>
              </a:rPr>
              <a:t>- 200 </a:t>
            </a:r>
            <a:r>
              <a:rPr lang="en-US" sz="1400" dirty="0" smtClean="0">
                <a:latin typeface="Times New Roman" pitchFamily="18" charset="0"/>
              </a:rPr>
              <a:t>ml</a:t>
            </a:r>
            <a:endParaRPr lang="en-US" sz="1400" dirty="0">
              <a:latin typeface="Times New Roman" pitchFamily="18" charset="0"/>
            </a:endParaRP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    </a:t>
            </a:r>
            <a:r>
              <a:rPr lang="ru-RU" sz="1400" dirty="0" smtClean="0">
                <a:latin typeface="Times New Roman" pitchFamily="18" charset="0"/>
              </a:rPr>
              <a:t>Доза                    </a:t>
            </a:r>
            <a:r>
              <a:rPr lang="ru-RU" sz="1400" dirty="0" smtClean="0">
                <a:latin typeface="Times New Roman" pitchFamily="18" charset="0"/>
              </a:rPr>
              <a:t> 410.67</a:t>
            </a:r>
            <a:endParaRPr lang="ru-RU" sz="1400" dirty="0" smtClean="0">
              <a:latin typeface="Times New Roman" pitchFamily="18" charset="0"/>
            </a:endParaRPr>
          </a:p>
          <a:p>
            <a:pPr eaLnBrk="0" hangingPunct="0"/>
            <a:r>
              <a:rPr lang="ru-RU" sz="1400" dirty="0" smtClean="0">
                <a:latin typeface="Times New Roman" pitchFamily="18" charset="0"/>
              </a:rPr>
              <a:t>     </a:t>
            </a:r>
            <a:r>
              <a:rPr lang="ru-RU" sz="1400" dirty="0" smtClean="0">
                <a:latin typeface="Times New Roman" pitchFamily="18" charset="0"/>
              </a:rPr>
              <a:t>Время                  07:42 </a:t>
            </a:r>
            <a:r>
              <a:rPr lang="ru-RU" sz="1400" dirty="0" smtClean="0">
                <a:latin typeface="Times New Roman" pitchFamily="18" charset="0"/>
              </a:rPr>
              <a:t>мин</a:t>
            </a:r>
            <a:endParaRPr lang="ru-RU" sz="1400" dirty="0">
              <a:latin typeface="Times New Roman" pitchFamily="18" charset="0"/>
            </a:endParaRP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    </a:t>
            </a:r>
            <a:endParaRPr lang="en-US" sz="1400" dirty="0">
              <a:latin typeface="Times New Roman" pitchFamily="18" charset="0"/>
            </a:endParaRPr>
          </a:p>
          <a:p>
            <a:pPr eaLnBrk="0" hangingPunct="0"/>
            <a:r>
              <a:rPr lang="en-US" sz="1400" dirty="0">
                <a:latin typeface="Times New Roman" pitchFamily="18" charset="0"/>
              </a:rPr>
              <a:t>    </a:t>
            </a:r>
            <a:endParaRPr lang="ru-RU" sz="1400" dirty="0">
              <a:latin typeface="Times New Roman" pitchFamily="18" charset="0"/>
            </a:endParaRPr>
          </a:p>
        </p:txBody>
      </p:sp>
      <p:sp>
        <p:nvSpPr>
          <p:cNvPr id="2076" name="Rectangle 34"/>
          <p:cNvSpPr>
            <a:spLocks noChangeArrowheads="1"/>
          </p:cNvSpPr>
          <p:nvPr/>
        </p:nvSpPr>
        <p:spPr bwMode="auto">
          <a:xfrm>
            <a:off x="-214313" y="7072313"/>
            <a:ext cx="6858001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1400"/>
              <a:t>Расходный материал</a:t>
            </a:r>
          </a:p>
          <a:p>
            <a:pPr algn="ctr"/>
            <a:endParaRPr lang="ru-RU" sz="1400"/>
          </a:p>
          <a:p>
            <a:pPr algn="ctr"/>
            <a:endParaRPr lang="ru-RU" sz="1400"/>
          </a:p>
          <a:p>
            <a:pPr algn="ctr" eaLnBrk="0" hangingPunct="0"/>
            <a:endParaRPr lang="ru-RU" sz="1400">
              <a:latin typeface="Times New Roman" pitchFamily="18" charset="0"/>
            </a:endParaRPr>
          </a:p>
        </p:txBody>
      </p:sp>
      <p:sp>
        <p:nvSpPr>
          <p:cNvPr id="2077" name="Text Box 37"/>
          <p:cNvSpPr txBox="1">
            <a:spLocks noChangeArrowheads="1"/>
          </p:cNvSpPr>
          <p:nvPr/>
        </p:nvSpPr>
        <p:spPr bwMode="auto">
          <a:xfrm>
            <a:off x="0" y="4356100"/>
            <a:ext cx="6858000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 dirty="0">
                <a:latin typeface="Times New Roman" pitchFamily="18" charset="0"/>
              </a:rPr>
              <a:t>                    </a:t>
            </a:r>
            <a:r>
              <a:rPr lang="en-US" sz="1400" dirty="0" smtClean="0">
                <a:latin typeface="Times New Roman" pitchFamily="18" charset="0"/>
              </a:rPr>
              <a:t>JR 4.0</a:t>
            </a:r>
            <a:r>
              <a:rPr lang="ru-RU" sz="1400" dirty="0" smtClean="0">
                <a:latin typeface="Times New Roman" pitchFamily="18" charset="0"/>
              </a:rPr>
              <a:t>     5 </a:t>
            </a:r>
            <a:r>
              <a:rPr lang="en-US" sz="1400" dirty="0" smtClean="0">
                <a:latin typeface="Times New Roman" pitchFamily="18" charset="0"/>
              </a:rPr>
              <a:t>F</a:t>
            </a:r>
            <a:endParaRPr lang="ru-RU" sz="1400" dirty="0">
              <a:latin typeface="Times New Roman" pitchFamily="18" charset="0"/>
            </a:endParaRPr>
          </a:p>
          <a:p>
            <a:r>
              <a:rPr lang="ru-RU" sz="1400" dirty="0" smtClean="0"/>
              <a:t>                </a:t>
            </a:r>
            <a:endParaRPr lang="ru-RU" sz="1400" dirty="0">
              <a:latin typeface="Times New Roman" pitchFamily="18" charset="0"/>
            </a:endParaRPr>
          </a:p>
          <a:p>
            <a:r>
              <a:rPr lang="ru-RU" sz="1400" b="1" dirty="0">
                <a:latin typeface="Times New Roman" pitchFamily="18" charset="0"/>
              </a:rPr>
              <a:t>Поэтапная катетеризация:</a:t>
            </a:r>
            <a:r>
              <a:rPr lang="ru-RU" sz="1400" dirty="0">
                <a:latin typeface="Times New Roman" pitchFamily="18" charset="0"/>
              </a:rPr>
              <a:t> </a:t>
            </a:r>
          </a:p>
          <a:p>
            <a:endParaRPr lang="ru-RU" sz="1400" dirty="0">
              <a:latin typeface="Times New Roman" pitchFamily="18" charset="0"/>
            </a:endParaRPr>
          </a:p>
          <a:p>
            <a:r>
              <a:rPr lang="ru-RU" sz="1400" dirty="0">
                <a:latin typeface="Times New Roman" pitchFamily="18" charset="0"/>
              </a:rPr>
              <a:t>                                   Дуга </a:t>
            </a:r>
            <a:r>
              <a:rPr lang="ru-RU" sz="1400" dirty="0" err="1">
                <a:latin typeface="Times New Roman" pitchFamily="18" charset="0"/>
              </a:rPr>
              <a:t>оарты</a:t>
            </a:r>
            <a:r>
              <a:rPr lang="ru-RU" sz="1400" dirty="0">
                <a:latin typeface="Times New Roman" pitchFamily="18" charset="0"/>
              </a:rPr>
              <a:t>          Пр.ОСА               П. </a:t>
            </a:r>
            <a:r>
              <a:rPr lang="ru-RU" sz="1400" dirty="0" err="1">
                <a:latin typeface="Times New Roman" pitchFamily="18" charset="0"/>
              </a:rPr>
              <a:t>Подкл</a:t>
            </a:r>
            <a:r>
              <a:rPr lang="ru-RU" sz="1400" dirty="0">
                <a:latin typeface="Times New Roman" pitchFamily="18" charset="0"/>
              </a:rPr>
              <a:t>..А</a:t>
            </a:r>
          </a:p>
          <a:p>
            <a:r>
              <a:rPr lang="ru-RU" sz="1400" dirty="0">
                <a:latin typeface="Times New Roman" pitchFamily="18" charset="0"/>
              </a:rPr>
              <a:t>                                   БЦС.                    </a:t>
            </a:r>
            <a:r>
              <a:rPr lang="ru-RU" sz="1400" dirty="0" err="1">
                <a:latin typeface="Times New Roman" pitchFamily="18" charset="0"/>
              </a:rPr>
              <a:t>Лев.ОСА</a:t>
            </a:r>
            <a:r>
              <a:rPr lang="ru-RU" sz="1400" dirty="0">
                <a:latin typeface="Times New Roman" pitchFamily="18" charset="0"/>
              </a:rPr>
              <a:t>              </a:t>
            </a:r>
            <a:r>
              <a:rPr lang="ru-RU" sz="1400" dirty="0" err="1">
                <a:latin typeface="Times New Roman" pitchFamily="18" charset="0"/>
              </a:rPr>
              <a:t>Лев.Подкл</a:t>
            </a:r>
            <a:r>
              <a:rPr lang="ru-RU" sz="1400" dirty="0">
                <a:latin typeface="Times New Roman" pitchFamily="18" charset="0"/>
              </a:rPr>
              <a:t>. А.         </a:t>
            </a:r>
          </a:p>
          <a:p>
            <a:r>
              <a:rPr lang="ru-RU" sz="1400" dirty="0">
                <a:latin typeface="Times New Roman" pitchFamily="18" charset="0"/>
              </a:rPr>
              <a:t>  </a:t>
            </a:r>
          </a:p>
          <a:p>
            <a:r>
              <a:rPr lang="ru-RU" sz="1400" dirty="0">
                <a:latin typeface="Times New Roman" pitchFamily="18" charset="0"/>
              </a:rPr>
              <a:t>                                              </a:t>
            </a:r>
          </a:p>
        </p:txBody>
      </p:sp>
      <p:sp>
        <p:nvSpPr>
          <p:cNvPr id="2078" name="Rectangle 38"/>
          <p:cNvSpPr>
            <a:spLocks noChangeArrowheads="1"/>
          </p:cNvSpPr>
          <p:nvPr/>
        </p:nvSpPr>
        <p:spPr bwMode="auto">
          <a:xfrm>
            <a:off x="188913" y="34925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79" name="Rectangle 39"/>
          <p:cNvSpPr>
            <a:spLocks noChangeArrowheads="1"/>
          </p:cNvSpPr>
          <p:nvPr/>
        </p:nvSpPr>
        <p:spPr bwMode="auto">
          <a:xfrm>
            <a:off x="188913" y="37084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0" name="Rectangle 41"/>
          <p:cNvSpPr>
            <a:spLocks noChangeArrowheads="1"/>
          </p:cNvSpPr>
          <p:nvPr/>
        </p:nvSpPr>
        <p:spPr bwMode="auto">
          <a:xfrm>
            <a:off x="3213100" y="39243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1" name="Rectangle 42"/>
          <p:cNvSpPr>
            <a:spLocks noChangeArrowheads="1"/>
          </p:cNvSpPr>
          <p:nvPr/>
        </p:nvSpPr>
        <p:spPr bwMode="auto">
          <a:xfrm>
            <a:off x="4292600" y="39243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2" name="Rectangle 44"/>
          <p:cNvSpPr>
            <a:spLocks noChangeArrowheads="1"/>
          </p:cNvSpPr>
          <p:nvPr/>
        </p:nvSpPr>
        <p:spPr bwMode="auto">
          <a:xfrm>
            <a:off x="3213100" y="44275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dirty="0" err="1" smtClean="0"/>
              <a:t>х</a:t>
            </a:r>
            <a:endParaRPr lang="ru-RU" dirty="0"/>
          </a:p>
        </p:txBody>
      </p:sp>
      <p:sp>
        <p:nvSpPr>
          <p:cNvPr id="2083" name="Rectangle 45"/>
          <p:cNvSpPr>
            <a:spLocks noChangeArrowheads="1"/>
          </p:cNvSpPr>
          <p:nvPr/>
        </p:nvSpPr>
        <p:spPr bwMode="auto">
          <a:xfrm>
            <a:off x="3213100" y="46434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4" name="Rectangle 46"/>
          <p:cNvSpPr>
            <a:spLocks noChangeArrowheads="1"/>
          </p:cNvSpPr>
          <p:nvPr/>
        </p:nvSpPr>
        <p:spPr bwMode="auto">
          <a:xfrm>
            <a:off x="4292600" y="44275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 dirty="0"/>
          </a:p>
        </p:txBody>
      </p:sp>
      <p:sp>
        <p:nvSpPr>
          <p:cNvPr id="2085" name="Rectangle 51"/>
          <p:cNvSpPr>
            <a:spLocks noChangeArrowheads="1"/>
          </p:cNvSpPr>
          <p:nvPr/>
        </p:nvSpPr>
        <p:spPr bwMode="auto">
          <a:xfrm>
            <a:off x="2565400" y="52927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6" name="Rectangle 56"/>
          <p:cNvSpPr>
            <a:spLocks noChangeArrowheads="1"/>
          </p:cNvSpPr>
          <p:nvPr/>
        </p:nvSpPr>
        <p:spPr bwMode="auto">
          <a:xfrm>
            <a:off x="5286388" y="5500694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dirty="0" err="1"/>
              <a:t>х</a:t>
            </a:r>
            <a:endParaRPr lang="ru-RU" dirty="0"/>
          </a:p>
        </p:txBody>
      </p:sp>
      <p:sp>
        <p:nvSpPr>
          <p:cNvPr id="2087" name="Rectangle 57"/>
          <p:cNvSpPr>
            <a:spLocks noChangeArrowheads="1"/>
          </p:cNvSpPr>
          <p:nvPr/>
        </p:nvSpPr>
        <p:spPr bwMode="auto">
          <a:xfrm>
            <a:off x="5300663" y="5292725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8" name="Rectangle 62"/>
          <p:cNvSpPr>
            <a:spLocks noChangeArrowheads="1"/>
          </p:cNvSpPr>
          <p:nvPr/>
        </p:nvSpPr>
        <p:spPr bwMode="auto">
          <a:xfrm>
            <a:off x="214313" y="62865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9" name="Line 65"/>
          <p:cNvSpPr>
            <a:spLocks noChangeShapeType="1"/>
          </p:cNvSpPr>
          <p:nvPr/>
        </p:nvSpPr>
        <p:spPr bwMode="auto">
          <a:xfrm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0" name="Line 66"/>
          <p:cNvSpPr>
            <a:spLocks noChangeShapeType="1"/>
          </p:cNvSpPr>
          <p:nvPr/>
        </p:nvSpPr>
        <p:spPr bwMode="auto">
          <a:xfrm>
            <a:off x="685800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1" name="Line 67"/>
          <p:cNvSpPr>
            <a:spLocks noChangeShapeType="1"/>
          </p:cNvSpPr>
          <p:nvPr/>
        </p:nvSpPr>
        <p:spPr bwMode="auto">
          <a:xfrm flipH="1">
            <a:off x="0" y="9144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2" name="Line 68"/>
          <p:cNvSpPr>
            <a:spLocks noChangeShapeType="1"/>
          </p:cNvSpPr>
          <p:nvPr/>
        </p:nvSpPr>
        <p:spPr bwMode="auto">
          <a:xfrm flipV="1">
            <a:off x="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3" name="Text Box 69"/>
          <p:cNvSpPr txBox="1">
            <a:spLocks noChangeArrowheads="1"/>
          </p:cNvSpPr>
          <p:nvPr/>
        </p:nvSpPr>
        <p:spPr bwMode="auto">
          <a:xfrm>
            <a:off x="8469313" y="7956550"/>
            <a:ext cx="1841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 sz="1400">
              <a:latin typeface="Times New Roman" pitchFamily="18" charset="0"/>
            </a:endParaRPr>
          </a:p>
        </p:txBody>
      </p:sp>
      <p:graphicFrame>
        <p:nvGraphicFramePr>
          <p:cNvPr id="2117" name="Group 69"/>
          <p:cNvGraphicFramePr>
            <a:graphicFrameLocks noGrp="1"/>
          </p:cNvGraphicFramePr>
          <p:nvPr/>
        </p:nvGraphicFramePr>
        <p:xfrm>
          <a:off x="333375" y="7829550"/>
          <a:ext cx="6264275" cy="867220"/>
        </p:xfrm>
        <a:graphic>
          <a:graphicData uri="http://schemas.openxmlformats.org/drawingml/2006/table">
            <a:tbl>
              <a:tblPr/>
              <a:tblGrid>
                <a:gridCol w="1566863"/>
                <a:gridCol w="1565275"/>
                <a:gridCol w="1566862"/>
                <a:gridCol w="1565275"/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Комплект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Белья </a:t>
                      </a:r>
                      <a:r>
                        <a:rPr kumimoji="0" lang="ru-RU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однораз</a:t>
                      </a: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Соединит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линия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Колба для контр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Гидроф. проводник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11" name="Rectangle 129"/>
          <p:cNvSpPr>
            <a:spLocks noChangeArrowheads="1"/>
          </p:cNvSpPr>
          <p:nvPr/>
        </p:nvSpPr>
        <p:spPr bwMode="auto">
          <a:xfrm>
            <a:off x="3933825" y="52927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112" name="Rectangle 134"/>
          <p:cNvSpPr>
            <a:spLocks noChangeArrowheads="1"/>
          </p:cNvSpPr>
          <p:nvPr/>
        </p:nvSpPr>
        <p:spPr bwMode="auto">
          <a:xfrm>
            <a:off x="4292600" y="46434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113" name="Rectangle 136"/>
          <p:cNvSpPr>
            <a:spLocks noChangeArrowheads="1"/>
          </p:cNvSpPr>
          <p:nvPr/>
        </p:nvSpPr>
        <p:spPr bwMode="auto">
          <a:xfrm>
            <a:off x="3933825" y="55086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114" name="Rectangle 137"/>
          <p:cNvSpPr>
            <a:spLocks noChangeArrowheads="1"/>
          </p:cNvSpPr>
          <p:nvPr/>
        </p:nvSpPr>
        <p:spPr bwMode="auto">
          <a:xfrm>
            <a:off x="3429000" y="1357313"/>
            <a:ext cx="34290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 b="1" dirty="0">
                <a:latin typeface="Times New Roman" pitchFamily="18" charset="0"/>
              </a:rPr>
              <a:t>Рентгенхирург       </a:t>
            </a:r>
            <a:r>
              <a:rPr lang="ru-RU" sz="1400" b="1" dirty="0" smtClean="0">
                <a:latin typeface="Times New Roman" pitchFamily="18" charset="0"/>
              </a:rPr>
              <a:t>    </a:t>
            </a:r>
            <a:r>
              <a:rPr lang="ru-RU" sz="1400" dirty="0" smtClean="0">
                <a:latin typeface="Times New Roman" pitchFamily="18" charset="0"/>
              </a:rPr>
              <a:t>Щербаков А.С.</a:t>
            </a:r>
            <a:endParaRPr lang="ru-RU" sz="1400" dirty="0"/>
          </a:p>
          <a:p>
            <a:pPr eaLnBrk="0" hangingPunct="0"/>
            <a:r>
              <a:rPr lang="ru-RU" sz="1400" b="1" dirty="0" smtClean="0">
                <a:latin typeface="Times New Roman" pitchFamily="18" charset="0"/>
              </a:rPr>
              <a:t>Операционная </a:t>
            </a:r>
            <a:r>
              <a:rPr lang="ru-RU" sz="1400" b="1" dirty="0">
                <a:latin typeface="Times New Roman" pitchFamily="18" charset="0"/>
              </a:rPr>
              <a:t>м</a:t>
            </a:r>
            <a:r>
              <a:rPr lang="en-US" sz="1400" b="1" dirty="0">
                <a:latin typeface="Times New Roman" pitchFamily="18" charset="0"/>
              </a:rPr>
              <a:t>/</a:t>
            </a:r>
            <a:r>
              <a:rPr lang="ru-RU" sz="1400" b="1" dirty="0">
                <a:latin typeface="Times New Roman" pitchFamily="18" charset="0"/>
              </a:rPr>
              <a:t>с: </a:t>
            </a:r>
            <a:r>
              <a:rPr lang="ru-RU" sz="1400" b="1" dirty="0" smtClean="0">
                <a:latin typeface="Times New Roman" pitchFamily="18" charset="0"/>
              </a:rPr>
              <a:t>  </a:t>
            </a:r>
            <a:r>
              <a:rPr lang="ru-RU" sz="1400" dirty="0" smtClean="0"/>
              <a:t>Тимошенко Н.С.</a:t>
            </a:r>
            <a:endParaRPr lang="ru-RU" sz="1400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Анестезиолог:           </a:t>
            </a:r>
            <a:r>
              <a:rPr lang="ru-RU" sz="1400" b="1" dirty="0" smtClean="0">
                <a:latin typeface="Times New Roman" pitchFamily="18" charset="0"/>
              </a:rPr>
              <a:t> </a:t>
            </a:r>
            <a:r>
              <a:rPr lang="ru-RU" sz="1400" dirty="0" smtClean="0">
                <a:latin typeface="Times New Roman" pitchFamily="18" charset="0"/>
              </a:rPr>
              <a:t>Ермолин М.В.</a:t>
            </a:r>
            <a:endParaRPr lang="ru-RU" sz="1400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м/с анестезист:        </a:t>
            </a:r>
            <a:r>
              <a:rPr lang="ru-RU" sz="1400" dirty="0">
                <a:latin typeface="Times New Roman" pitchFamily="18" charset="0"/>
              </a:rPr>
              <a:t> </a:t>
            </a:r>
            <a:r>
              <a:rPr lang="ru-RU" sz="1400" dirty="0" smtClean="0">
                <a:latin typeface="Times New Roman" pitchFamily="18" charset="0"/>
              </a:rPr>
              <a:t>  </a:t>
            </a:r>
            <a:r>
              <a:rPr lang="ru-RU" sz="1400" dirty="0" smtClean="0"/>
              <a:t>Соколова М.В.</a:t>
            </a:r>
            <a:endParaRPr lang="ru-RU" sz="1400" dirty="0"/>
          </a:p>
        </p:txBody>
      </p:sp>
      <p:sp>
        <p:nvSpPr>
          <p:cNvPr id="2115" name="Rectangle 138"/>
          <p:cNvSpPr>
            <a:spLocks noChangeArrowheads="1"/>
          </p:cNvSpPr>
          <p:nvPr/>
        </p:nvSpPr>
        <p:spPr bwMode="auto">
          <a:xfrm>
            <a:off x="0" y="1143001"/>
            <a:ext cx="2643182" cy="157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ru-RU" sz="1400" b="1" dirty="0">
                <a:latin typeface="Times New Roman" pitchFamily="18" charset="0"/>
              </a:rPr>
              <a:t>Дата:  </a:t>
            </a:r>
            <a:r>
              <a:rPr lang="ru-RU" sz="1400" b="1" dirty="0" smtClean="0">
                <a:latin typeface="Times New Roman" pitchFamily="18" charset="0"/>
              </a:rPr>
              <a:t>23</a:t>
            </a:r>
            <a:r>
              <a:rPr lang="ru-RU" sz="1400" b="1" dirty="0" smtClean="0">
                <a:latin typeface="Times New Roman" pitchFamily="18" charset="0"/>
              </a:rPr>
              <a:t>.02.14  13:30</a:t>
            </a:r>
            <a:endParaRPr lang="ru-RU" sz="1400" b="1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Ф.И.О  </a:t>
            </a:r>
            <a:r>
              <a:rPr lang="ru-RU" sz="1400" b="1" dirty="0" smtClean="0">
                <a:latin typeface="Times New Roman" pitchFamily="18" charset="0"/>
              </a:rPr>
              <a:t>Кузнецов Е.А.</a:t>
            </a:r>
            <a:endParaRPr lang="ru-RU" sz="1400" b="1" dirty="0"/>
          </a:p>
          <a:p>
            <a:r>
              <a:rPr lang="ru-RU" sz="1400" b="1" dirty="0">
                <a:latin typeface="Times New Roman" pitchFamily="18" charset="0"/>
              </a:rPr>
              <a:t>Год рождения:  </a:t>
            </a:r>
            <a:r>
              <a:rPr lang="ru-RU" sz="1400" b="1" dirty="0" smtClean="0">
                <a:latin typeface="Times New Roman" pitchFamily="18" charset="0"/>
              </a:rPr>
              <a:t>01</a:t>
            </a:r>
            <a:r>
              <a:rPr lang="ru-RU" sz="1400" b="1" dirty="0" smtClean="0">
                <a:latin typeface="Times New Roman" pitchFamily="18" charset="0"/>
              </a:rPr>
              <a:t>.05.1941</a:t>
            </a:r>
            <a:endParaRPr lang="ru-RU" sz="1400" b="1" dirty="0"/>
          </a:p>
          <a:p>
            <a:r>
              <a:rPr lang="ru-RU" sz="1400" b="1" dirty="0">
                <a:latin typeface="Times New Roman" pitchFamily="18" charset="0"/>
              </a:rPr>
              <a:t>Отделение</a:t>
            </a:r>
            <a:r>
              <a:rPr lang="ru-RU" sz="1400" b="1" dirty="0" smtClean="0">
                <a:latin typeface="Times New Roman" pitchFamily="18" charset="0"/>
              </a:rPr>
              <a:t>: 21 </a:t>
            </a:r>
            <a:r>
              <a:rPr lang="ru-RU" sz="1400" b="1" dirty="0">
                <a:latin typeface="Times New Roman" pitchFamily="18" charset="0"/>
              </a:rPr>
              <a:t>№ </a:t>
            </a:r>
            <a:r>
              <a:rPr lang="ru-RU" sz="1400" b="1" dirty="0" smtClean="0">
                <a:latin typeface="Times New Roman" pitchFamily="18" charset="0"/>
              </a:rPr>
              <a:t>2051</a:t>
            </a:r>
            <a:endParaRPr lang="ru-RU" sz="1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Line 5"/>
          <p:cNvSpPr>
            <a:spLocks noChangeShapeType="1"/>
          </p:cNvSpPr>
          <p:nvPr/>
        </p:nvSpPr>
        <p:spPr bwMode="auto">
          <a:xfrm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5" name="Line 6"/>
          <p:cNvSpPr>
            <a:spLocks noChangeShapeType="1"/>
          </p:cNvSpPr>
          <p:nvPr/>
        </p:nvSpPr>
        <p:spPr bwMode="auto">
          <a:xfrm>
            <a:off x="685800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6" name="Line 7"/>
          <p:cNvSpPr>
            <a:spLocks noChangeShapeType="1"/>
          </p:cNvSpPr>
          <p:nvPr/>
        </p:nvSpPr>
        <p:spPr bwMode="auto">
          <a:xfrm flipH="1">
            <a:off x="0" y="9144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7" name="Line 8"/>
          <p:cNvSpPr>
            <a:spLocks noChangeShapeType="1"/>
          </p:cNvSpPr>
          <p:nvPr/>
        </p:nvSpPr>
        <p:spPr bwMode="auto">
          <a:xfrm flipV="1">
            <a:off x="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8" name="Text Box 9"/>
          <p:cNvSpPr txBox="1">
            <a:spLocks noChangeArrowheads="1"/>
          </p:cNvSpPr>
          <p:nvPr/>
        </p:nvSpPr>
        <p:spPr bwMode="auto">
          <a:xfrm>
            <a:off x="115888" y="374650"/>
            <a:ext cx="6456384" cy="3262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ru-RU" sz="1400" dirty="0" smtClean="0"/>
              <a:t>Интродьюсер </a:t>
            </a:r>
            <a:r>
              <a:rPr lang="ru-RU" sz="1400" dirty="0"/>
              <a:t>извлечен. </a:t>
            </a:r>
          </a:p>
          <a:p>
            <a:pPr marL="342900" indent="-342900"/>
            <a:r>
              <a:rPr lang="ru-RU" sz="1400" dirty="0"/>
              <a:t>Осложнения: нет</a:t>
            </a:r>
          </a:p>
          <a:p>
            <a:pPr marL="342900" indent="-342900"/>
            <a:r>
              <a:rPr lang="ru-RU" sz="1400" dirty="0"/>
              <a:t>Гемостаз. Давящая асептическая повязка.</a:t>
            </a:r>
          </a:p>
          <a:p>
            <a:pPr marL="342900" indent="-342900"/>
            <a:r>
              <a:rPr lang="ru-RU" sz="1400" dirty="0"/>
              <a:t>Прочее:</a:t>
            </a:r>
          </a:p>
          <a:p>
            <a:pPr marL="342900" indent="-342900"/>
            <a:endParaRPr lang="ru-RU" sz="1400" dirty="0"/>
          </a:p>
          <a:p>
            <a:pPr marL="342900" indent="-342900"/>
            <a:r>
              <a:rPr lang="ru-RU" sz="1400" dirty="0"/>
              <a:t>Рекомендации</a:t>
            </a:r>
            <a:r>
              <a:rPr lang="en-US" sz="1400" dirty="0"/>
              <a:t>:</a:t>
            </a:r>
            <a:endParaRPr lang="ru-RU" sz="1400" dirty="0"/>
          </a:p>
          <a:p>
            <a:pPr marL="342900" indent="-342900"/>
            <a:r>
              <a:rPr lang="ru-RU" sz="1400" dirty="0"/>
              <a:t>1.     Постельный режим 24 часа.</a:t>
            </a:r>
          </a:p>
          <a:p>
            <a:pPr marL="342900" indent="-342900"/>
            <a:r>
              <a:rPr lang="ru-RU" sz="1400" dirty="0"/>
              <a:t>2.     Динамический контроль места пункции. </a:t>
            </a:r>
          </a:p>
          <a:p>
            <a:pPr marL="342900" indent="-342900"/>
            <a:endParaRPr lang="ru-RU" sz="1400" dirty="0"/>
          </a:p>
          <a:p>
            <a:pPr marL="342900" indent="-342900" algn="just"/>
            <a:r>
              <a:rPr lang="ru-RU" sz="1600" b="1" dirty="0" smtClean="0"/>
              <a:t>Заключение: </a:t>
            </a:r>
          </a:p>
          <a:p>
            <a:pPr marL="342900" indent="-342900" algn="just"/>
            <a:r>
              <a:rPr lang="ru-RU" sz="1600" b="1" dirty="0" smtClean="0"/>
              <a:t>Справа : </a:t>
            </a:r>
            <a:r>
              <a:rPr lang="ru-RU" sz="1600" dirty="0" smtClean="0"/>
              <a:t> </a:t>
            </a:r>
            <a:r>
              <a:rPr lang="ru-RU" sz="1600" dirty="0" smtClean="0"/>
              <a:t>пролонгированный стеноз проксимальной порции ОСА 50%, стеноз в области бифуркации ОСА не более 50%, стеноз проксимальной порции ВСА 75%.</a:t>
            </a:r>
            <a:endParaRPr lang="ru-RU" sz="1600" dirty="0" smtClean="0"/>
          </a:p>
          <a:p>
            <a:pPr marL="342900" indent="-342900" algn="just"/>
            <a:r>
              <a:rPr lang="ru-RU" sz="1600" b="1" dirty="0" smtClean="0"/>
              <a:t>Слева: </a:t>
            </a:r>
            <a:r>
              <a:rPr lang="ru-RU" sz="1600" dirty="0" smtClean="0"/>
              <a:t> </a:t>
            </a:r>
            <a:r>
              <a:rPr lang="ru-RU" sz="1600" dirty="0" smtClean="0"/>
              <a:t>хроническая окклюзия ВСА от устья.</a:t>
            </a:r>
            <a:endParaRPr lang="ru-RU" sz="1600" b="1" dirty="0" smtClean="0"/>
          </a:p>
        </p:txBody>
      </p:sp>
      <p:sp>
        <p:nvSpPr>
          <p:cNvPr id="3079" name="Text Box 10"/>
          <p:cNvSpPr txBox="1">
            <a:spLocks noChangeArrowheads="1"/>
          </p:cNvSpPr>
          <p:nvPr/>
        </p:nvSpPr>
        <p:spPr bwMode="auto">
          <a:xfrm>
            <a:off x="4214818" y="5357818"/>
            <a:ext cx="2000264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endParaRPr lang="ru-RU" sz="1400" dirty="0"/>
          </a:p>
          <a:p>
            <a:r>
              <a:rPr lang="ru-RU" sz="1400" dirty="0" err="1" smtClean="0"/>
              <a:t>Врач__________</a:t>
            </a:r>
            <a:r>
              <a:rPr lang="ru-RU" sz="1400" dirty="0" smtClean="0"/>
              <a:t>:</a:t>
            </a:r>
            <a:endParaRPr lang="ru-RU" sz="1400" dirty="0"/>
          </a:p>
          <a:p>
            <a:endParaRPr lang="ru-RU" sz="1400" dirty="0"/>
          </a:p>
        </p:txBody>
      </p:sp>
      <p:sp>
        <p:nvSpPr>
          <p:cNvPr id="3080" name="Rectangle 15"/>
          <p:cNvSpPr>
            <a:spLocks noChangeArrowheads="1"/>
          </p:cNvSpPr>
          <p:nvPr/>
        </p:nvSpPr>
        <p:spPr bwMode="auto">
          <a:xfrm>
            <a:off x="260350" y="7235825"/>
            <a:ext cx="59769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sz="1400"/>
          </a:p>
        </p:txBody>
      </p:sp>
      <p:sp>
        <p:nvSpPr>
          <p:cNvPr id="3081" name="Rectangle 17"/>
          <p:cNvSpPr>
            <a:spLocks noChangeArrowheads="1"/>
          </p:cNvSpPr>
          <p:nvPr/>
        </p:nvSpPr>
        <p:spPr bwMode="auto">
          <a:xfrm flipV="1">
            <a:off x="0" y="6372225"/>
            <a:ext cx="61912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/>
              <a:t>  </a:t>
            </a:r>
          </a:p>
        </p:txBody>
      </p:sp>
      <p:sp>
        <p:nvSpPr>
          <p:cNvPr id="3082" name="Прямоугольник 10"/>
          <p:cNvSpPr>
            <a:spLocks noChangeArrowheads="1"/>
          </p:cNvSpPr>
          <p:nvPr/>
        </p:nvSpPr>
        <p:spPr bwMode="auto">
          <a:xfrm>
            <a:off x="0" y="6643688"/>
            <a:ext cx="68580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13276</TotalTime>
  <Words>227</Words>
  <Application>Microsoft Office PowerPoint</Application>
  <PresentationFormat>Экран (4:3)</PresentationFormat>
  <Paragraphs>80</Paragraphs>
  <Slides>2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3" baseType="lpstr">
      <vt:lpstr>Оформление по умолчанию</vt:lpstr>
      <vt:lpstr>Слайд 1</vt:lpstr>
      <vt:lpstr>Слайд 2</vt:lpstr>
    </vt:vector>
  </TitlesOfParts>
  <Company>OKB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Angio</dc:creator>
  <cp:lastModifiedBy>user</cp:lastModifiedBy>
  <cp:revision>726</cp:revision>
  <dcterms:created xsi:type="dcterms:W3CDTF">2007-06-09T07:57:56Z</dcterms:created>
  <dcterms:modified xsi:type="dcterms:W3CDTF">2014-02-23T13:13:27Z</dcterms:modified>
</cp:coreProperties>
</file>