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754B88-35C9-492C-B47C-967CD6BFFA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DD039-4C90-407A-9578-B673C2909B44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BC2E9-40E1-4AAF-8C80-B66AA0AAD7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D223F-A495-491E-A893-D6AA39029FD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32F1B-CC22-4A7E-9B7F-DB49EE9434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FEF286-3E2C-4E42-92B5-E36022E6FB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41BAED-A2C4-4E0F-B1E2-DF79695C91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61127-35B4-46B3-A3E9-D2135750A8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051789-7C20-4443-A539-BABCF3A861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39B38-E808-445F-A21D-F18DAE1258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46B5FD-C4A0-4C12-8D15-5957C308CA0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B286C-7E05-4663-BF84-40B99BB360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40A04-7260-4E8F-8343-6F580449DDF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013879D-A358-48EE-B599-889803833FC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Церебральная ангиография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  новокаин 0.5%-10.0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х     Ультравист 370    1</a:t>
            </a:r>
            <a:r>
              <a:rPr lang="ru-RU" sz="1400">
                <a:latin typeface="Times New Roman" pitchFamily="18" charset="0"/>
              </a:rPr>
              <a:t>50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  Доза                           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647,03</a:t>
            </a:r>
            <a:r>
              <a:rPr lang="en-US" sz="1400">
                <a:latin typeface="Times New Roman" pitchFamily="18" charset="0"/>
              </a:rPr>
              <a:t>mGy</a:t>
            </a:r>
            <a:r>
              <a:rPr lang="ru-RU" sz="140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  Время                        05:08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357688"/>
            <a:ext cx="6858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 </a:t>
            </a:r>
            <a:r>
              <a:rPr lang="en-US" sz="1400">
                <a:latin typeface="Times New Roman" pitchFamily="18" charset="0"/>
              </a:rPr>
              <a:t>JR </a:t>
            </a:r>
            <a:r>
              <a:rPr lang="ru-RU" sz="1400">
                <a:latin typeface="Times New Roman" pitchFamily="18" charset="0"/>
              </a:rPr>
              <a:t>3,5     5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Рентгенхирург           Щербаков А.С.</a:t>
            </a:r>
            <a:endParaRPr lang="ru-RU" sz="1400"/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Операционная м</a:t>
            </a:r>
            <a:r>
              <a:rPr lang="en-US" sz="1400" b="1">
                <a:latin typeface="Times New Roman" pitchFamily="18" charset="0"/>
              </a:rPr>
              <a:t>/</a:t>
            </a:r>
            <a:r>
              <a:rPr lang="ru-RU" sz="1400" b="1">
                <a:latin typeface="Times New Roman" pitchFamily="18" charset="0"/>
              </a:rPr>
              <a:t>с:   Родионова С.М.</a:t>
            </a:r>
            <a:endParaRPr lang="ru-RU" sz="1400"/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Анестезиолог:            Крюкова Н.С.</a:t>
            </a:r>
            <a:endParaRPr lang="ru-RU" sz="1400"/>
          </a:p>
          <a:p>
            <a:pPr eaLnBrk="0" hangingPunct="0"/>
            <a:r>
              <a:rPr lang="ru-RU" sz="1400" b="1">
                <a:latin typeface="Times New Roman" pitchFamily="18" charset="0"/>
              </a:rPr>
              <a:t>м/с анестезист:        </a:t>
            </a:r>
            <a:r>
              <a:rPr lang="ru-RU" sz="1400">
                <a:latin typeface="Times New Roman" pitchFamily="18" charset="0"/>
              </a:rPr>
              <a:t>  </a:t>
            </a:r>
            <a:r>
              <a:rPr lang="ru-RU" sz="1400" b="1">
                <a:latin typeface="Times New Roman" pitchFamily="18" charset="0"/>
              </a:rPr>
              <a:t> Поплавкова Е.А.</a:t>
            </a:r>
            <a:endParaRPr lang="ru-RU" sz="1400" b="1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Дата:  06.09.2014 10:30</a:t>
            </a:r>
            <a:endParaRPr lang="ru-RU" sz="1400" b="1"/>
          </a:p>
          <a:p>
            <a:pPr eaLnBrk="0" hangingPunct="0"/>
            <a:r>
              <a:rPr lang="ru-RU" sz="1400" b="1">
                <a:latin typeface="Times New Roman" pitchFamily="18" charset="0"/>
              </a:rPr>
              <a:t>Ф.И.О: Веденкина Т.П.</a:t>
            </a:r>
            <a:endParaRPr lang="ru-RU" sz="1400" b="1"/>
          </a:p>
          <a:p>
            <a:r>
              <a:rPr lang="ru-RU" sz="1400" b="1">
                <a:latin typeface="Times New Roman" pitchFamily="18" charset="0"/>
              </a:rPr>
              <a:t>Год рождения:  07.07.1952</a:t>
            </a:r>
            <a:endParaRPr lang="ru-RU" sz="1400" b="1"/>
          </a:p>
          <a:p>
            <a:r>
              <a:rPr lang="ru-RU" sz="1400" b="1">
                <a:latin typeface="Times New Roman" pitchFamily="18" charset="0"/>
              </a:rPr>
              <a:t>Отделение: 7 № 10614</a:t>
            </a:r>
            <a:endParaRPr lang="ru-RU" sz="1400" b="1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704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/>
              <a:t>Интродьюсер извлечен. </a:t>
            </a:r>
          </a:p>
          <a:p>
            <a:pPr marL="342900" indent="-342900"/>
            <a:r>
              <a:rPr lang="ru-RU" sz="1400"/>
              <a:t>Осложнения: нет</a:t>
            </a:r>
          </a:p>
          <a:p>
            <a:pPr marL="342900" indent="-342900"/>
            <a:r>
              <a:rPr lang="ru-RU" sz="1400"/>
              <a:t>Гемостаз. 15 мин.</a:t>
            </a:r>
          </a:p>
          <a:p>
            <a:pPr marL="342900" indent="-342900"/>
            <a:r>
              <a:rPr lang="ru-RU" sz="1400"/>
              <a:t>Прочее:</a:t>
            </a:r>
          </a:p>
          <a:p>
            <a:pPr marL="342900" indent="-342900"/>
            <a:endParaRPr lang="ru-RU" sz="1400"/>
          </a:p>
          <a:p>
            <a:pPr marL="342900" indent="-342900"/>
            <a:endParaRPr lang="ru-RU" sz="1400"/>
          </a:p>
          <a:p>
            <a:pPr marL="342900" indent="-342900"/>
            <a:r>
              <a:rPr lang="ru-RU" sz="1600" b="1"/>
              <a:t>Заключение:  </a:t>
            </a:r>
          </a:p>
          <a:p>
            <a:pPr marL="342900" indent="-342900"/>
            <a:r>
              <a:rPr lang="ru-RU" sz="1600"/>
              <a:t>Остаточного заполнения клипированной аневризмы бифуркации правой СМА не выявлено.</a:t>
            </a:r>
          </a:p>
          <a:p>
            <a:pPr marL="342900" indent="-342900"/>
            <a:r>
              <a:rPr lang="ru-RU" sz="1600"/>
              <a:t>Задняя трифуркация слева. Мешотчатая аневризма  коммуникантного сегмента левой ВСА неправильной  формы 6,0х7,1мм с шейкой 4мм.</a:t>
            </a:r>
          </a:p>
          <a:p>
            <a:pPr marL="342900" indent="-342900"/>
            <a:endParaRPr lang="ru-RU" sz="1600"/>
          </a:p>
          <a:p>
            <a:pPr marL="342900" indent="-342900"/>
            <a:r>
              <a:rPr lang="ru-RU" sz="1600"/>
              <a:t>С учетом  геометрии аневризмы предпочтительно клипирование; при невозможности клипирования, целесообразно направление в ФЦ для решения вопроса о возможности эндоваскулярной окклюзии с использованием ассистирующих методик (стент-ассистенция)</a:t>
            </a:r>
            <a:r>
              <a:rPr lang="ru-RU" sz="1600" i="1" u="sng"/>
              <a:t> </a:t>
            </a:r>
          </a:p>
          <a:p>
            <a:pPr marL="342900" indent="-342900"/>
            <a:endParaRPr lang="ru-RU" sz="1600" i="1" u="sng"/>
          </a:p>
          <a:p>
            <a:pPr marL="342900" indent="-342900"/>
            <a:r>
              <a:rPr lang="ru-RU" sz="1600" i="1" u="sng"/>
              <a:t>Рекомендации</a:t>
            </a:r>
            <a:r>
              <a:rPr lang="en-US" sz="1600" i="1" u="sng"/>
              <a:t>:</a:t>
            </a:r>
            <a:endParaRPr lang="ru-RU" sz="1600" i="1" u="sng"/>
          </a:p>
          <a:p>
            <a:pPr marL="342900" indent="-342900"/>
            <a:r>
              <a:rPr lang="ru-RU" sz="1600"/>
              <a:t>Контроль места пункции. Повязку снять утром 07.09.</a:t>
            </a:r>
          </a:p>
          <a:p>
            <a:pPr marL="342900" indent="-342900"/>
            <a:endParaRPr lang="ru-RU" sz="1600"/>
          </a:p>
          <a:p>
            <a:pPr marL="342900" indent="-342900"/>
            <a:endParaRPr lang="ru-RU" sz="1600"/>
          </a:p>
          <a:p>
            <a:pPr marL="342900" indent="-342900"/>
            <a:endParaRPr lang="ru-RU" sz="1600" i="1"/>
          </a:p>
          <a:p>
            <a:pPr marL="342900" indent="-342900" algn="just"/>
            <a:endParaRPr lang="ru-RU" sz="1600" b="1" i="1"/>
          </a:p>
          <a:p>
            <a:pPr marL="342900" indent="-342900" algn="just"/>
            <a:endParaRPr lang="ru-RU" sz="1600" b="1" i="1"/>
          </a:p>
          <a:p>
            <a:pPr marL="342900" indent="-342900" algn="just"/>
            <a:endParaRPr lang="ru-RU" sz="1600" b="1" i="1"/>
          </a:p>
          <a:p>
            <a:pPr marL="342900" indent="-342900" algn="just"/>
            <a:endParaRPr lang="ru-RU" sz="1600" b="1" i="1"/>
          </a:p>
          <a:p>
            <a:pPr marL="342900" indent="-342900" algn="just"/>
            <a:endParaRPr lang="ru-RU" sz="1600" b="1" i="1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86250" y="5143500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13857</TotalTime>
  <Words>242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811</cp:revision>
  <dcterms:created xsi:type="dcterms:W3CDTF">2007-06-09T07:57:56Z</dcterms:created>
  <dcterms:modified xsi:type="dcterms:W3CDTF">2014-09-06T10:02:02Z</dcterms:modified>
</cp:coreProperties>
</file>