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75" d="100"/>
          <a:sy n="75" d="100"/>
        </p:scale>
        <p:origin x="-1476" y="-7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43F628E-A822-49E4-A5AF-481A0C215E4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68F9D3-834B-479C-800E-8A9F297EE19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81397-8C18-4B01-969D-E8E0A31967E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D0679-87F6-497C-8199-95842413422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5B783-3B02-4362-B532-6B4C6159A99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18BC3-4033-41A2-A463-58457D5F20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43435-EC04-4331-880A-2DF39593A9A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78D02-BD8F-42D8-9D58-2F858D7862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81F61-0D63-41F0-A543-BCC719D36E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D5C90-C407-41C3-8584-D4D2767D034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71E7D-6FC7-4D1A-B637-E090E1445BC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9962A-5691-4A3C-A7F8-ED99748C92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079D3-A023-4E4F-ABC1-224F8C5E7B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776C90DD-F925-4F8E-B203-ADE67BA884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619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Церебральная ангиография. </a:t>
            </a: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</a:t>
            </a:r>
            <a:r>
              <a:rPr lang="ru-RU" sz="1400"/>
              <a:t>6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Юнигексол 350 -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1</a:t>
            </a:r>
            <a:r>
              <a:rPr lang="ru-RU" sz="1400" dirty="0" smtClean="0">
                <a:latin typeface="Times New Roman" pitchFamily="18" charset="0"/>
              </a:rPr>
              <a:t>00</a:t>
            </a:r>
            <a:r>
              <a:rPr lang="en-US" sz="1400" dirty="0">
                <a:latin typeface="Times New Roman" pitchFamily="18" charset="0"/>
              </a:rPr>
              <a:t>ml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Доза         </a:t>
            </a:r>
            <a:r>
              <a:rPr lang="ru-RU" sz="1400" dirty="0" smtClean="0">
                <a:latin typeface="Times New Roman" pitchFamily="18" charset="0"/>
              </a:rPr>
              <a:t>            826.07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Время         </a:t>
            </a:r>
            <a:r>
              <a:rPr lang="ru-RU" sz="1400" dirty="0" smtClean="0">
                <a:latin typeface="Times New Roman" pitchFamily="18" charset="0"/>
              </a:rPr>
              <a:t>          09.42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0" y="7092950"/>
            <a:ext cx="6858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МРА  1.0                        </a:t>
            </a:r>
            <a:r>
              <a:rPr lang="en-US" sz="1400" dirty="0" smtClean="0">
                <a:latin typeface="Times New Roman" pitchFamily="18" charset="0"/>
              </a:rPr>
              <a:t>5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/>
              <a:t>                 </a:t>
            </a:r>
            <a:r>
              <a:rPr lang="ru-RU" sz="1400" dirty="0" smtClean="0"/>
              <a:t> </a:t>
            </a:r>
            <a:r>
              <a:rPr lang="en-US" sz="1400" dirty="0" smtClean="0"/>
              <a:t>JR   </a:t>
            </a:r>
            <a:r>
              <a:rPr lang="ru-RU" sz="1400" dirty="0" smtClean="0"/>
              <a:t>3</a:t>
            </a:r>
            <a:r>
              <a:rPr lang="en-US" sz="1400" dirty="0" smtClean="0"/>
              <a:t>.</a:t>
            </a:r>
            <a:r>
              <a:rPr lang="ru-RU" sz="1400" dirty="0" smtClean="0"/>
              <a:t>5</a:t>
            </a:r>
            <a:r>
              <a:rPr lang="en-US" sz="1400" dirty="0" smtClean="0"/>
              <a:t> </a:t>
            </a:r>
            <a:r>
              <a:rPr lang="ru-RU" sz="1400" dirty="0" smtClean="0"/>
              <a:t>                     </a:t>
            </a:r>
            <a:r>
              <a:rPr lang="en-US" sz="1400" dirty="0" smtClean="0"/>
              <a:t> </a:t>
            </a:r>
            <a:r>
              <a:rPr lang="en-US" sz="1400" dirty="0"/>
              <a:t>4</a:t>
            </a:r>
            <a:r>
              <a:rPr lang="ru-RU" sz="1400" dirty="0"/>
              <a:t> </a:t>
            </a:r>
            <a:r>
              <a:rPr lang="en-US" sz="1400" dirty="0">
                <a:latin typeface="Times New Roman" pitchFamily="18" charset="0"/>
              </a:rPr>
              <a:t>F            </a:t>
            </a:r>
            <a:r>
              <a:rPr lang="ru-RU" sz="1400" dirty="0">
                <a:latin typeface="Times New Roman" pitchFamily="18" charset="0"/>
              </a:rPr>
              <a:t>       </a:t>
            </a:r>
            <a:r>
              <a:rPr lang="en-US" sz="1400" dirty="0">
                <a:latin typeface="Times New Roman" pitchFamily="18" charset="0"/>
              </a:rPr>
              <a:t> 5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Произведены ангиографии  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5895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83" name="Group 135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x</a:t>
            </a:r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500188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</a:t>
            </a:r>
            <a:r>
              <a:rPr lang="ru-RU" sz="1400" dirty="0">
                <a:latin typeface="Times New Roman" pitchFamily="18" charset="0"/>
              </a:rPr>
              <a:t>: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 </a:t>
            </a:r>
            <a:r>
              <a:rPr lang="ru-RU" sz="1400" b="1" dirty="0" smtClean="0">
                <a:latin typeface="Times New Roman" pitchFamily="18" charset="0"/>
              </a:rPr>
              <a:t>Родионова С.М.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Панченко С.В.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  </a:t>
            </a:r>
            <a:r>
              <a:rPr lang="ru-RU" sz="1400" b="1" dirty="0" smtClean="0">
                <a:latin typeface="Times New Roman" pitchFamily="18" charset="0"/>
              </a:rPr>
              <a:t>Капралова Е.А.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214313" y="1143000"/>
            <a:ext cx="235585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14</a:t>
            </a:r>
            <a:r>
              <a:rPr lang="ru-RU" sz="1400" b="1" dirty="0" smtClean="0">
                <a:latin typeface="Times New Roman" pitchFamily="18" charset="0"/>
              </a:rPr>
              <a:t>.10.1</a:t>
            </a:r>
            <a:r>
              <a:rPr lang="ru-RU" sz="1400" b="1" dirty="0" smtClean="0">
                <a:latin typeface="Times New Roman" pitchFamily="18" charset="0"/>
              </a:rPr>
              <a:t>4</a:t>
            </a: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Ф.И.О  </a:t>
            </a:r>
            <a:r>
              <a:rPr lang="ru-RU" sz="1400" b="1" dirty="0" err="1" smtClean="0">
                <a:latin typeface="Times New Roman" pitchFamily="18" charset="0"/>
              </a:rPr>
              <a:t>Шарова</a:t>
            </a:r>
            <a:r>
              <a:rPr lang="ru-RU" sz="1400" b="1" dirty="0" smtClean="0">
                <a:latin typeface="Times New Roman" pitchFamily="18" charset="0"/>
              </a:rPr>
              <a:t> А.М.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</a:t>
            </a:r>
            <a:r>
              <a:rPr lang="ru-RU" sz="1400" b="1" dirty="0" smtClean="0">
                <a:latin typeface="Times New Roman" pitchFamily="18" charset="0"/>
              </a:rPr>
              <a:t>30.08.1979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7 № </a:t>
            </a:r>
            <a:r>
              <a:rPr lang="ru-RU" sz="1400" b="1" dirty="0" smtClean="0">
                <a:latin typeface="Times New Roman" pitchFamily="18" charset="0"/>
              </a:rPr>
              <a:t>12376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59926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  <a:r>
              <a:rPr lang="ru-RU" sz="1400" dirty="0" smtClean="0"/>
              <a:t>Повязку снять утром 15.10.</a:t>
            </a:r>
            <a:endParaRPr lang="ru-RU" sz="1400" dirty="0"/>
          </a:p>
          <a:p>
            <a:pPr marL="342900" indent="-342900"/>
            <a:endParaRPr lang="ru-RU" sz="1400" dirty="0"/>
          </a:p>
          <a:p>
            <a:pPr marL="342900" indent="-342900" algn="just"/>
            <a:r>
              <a:rPr lang="ru-RU" sz="1600" b="1" dirty="0"/>
              <a:t>Заключение:</a:t>
            </a:r>
            <a:r>
              <a:rPr lang="ru-RU" sz="1600" dirty="0"/>
              <a:t> </a:t>
            </a:r>
            <a:r>
              <a:rPr lang="ru-RU" sz="1400" b="1" i="1" dirty="0"/>
              <a:t>На ангиограммах сосудов головного </a:t>
            </a:r>
            <a:r>
              <a:rPr lang="ru-RU" sz="1400" b="1" i="1" dirty="0" smtClean="0"/>
              <a:t>мозга и </a:t>
            </a:r>
            <a:r>
              <a:rPr lang="en-US" sz="1400" b="1" i="1" dirty="0" smtClean="0"/>
              <a:t>R-DSA </a:t>
            </a:r>
            <a:r>
              <a:rPr lang="ru-RU" sz="1400" b="1" i="1" dirty="0" smtClean="0"/>
              <a:t>с обеих сторон определяется: </a:t>
            </a:r>
            <a:endParaRPr lang="ru-RU" sz="1400" b="1" i="1" dirty="0"/>
          </a:p>
          <a:p>
            <a:pPr marL="342900" indent="-342900" algn="just"/>
            <a:r>
              <a:rPr lang="ru-RU" sz="1400" b="1" i="1" dirty="0" smtClean="0"/>
              <a:t>Справа: </a:t>
            </a:r>
            <a:r>
              <a:rPr lang="ru-RU" sz="1400" dirty="0" smtClean="0"/>
              <a:t>ОСА, ПА, ВСА, ПМА, СМА, ЗМА проходимы, без стенотических изменений, </a:t>
            </a:r>
            <a:r>
              <a:rPr lang="ru-RU" sz="1400" dirty="0" smtClean="0"/>
              <a:t>аневризм и </a:t>
            </a:r>
            <a:r>
              <a:rPr lang="ru-RU" sz="1400" dirty="0" smtClean="0"/>
              <a:t>АВМ не </a:t>
            </a:r>
            <a:r>
              <a:rPr lang="ru-RU" sz="1400" dirty="0" smtClean="0"/>
              <a:t>выявлено. </a:t>
            </a:r>
            <a:endParaRPr lang="en-US" sz="1400" b="1" i="1" dirty="0"/>
          </a:p>
          <a:p>
            <a:pPr marL="342900" indent="-342900" algn="just"/>
            <a:r>
              <a:rPr lang="ru-RU" sz="1400" b="1" i="1" dirty="0" smtClean="0"/>
              <a:t>Слева: </a:t>
            </a:r>
            <a:r>
              <a:rPr lang="ru-RU" sz="1400" b="1" i="1" dirty="0" smtClean="0"/>
              <a:t>состояние после эмболизации микроспиралями офтальмического </a:t>
            </a:r>
            <a:r>
              <a:rPr lang="ru-RU" sz="1400" b="1" i="1" dirty="0" smtClean="0"/>
              <a:t>сегмента левой ВСА от 08.11.13. </a:t>
            </a:r>
            <a:r>
              <a:rPr lang="ru-RU" sz="1400" dirty="0" smtClean="0"/>
              <a:t>Определяется клубок микроспиралей размером </a:t>
            </a:r>
            <a:r>
              <a:rPr lang="ru-RU" sz="1400" dirty="0" smtClean="0"/>
              <a:t>6.0х5.0 </a:t>
            </a:r>
            <a:r>
              <a:rPr lang="ru-RU" sz="1400" dirty="0" smtClean="0"/>
              <a:t>мм, затека в полость контрастного вещества нет.</a:t>
            </a:r>
            <a:r>
              <a:rPr lang="ru-RU" sz="1400" b="1" i="1" dirty="0" smtClean="0"/>
              <a:t> </a:t>
            </a:r>
            <a:r>
              <a:rPr lang="ru-RU" sz="1400" dirty="0" smtClean="0"/>
              <a:t>ОСА</a:t>
            </a:r>
            <a:r>
              <a:rPr lang="ru-RU" sz="1400" dirty="0" smtClean="0"/>
              <a:t>, ПА, ВСА, ПМА, СМА, ЗМА проходимы, без стенотических </a:t>
            </a:r>
            <a:r>
              <a:rPr lang="ru-RU" sz="1400" dirty="0" smtClean="0"/>
              <a:t>изменений. </a:t>
            </a:r>
          </a:p>
          <a:p>
            <a:pPr marL="342900" indent="-342900" algn="just"/>
            <a:r>
              <a:rPr lang="ru-RU" sz="1400" dirty="0" smtClean="0"/>
              <a:t>       Определяется милиарная аневризма размерами </a:t>
            </a:r>
            <a:r>
              <a:rPr lang="ru-RU" sz="1400" dirty="0" smtClean="0"/>
              <a:t>1.7х2.0 мм </a:t>
            </a:r>
            <a:r>
              <a:rPr lang="ru-RU" sz="1400" dirty="0" err="1" smtClean="0"/>
              <a:t>коммуникатного</a:t>
            </a:r>
            <a:r>
              <a:rPr lang="ru-RU" sz="1400" dirty="0" smtClean="0"/>
              <a:t> </a:t>
            </a:r>
            <a:r>
              <a:rPr lang="ru-RU" sz="1400" dirty="0" smtClean="0"/>
              <a:t>сегмента левой ВСА. </a:t>
            </a:r>
            <a:r>
              <a:rPr lang="ru-RU" sz="1400" dirty="0" smtClean="0"/>
              <a:t>В сравнении с ЦАГ от </a:t>
            </a:r>
            <a:r>
              <a:rPr lang="ru-RU" sz="1400" dirty="0" smtClean="0"/>
              <a:t>02.11.13 размеры и объем </a:t>
            </a:r>
            <a:r>
              <a:rPr lang="ru-RU" sz="1400" dirty="0" smtClean="0"/>
              <a:t>аневризмы без отрицательной динамики.</a:t>
            </a:r>
            <a:endParaRPr lang="ru-RU" sz="1400" dirty="0"/>
          </a:p>
          <a:p>
            <a:pPr marL="342900" indent="-342900" algn="just"/>
            <a:endParaRPr lang="ru-RU" sz="1400" b="1" i="1" dirty="0"/>
          </a:p>
          <a:p>
            <a:pPr marL="342900" indent="-342900"/>
            <a:endParaRPr lang="ru-RU" sz="1400" b="1" i="1" dirty="0"/>
          </a:p>
          <a:p>
            <a:pPr marL="342900" indent="-342900"/>
            <a:endParaRPr lang="ru-RU" sz="1400" b="1" i="1" dirty="0"/>
          </a:p>
          <a:p>
            <a:pPr marL="342900" indent="-342900"/>
            <a:endParaRPr lang="en-US" sz="1400" b="1" i="1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500570" y="5786446"/>
            <a:ext cx="1571636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400" dirty="0"/>
          </a:p>
          <a:p>
            <a:r>
              <a:rPr lang="ru-RU" sz="1400" dirty="0" err="1"/>
              <a:t>Врач</a:t>
            </a:r>
            <a:r>
              <a:rPr lang="ru-RU" sz="1400" dirty="0" err="1" smtClean="0"/>
              <a:t>:_________</a:t>
            </a:r>
            <a:endParaRPr lang="ru-RU" sz="1400" dirty="0"/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13215</TotalTime>
  <Words>317</Words>
  <Application>Microsoft Office PowerPoint</Application>
  <PresentationFormat>Экран (4:3)</PresentationFormat>
  <Paragraphs>87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737</cp:revision>
  <dcterms:created xsi:type="dcterms:W3CDTF">2007-06-09T07:57:56Z</dcterms:created>
  <dcterms:modified xsi:type="dcterms:W3CDTF">2014-10-14T07:57:18Z</dcterms:modified>
</cp:coreProperties>
</file>