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599EEA8-8CE6-435D-95E7-27058062C96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EE3550-F476-44A9-8521-E312A733276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F50BE8-500F-4AD6-8878-78783E5EED9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898A31-E479-4864-BFC2-81406B21B07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BBBDB3-23A4-4B08-AF21-0303B5FEF80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814-C061-4FF9-89F9-D95CFB0E599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AC4FF7-21EB-44E3-9803-BD55B9F153E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D79EC-F7BD-4D1D-8A19-18492DA561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7030DF-04F4-45F0-9971-FE50FC102AB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DC8EA-7525-4E22-97A6-C6A379887C1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A98190-94CD-4292-B3A9-17577CCC1BD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DFB99B-A808-41FB-A6E3-23A6B9DF125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D84B0A-423F-4F8B-B09B-E809EFCE625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14286EAB-3918-47C2-B80F-DDF9DC0BFB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 smtClean="0"/>
              <a:t>Церебральная </a:t>
            </a:r>
            <a:r>
              <a:rPr lang="ru-RU" sz="1600" b="1" u="sng" dirty="0" smtClean="0"/>
              <a:t>ангиография</a:t>
            </a:r>
          </a:p>
          <a:p>
            <a:pPr algn="ctr" eaLnBrk="0" hangingPunct="0"/>
            <a:r>
              <a:rPr lang="ru-RU" sz="1600" b="1" u="sng" dirty="0" smtClean="0"/>
              <a:t>Ангиография  магистральных артерии дуги аорты</a:t>
            </a:r>
            <a:endParaRPr lang="ru-RU" sz="1600" b="1" u="sng" dirty="0" smtClean="0"/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новокаин 0.5%-10.0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smtClean="0">
                <a:latin typeface="Times New Roman" pitchFamily="18" charset="0"/>
              </a:rPr>
              <a:t>     </a:t>
            </a:r>
            <a:r>
              <a:rPr lang="ru-RU" sz="1600" dirty="0" err="1" smtClean="0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5</a:t>
            </a:r>
            <a:r>
              <a:rPr lang="en-US" sz="1400" dirty="0" smtClean="0">
                <a:latin typeface="Times New Roman" pitchFamily="18" charset="0"/>
              </a:rPr>
              <a:t>F                    </a:t>
            </a:r>
            <a:r>
              <a:rPr lang="ru-RU" sz="1400" dirty="0" smtClean="0">
                <a:latin typeface="Times New Roman" pitchFamily="18" charset="0"/>
              </a:rPr>
              <a:t>6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 smtClean="0">
                <a:latin typeface="Times New Roman" pitchFamily="18" charset="0"/>
              </a:rPr>
              <a:t>х</a:t>
            </a:r>
            <a:r>
              <a:rPr lang="ru-RU" sz="1600" dirty="0" smtClean="0">
                <a:latin typeface="Times New Roman" pitchFamily="18" charset="0"/>
              </a:rPr>
              <a:t>     Ультравист  370        </a:t>
            </a:r>
            <a:r>
              <a:rPr lang="ru-RU" sz="1600" dirty="0" smtClean="0">
                <a:latin typeface="Times New Roman" pitchFamily="18" charset="0"/>
              </a:rPr>
              <a:t>1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</a:t>
            </a:r>
            <a:r>
              <a:rPr lang="ru-RU" sz="1400" dirty="0" smtClean="0">
                <a:latin typeface="Times New Roman" pitchFamily="18" charset="0"/>
              </a:rPr>
              <a:t>                </a:t>
            </a:r>
            <a:r>
              <a:rPr lang="ru-RU" sz="1400" dirty="0" smtClean="0">
                <a:latin typeface="Times New Roman" pitchFamily="18" charset="0"/>
              </a:rPr>
              <a:t>660</a:t>
            </a:r>
            <a:r>
              <a:rPr lang="ru-RU" sz="1400" dirty="0" smtClean="0">
                <a:latin typeface="Times New Roman" pitchFamily="18" charset="0"/>
              </a:rPr>
              <a:t>,24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 err="1" smtClean="0">
                <a:latin typeface="Times New Roman" pitchFamily="18" charset="0"/>
              </a:rPr>
              <a:t>mGy</a:t>
            </a:r>
            <a:r>
              <a:rPr lang="ru-RU" sz="1400" dirty="0" smtClean="0">
                <a:latin typeface="Times New Roman" pitchFamily="18" charset="0"/>
              </a:rPr>
              <a:t>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</a:t>
            </a:r>
            <a:r>
              <a:rPr lang="ru-RU" sz="1400" dirty="0" smtClean="0">
                <a:latin typeface="Times New Roman" pitchFamily="18" charset="0"/>
              </a:rPr>
              <a:t>                             </a:t>
            </a:r>
            <a:r>
              <a:rPr lang="ru-RU" sz="1400" dirty="0" smtClean="0">
                <a:latin typeface="Times New Roman" pitchFamily="18" charset="0"/>
              </a:rPr>
              <a:t>06:30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мин.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7686"/>
            <a:ext cx="68580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3,5     </a:t>
            </a:r>
            <a:r>
              <a:rPr lang="ru-RU" sz="1400" dirty="0">
                <a:latin typeface="Times New Roman" pitchFamily="18" charset="0"/>
              </a:rPr>
              <a:t>6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 smtClean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</a:t>
            </a:r>
            <a:r>
              <a:rPr lang="ru-RU" sz="1400" dirty="0" smtClean="0">
                <a:latin typeface="Times New Roman" pitchFamily="18" charset="0"/>
              </a:rPr>
              <a:t>,5     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 smtClean="0"/>
              <a:t> </a:t>
            </a:r>
            <a:r>
              <a:rPr lang="ru-RU" sz="1400" dirty="0" smtClean="0"/>
              <a:t>                 </a:t>
            </a:r>
            <a:r>
              <a:rPr lang="en-US" sz="1400" dirty="0" smtClean="0"/>
              <a:t>MP1</a:t>
            </a:r>
            <a:r>
              <a:rPr lang="ru-RU" sz="1400" dirty="0" smtClean="0"/>
              <a:t>      5 </a:t>
            </a:r>
            <a:r>
              <a:rPr lang="en-US" sz="1400" dirty="0" smtClean="0"/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</a:t>
            </a:r>
            <a:r>
              <a:rPr lang="ru-RU" sz="1400" dirty="0" smtClean="0">
                <a:latin typeface="Times New Roman" pitchFamily="18" charset="0"/>
              </a:rPr>
              <a:t>        </a:t>
            </a:r>
            <a:r>
              <a:rPr lang="ru-RU" sz="1400" dirty="0">
                <a:latin typeface="Times New Roman" pitchFamily="18" charset="0"/>
              </a:rPr>
              <a:t>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71744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643570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786190" y="5500694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786190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643042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  Мешалкина Д.Н. 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. А.В.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</a:t>
            </a:r>
            <a:r>
              <a:rPr lang="ru-RU" sz="1400" b="1" dirty="0" smtClean="0">
                <a:latin typeface="Times New Roman" pitchFamily="18" charset="0"/>
              </a:rPr>
              <a:t>:           </a:t>
            </a:r>
            <a:r>
              <a:rPr lang="ru-RU" sz="1400" b="1" dirty="0" smtClean="0">
                <a:latin typeface="Times New Roman" pitchFamily="18" charset="0"/>
              </a:rPr>
              <a:t>Капралова Е.А.</a:t>
            </a:r>
            <a:endParaRPr lang="ru-RU" sz="1400" b="1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25</a:t>
            </a:r>
            <a:r>
              <a:rPr lang="ru-RU" sz="1400" b="1" dirty="0" smtClean="0">
                <a:latin typeface="Times New Roman" pitchFamily="18" charset="0"/>
              </a:rPr>
              <a:t>.10.14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smtClean="0">
                <a:latin typeface="Times New Roman" pitchFamily="18" charset="0"/>
              </a:rPr>
              <a:t>Плохих Д.Н.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10.03.1960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7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12951</a:t>
            </a:r>
            <a:endParaRPr lang="ru-RU" sz="1400" b="1" dirty="0"/>
          </a:p>
        </p:txBody>
      </p:sp>
      <p:sp>
        <p:nvSpPr>
          <p:cNvPr id="34" name="Rectangle 45"/>
          <p:cNvSpPr>
            <a:spLocks noChangeArrowheads="1"/>
          </p:cNvSpPr>
          <p:nvPr/>
        </p:nvSpPr>
        <p:spPr bwMode="auto">
          <a:xfrm>
            <a:off x="3214686" y="4857752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33" name="Rectangle 136"/>
          <p:cNvSpPr>
            <a:spLocks noChangeArrowheads="1"/>
          </p:cNvSpPr>
          <p:nvPr/>
        </p:nvSpPr>
        <p:spPr bwMode="auto">
          <a:xfrm>
            <a:off x="2571744" y="5715008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42852" y="285720"/>
            <a:ext cx="645636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</a:t>
            </a:r>
            <a:r>
              <a:rPr lang="ru-RU" sz="1400" dirty="0" smtClean="0"/>
              <a:t>15 мин, достигнут</a:t>
            </a:r>
            <a:endParaRPr lang="ru-RU" sz="1400" dirty="0"/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 smtClean="0"/>
              <a:t>1) Контроль места пункции 2) Динамическое наблюдение,</a:t>
            </a:r>
            <a:r>
              <a:rPr lang="en-US" sz="1400" dirty="0" smtClean="0"/>
              <a:t> </a:t>
            </a:r>
            <a:r>
              <a:rPr lang="ru-RU" sz="1400" dirty="0" smtClean="0"/>
              <a:t>повязку снять утром 26.10.14</a:t>
            </a:r>
            <a:endParaRPr lang="ru-RU" sz="1400" dirty="0" smtClean="0"/>
          </a:p>
          <a:p>
            <a:pPr marL="342900" indent="-342900"/>
            <a:r>
              <a:rPr lang="ru-RU" sz="1600" b="1" dirty="0" smtClean="0"/>
              <a:t>Заключение</a:t>
            </a:r>
            <a:r>
              <a:rPr lang="ru-RU" sz="1600" b="1" dirty="0"/>
              <a:t>:</a:t>
            </a:r>
          </a:p>
          <a:p>
            <a:pPr marL="342900" indent="-342900" algn="just"/>
            <a:r>
              <a:rPr lang="ru-RU" sz="1600" b="1" i="1" dirty="0" smtClean="0"/>
              <a:t>      На серии ангиограмм  и ротационной </a:t>
            </a:r>
            <a:r>
              <a:rPr lang="ru-RU" sz="1600" b="1" i="1" dirty="0" smtClean="0"/>
              <a:t>левой </a:t>
            </a:r>
            <a:r>
              <a:rPr lang="en-US" sz="1600" b="1" i="1" dirty="0" smtClean="0"/>
              <a:t>R-DSA</a:t>
            </a:r>
            <a:r>
              <a:rPr lang="ru-RU" sz="1600" b="1" i="1" dirty="0" smtClean="0"/>
              <a:t> </a:t>
            </a:r>
            <a:r>
              <a:rPr lang="ru-RU" sz="1600" b="1" i="1" dirty="0" smtClean="0"/>
              <a:t>в области коммуникантного сегмента левой ВСА </a:t>
            </a:r>
            <a:r>
              <a:rPr lang="ru-RU" sz="1600" b="1" i="1" dirty="0" smtClean="0"/>
              <a:t>определяется</a:t>
            </a:r>
            <a:r>
              <a:rPr lang="ru-RU" sz="1600" b="1" i="1" dirty="0" smtClean="0"/>
              <a:t> эктазия ампулы задней соединительной артерии с ретроградным сбросом контраста.</a:t>
            </a:r>
            <a:r>
              <a:rPr lang="ru-RU" sz="1600" b="1" i="1" dirty="0" smtClean="0"/>
              <a:t>  Аневризм и АВМ не выявлено. </a:t>
            </a:r>
          </a:p>
          <a:p>
            <a:pPr marL="342900" indent="-342900" algn="just"/>
            <a:r>
              <a:rPr lang="ru-RU" sz="1600" b="1" i="1" dirty="0" smtClean="0"/>
              <a:t>Определяется стеноз (по площади) луковицы правой ВСА 60% и стеноз луковицы левой ВСА 60%. </a:t>
            </a:r>
            <a:endParaRPr lang="ru-RU" sz="1600" b="1" i="1" dirty="0" smtClean="0"/>
          </a:p>
          <a:p>
            <a:pPr marL="342900" indent="-342900" algn="just"/>
            <a:endParaRPr lang="ru-RU" sz="1600" b="1" i="1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286380"/>
            <a:ext cx="2000250" cy="738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Врач__________</a:t>
            </a:r>
            <a:r>
              <a:rPr lang="ru-RU" sz="1400" dirty="0"/>
              <a:t>:</a:t>
            </a:r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13997</TotalTime>
  <Words>257</Words>
  <Application>Microsoft Office PowerPoint</Application>
  <PresentationFormat>Экран (4:3)</PresentationFormat>
  <Paragraphs>78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836</cp:revision>
  <dcterms:created xsi:type="dcterms:W3CDTF">2007-06-09T07:57:56Z</dcterms:created>
  <dcterms:modified xsi:type="dcterms:W3CDTF">2014-10-25T10:24:12Z</dcterms:modified>
</cp:coreProperties>
</file>