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82" d="100"/>
          <a:sy n="82" d="100"/>
        </p:scale>
        <p:origin x="-1320" y="11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6DEE0990-67E1-42B4-B0C6-21609E13689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E321B9A-1607-42BA-B8D0-2EE9C8038C9C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dirty="0" err="1" smtClean="0"/>
              <a:t>оо</a:t>
            </a:r>
            <a:endParaRPr lang="ru-RU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34FE57-5352-4437-923A-B4F18630D81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D52C69-F5D6-496A-8EAF-60425747ADA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450A7E-7BF0-46FC-AD1C-70FA1A77DD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D9CC38-F1CF-4E07-9531-CAEBAFD528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3B5C27-350E-4940-BBAE-F559B478432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4FDAA-8273-4BCD-B50F-1AC23932663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D6D3E4-4931-4122-88DC-4F0ED9F8E60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96975-0AEB-43B3-82C0-492DF1A7F82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C5B8B01-0D89-4424-B2F2-FFF5A2D7809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23F29D-4BDB-42E6-9617-1754FA13C2C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96D650E-EF48-4247-B89A-849D0031D54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D29BA43F-7596-46E2-9895-EC8728D6EC1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 dirty="0">
                <a:latin typeface="Times New Roman" pitchFamily="18" charset="0"/>
              </a:rPr>
              <a:t>Отделение РХМДиЛ</a:t>
            </a:r>
          </a:p>
          <a:p>
            <a:pPr algn="ctr" eaLnBrk="0" hangingPunct="0"/>
            <a:r>
              <a:rPr lang="ru-RU" sz="1600" b="1" u="sng" dirty="0">
                <a:latin typeface="Times New Roman" pitchFamily="18" charset="0"/>
              </a:rPr>
              <a:t>Ангиография </a:t>
            </a:r>
            <a:r>
              <a:rPr lang="ru-RU" sz="1600" b="1" u="sng" dirty="0" smtClean="0">
                <a:latin typeface="Times New Roman" pitchFamily="18" charset="0"/>
              </a:rPr>
              <a:t>артерий правой нижней конечности</a:t>
            </a:r>
            <a:endParaRPr lang="ru-RU" sz="1600" b="1" u="sng" dirty="0">
              <a:latin typeface="Times New Roman" pitchFamily="18" charset="0"/>
            </a:endParaRPr>
          </a:p>
          <a:p>
            <a:pPr algn="ctr" eaLnBrk="0" hangingPunct="0"/>
            <a:endParaRPr lang="ru-RU" sz="1600" dirty="0">
              <a:latin typeface="Times New Roman" pitchFamily="18" charset="0"/>
            </a:endParaRPr>
          </a:p>
        </p:txBody>
      </p:sp>
      <p:sp>
        <p:nvSpPr>
          <p:cNvPr id="2051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2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3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 dirty="0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 dirty="0">
                <a:latin typeface="Times New Roman" pitchFamily="18" charset="0"/>
              </a:rPr>
              <a:t>Под м/анестезией</a:t>
            </a:r>
            <a:r>
              <a:rPr lang="ru-RU" sz="1600" dirty="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</a:t>
            </a:r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новокаин 0.5</a:t>
            </a:r>
            <a:r>
              <a:rPr lang="ru-RU" sz="1600" dirty="0" smtClean="0">
                <a:latin typeface="Times New Roman" pitchFamily="18" charset="0"/>
              </a:rPr>
              <a:t>%-7.0 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  </a:t>
            </a:r>
            <a:r>
              <a:rPr lang="ru-RU" sz="1600" dirty="0" err="1">
                <a:latin typeface="Times New Roman" pitchFamily="18" charset="0"/>
              </a:rPr>
              <a:t>лидокаин</a:t>
            </a:r>
            <a:endParaRPr lang="ru-RU" sz="1600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</a:t>
            </a:r>
          </a:p>
        </p:txBody>
      </p:sp>
      <p:sp>
        <p:nvSpPr>
          <p:cNvPr id="2054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3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5</a:t>
            </a:r>
            <a:r>
              <a:rPr lang="en-US" sz="1400">
                <a:latin typeface="Times New Roman" pitchFamily="18" charset="0"/>
              </a:rPr>
              <a:t>F                    </a:t>
            </a:r>
            <a:r>
              <a:rPr lang="ru-RU" sz="1400">
                <a:latin typeface="Times New Roman" pitchFamily="18" charset="0"/>
              </a:rPr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4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477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</a:p>
          <a:p>
            <a:pPr eaLnBrk="0" hangingPunct="0"/>
            <a:r>
              <a:rPr lang="ru-RU" sz="1600" dirty="0" err="1">
                <a:latin typeface="Times New Roman" pitchFamily="18" charset="0"/>
              </a:rPr>
              <a:t>х</a:t>
            </a:r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smtClean="0">
                <a:latin typeface="Times New Roman" pitchFamily="18" charset="0"/>
              </a:rPr>
              <a:t>Оптирей 350        1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ru-RU" sz="1400" dirty="0" smtClean="0">
                <a:latin typeface="Times New Roman" pitchFamily="18" charset="0"/>
              </a:rPr>
              <a:t>0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Доза                          </a:t>
            </a:r>
            <a:r>
              <a:rPr lang="ru-RU" sz="1400" dirty="0" smtClean="0">
                <a:latin typeface="Times New Roman" pitchFamily="18" charset="0"/>
              </a:rPr>
              <a:t>02:36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   Время                       </a:t>
            </a:r>
            <a:r>
              <a:rPr lang="ru-RU" sz="1400" dirty="0" smtClean="0">
                <a:latin typeface="Times New Roman" pitchFamily="18" charset="0"/>
              </a:rPr>
              <a:t>199,69</a:t>
            </a:r>
            <a:r>
              <a:rPr lang="ru-RU" sz="1400" dirty="0" smtClean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5" name="Rectangle 34"/>
          <p:cNvSpPr>
            <a:spLocks noChangeArrowheads="1"/>
          </p:cNvSpPr>
          <p:nvPr/>
        </p:nvSpPr>
        <p:spPr bwMode="auto">
          <a:xfrm>
            <a:off x="-214313" y="7072313"/>
            <a:ext cx="6858001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6" name="Text Box 37"/>
          <p:cNvSpPr txBox="1">
            <a:spLocks noChangeArrowheads="1"/>
          </p:cNvSpPr>
          <p:nvPr/>
        </p:nvSpPr>
        <p:spPr bwMode="auto">
          <a:xfrm>
            <a:off x="0" y="4286248"/>
            <a:ext cx="6858000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HH 1       5 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 smtClean="0">
                <a:latin typeface="Times New Roman" pitchFamily="18" charset="0"/>
              </a:rPr>
              <a:t>                    </a:t>
            </a:r>
            <a:r>
              <a:rPr lang="en-US" sz="1400" dirty="0" smtClean="0">
                <a:latin typeface="Times New Roman" pitchFamily="18" charset="0"/>
              </a:rPr>
              <a:t>JR 3.5      </a:t>
            </a:r>
            <a:r>
              <a:rPr lang="ru-RU" sz="1400" dirty="0" smtClean="0">
                <a:latin typeface="Times New Roman" pitchFamily="18" charset="0"/>
              </a:rPr>
              <a:t>5</a:t>
            </a:r>
            <a:r>
              <a:rPr lang="en-US" sz="1400" dirty="0" smtClean="0">
                <a:latin typeface="Times New Roman" pitchFamily="18" charset="0"/>
              </a:rPr>
              <a:t> 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/>
              <a:t> </a:t>
            </a:r>
            <a:r>
              <a:rPr lang="ru-RU" sz="1400" dirty="0"/>
              <a:t>                 </a:t>
            </a:r>
            <a:r>
              <a:rPr lang="en-US" sz="1400" dirty="0"/>
              <a:t>AR1 mod                              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</a:t>
            </a:r>
            <a:r>
              <a:rPr lang="ru-RU" sz="1400" dirty="0" smtClean="0">
                <a:latin typeface="Times New Roman" pitchFamily="18" charset="0"/>
              </a:rPr>
              <a:t>               Правой НК.      </a:t>
            </a:r>
            <a:r>
              <a:rPr lang="ru-RU" sz="1400" dirty="0" err="1" smtClean="0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7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8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2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 dirty="0" smtClean="0"/>
              <a:t>x</a:t>
            </a:r>
            <a:endParaRPr lang="ru-RU" dirty="0"/>
          </a:p>
        </p:txBody>
      </p:sp>
      <p:sp>
        <p:nvSpPr>
          <p:cNvPr id="2083" name="Rectangle 51"/>
          <p:cNvSpPr>
            <a:spLocks noChangeArrowheads="1"/>
          </p:cNvSpPr>
          <p:nvPr/>
        </p:nvSpPr>
        <p:spPr bwMode="auto">
          <a:xfrm>
            <a:off x="2571750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6"/>
          <p:cNvSpPr>
            <a:spLocks noChangeArrowheads="1"/>
          </p:cNvSpPr>
          <p:nvPr/>
        </p:nvSpPr>
        <p:spPr bwMode="auto">
          <a:xfrm>
            <a:off x="5286375" y="5643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5" name="Rectangle 57"/>
          <p:cNvSpPr>
            <a:spLocks noChangeArrowheads="1"/>
          </p:cNvSpPr>
          <p:nvPr/>
        </p:nvSpPr>
        <p:spPr bwMode="auto">
          <a:xfrm>
            <a:off x="5286375" y="550068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6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17" name="Group 69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9" name="Rectangle 129"/>
          <p:cNvSpPr>
            <a:spLocks noChangeArrowheads="1"/>
          </p:cNvSpPr>
          <p:nvPr/>
        </p:nvSpPr>
        <p:spPr bwMode="auto">
          <a:xfrm>
            <a:off x="3786188" y="55006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0" name="Rectangle 136"/>
          <p:cNvSpPr>
            <a:spLocks noChangeArrowheads="1"/>
          </p:cNvSpPr>
          <p:nvPr/>
        </p:nvSpPr>
        <p:spPr bwMode="auto">
          <a:xfrm>
            <a:off x="3786188" y="57150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1" name="Rectangle 137"/>
          <p:cNvSpPr>
            <a:spLocks noChangeArrowheads="1"/>
          </p:cNvSpPr>
          <p:nvPr/>
        </p:nvSpPr>
        <p:spPr bwMode="auto">
          <a:xfrm>
            <a:off x="3429000" y="1643063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  Щербаков А.С.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</a:t>
            </a:r>
            <a:r>
              <a:rPr lang="ru-RU" sz="1400" b="1" dirty="0" smtClean="0">
                <a:latin typeface="Times New Roman" pitchFamily="18" charset="0"/>
              </a:rPr>
              <a:t>:   </a:t>
            </a:r>
            <a:r>
              <a:rPr lang="ru-RU" sz="1400" b="1" dirty="0" smtClean="0">
                <a:latin typeface="Times New Roman" pitchFamily="18" charset="0"/>
              </a:rPr>
              <a:t>Казанцева А.М.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Ермолин М.В.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 </a:t>
            </a:r>
            <a:r>
              <a:rPr lang="ru-RU" sz="1400" b="1" dirty="0">
                <a:latin typeface="Times New Roman" pitchFamily="18" charset="0"/>
              </a:rPr>
              <a:t> </a:t>
            </a:r>
            <a:r>
              <a:rPr lang="ru-RU" sz="1400" b="1" dirty="0" smtClean="0">
                <a:latin typeface="Times New Roman" pitchFamily="18" charset="0"/>
              </a:rPr>
              <a:t>Бричева И.В.</a:t>
            </a:r>
            <a:endParaRPr lang="ru-RU" sz="1400" b="1" dirty="0"/>
          </a:p>
        </p:txBody>
      </p:sp>
      <p:sp>
        <p:nvSpPr>
          <p:cNvPr id="2112" name="Rectangle 138"/>
          <p:cNvSpPr>
            <a:spLocks noChangeArrowheads="1"/>
          </p:cNvSpPr>
          <p:nvPr/>
        </p:nvSpPr>
        <p:spPr bwMode="auto">
          <a:xfrm>
            <a:off x="142852" y="1357290"/>
            <a:ext cx="2643188" cy="157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25</a:t>
            </a:r>
            <a:r>
              <a:rPr lang="ru-RU" sz="1400" b="1" dirty="0" smtClean="0">
                <a:latin typeface="Times New Roman" pitchFamily="18" charset="0"/>
              </a:rPr>
              <a:t>.11.14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</a:t>
            </a:r>
            <a:r>
              <a:rPr lang="ru-RU" sz="1400" b="1" dirty="0" err="1" smtClean="0">
                <a:latin typeface="Times New Roman" pitchFamily="18" charset="0"/>
              </a:rPr>
              <a:t>Манько</a:t>
            </a:r>
            <a:r>
              <a:rPr lang="ru-RU" sz="1400" b="1" dirty="0" smtClean="0">
                <a:latin typeface="Times New Roman" pitchFamily="18" charset="0"/>
              </a:rPr>
              <a:t> С.А.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17.04.1966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21 № </a:t>
            </a:r>
            <a:r>
              <a:rPr lang="ru-RU" sz="1400" b="1" dirty="0" smtClean="0">
                <a:latin typeface="Times New Roman" pitchFamily="18" charset="0"/>
              </a:rPr>
              <a:t>14447</a:t>
            </a:r>
            <a:endParaRPr lang="ru-RU" sz="1400" b="1" dirty="0"/>
          </a:p>
        </p:txBody>
      </p:sp>
      <p:sp>
        <p:nvSpPr>
          <p:cNvPr id="2113" name="Rectangle 45"/>
          <p:cNvSpPr>
            <a:spLocks noChangeArrowheads="1"/>
          </p:cNvSpPr>
          <p:nvPr/>
        </p:nvSpPr>
        <p:spPr bwMode="auto">
          <a:xfrm>
            <a:off x="3214688" y="485775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2571750" y="57150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456362" cy="42473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/>
              <a:t>Интродьюсер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10 мин.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i="1" u="sng" dirty="0"/>
              <a:t>Рекомендации</a:t>
            </a:r>
            <a:r>
              <a:rPr lang="en-US" sz="1400" i="1" u="sng" dirty="0"/>
              <a:t>:</a:t>
            </a:r>
            <a:endParaRPr lang="ru-RU" sz="1400" i="1" u="sng" dirty="0"/>
          </a:p>
          <a:p>
            <a:pPr marL="342900" indent="-342900"/>
            <a:r>
              <a:rPr lang="ru-RU" sz="1400" dirty="0"/>
              <a:t>1) Контроль места пункции 2) Динамическое наблюдение, повязку снять утром  </a:t>
            </a:r>
            <a:r>
              <a:rPr lang="ru-RU" sz="1400" dirty="0" smtClean="0"/>
              <a:t>26</a:t>
            </a:r>
            <a:r>
              <a:rPr lang="ru-RU" sz="1400" dirty="0" smtClean="0"/>
              <a:t>.1</a:t>
            </a:r>
            <a:r>
              <a:rPr lang="en-US" sz="1400" dirty="0" smtClean="0"/>
              <a:t>1</a:t>
            </a:r>
            <a:r>
              <a:rPr lang="ru-RU" sz="1400" dirty="0" smtClean="0"/>
              <a:t>.14.</a:t>
            </a:r>
            <a:endParaRPr lang="ru-RU" sz="1400" dirty="0"/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</a:p>
          <a:p>
            <a:pPr marL="342900" indent="-342900" algn="just"/>
            <a:r>
              <a:rPr lang="ru-RU" sz="1600" b="1" i="1" dirty="0"/>
              <a:t>На серии ангиограмм </a:t>
            </a:r>
            <a:r>
              <a:rPr lang="ru-RU" sz="1600" b="1" i="1" dirty="0" smtClean="0"/>
              <a:t>определяется</a:t>
            </a:r>
          </a:p>
          <a:p>
            <a:pPr marL="342900" indent="-342900" algn="just"/>
            <a:r>
              <a:rPr lang="ru-RU" sz="1600" b="1" i="1" dirty="0" smtClean="0"/>
              <a:t>Пролонгированный стеноз 50% правой НПА, тотальная окклюзия от устья  правой ГАБ до верх/3 бедра, тотальная окклюзия подколенной артерии</a:t>
            </a:r>
            <a:r>
              <a:rPr lang="ru-RU" sz="1600" b="1" i="1" smtClean="0"/>
              <a:t>,  магистральные </a:t>
            </a:r>
            <a:r>
              <a:rPr lang="ru-RU" sz="1600" b="1" i="1" dirty="0" smtClean="0"/>
              <a:t>артерии правой голени не контрастируются.</a:t>
            </a:r>
            <a:endParaRPr lang="ru-RU" sz="1600" b="1" i="1" dirty="0"/>
          </a:p>
          <a:p>
            <a:pPr marL="342900" indent="-342900" algn="just"/>
            <a:endParaRPr lang="ru-RU" sz="1600" b="1" i="1" dirty="0"/>
          </a:p>
          <a:p>
            <a:pPr marL="342900" indent="-342900" algn="just"/>
            <a:endParaRPr lang="ru-RU" sz="16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4429125" y="7000875"/>
            <a:ext cx="2000250" cy="738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Врач__________: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14155</TotalTime>
  <Words>234</Words>
  <Application>Microsoft Office PowerPoint</Application>
  <PresentationFormat>Экран (4:3)</PresentationFormat>
  <Paragraphs>73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858</cp:revision>
  <dcterms:created xsi:type="dcterms:W3CDTF">2007-06-09T07:57:56Z</dcterms:created>
  <dcterms:modified xsi:type="dcterms:W3CDTF">2014-11-25T14:43:38Z</dcterms:modified>
</cp:coreProperties>
</file>