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555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14" autoAdjust="0"/>
    <p:restoredTop sz="98682" autoAdjust="0"/>
  </p:normalViewPr>
  <p:slideViewPr>
    <p:cSldViewPr>
      <p:cViewPr>
        <p:scale>
          <a:sx n="75" d="100"/>
          <a:sy n="75" d="100"/>
        </p:scale>
        <p:origin x="-1458" y="-7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87575" y="715963"/>
            <a:ext cx="2482850" cy="3584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38663"/>
            <a:ext cx="5486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8C5D24A-C76C-43DF-B10D-2C8FAC11DF2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8A056-CF05-4AF5-A6DA-A02781C4CCB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D2AEF-8352-47E9-991C-8A2BD9C18ED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8A7B4-2E31-4D4F-992F-7757CE5CD5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4D6DA-2646-45EC-AA45-C6E91ED1CC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929E6E-1BEB-45CD-AE65-B4027341B8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B929C-6107-4AEA-8E08-6615F4D4D5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148DC-6747-41AF-9D34-4EC8C91C2F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21FA9B-8CA5-4BE9-93AD-B323DE75788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61FF8-D8DA-410B-9567-329D4A55FD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C3B2F-5FA5-4DBC-9533-30B165E8487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E53ED-EA87-4B71-8604-E2409D1C0C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E167008-9C43-488E-936F-216806FACF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152400" y="0"/>
            <a:ext cx="6491310" cy="159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b="1" dirty="0" smtClean="0"/>
              <a:t>ГБУЗ ЯО Областная клиническая больница</a:t>
            </a:r>
            <a:endParaRPr lang="ru-RU" sz="1600" b="1" dirty="0"/>
          </a:p>
          <a:p>
            <a:pPr algn="ctr"/>
            <a:r>
              <a:rPr lang="ru-RU" sz="1200" b="1" dirty="0"/>
              <a:t>ОТДЕЛЕНИЕ РЕНТГЕНХИРУРГИЧЕСКИХ МЕТОДОВ </a:t>
            </a:r>
            <a:endParaRPr lang="ru-RU" sz="1200" dirty="0"/>
          </a:p>
          <a:p>
            <a:pPr algn="ctr"/>
            <a:r>
              <a:rPr lang="ru-RU" sz="1200" b="1" dirty="0"/>
              <a:t>ДИАГНОСТИКИ И ЛЕЧЕНИЯ </a:t>
            </a:r>
            <a:endParaRPr lang="ru-RU" sz="1200" b="1" dirty="0" smtClean="0"/>
          </a:p>
          <a:p>
            <a:pPr algn="ctr"/>
            <a:r>
              <a:rPr lang="ru-RU" sz="1200" b="1" u="sng" dirty="0" smtClean="0"/>
              <a:t>УСТАНОВКА </a:t>
            </a:r>
            <a:r>
              <a:rPr lang="ru-RU" sz="1200" b="1" u="sng" dirty="0"/>
              <a:t>КОНТРАПУЛЬСАТОРА</a:t>
            </a: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188913" y="776288"/>
            <a:ext cx="2808287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/>
              <a:t>Дата: </a:t>
            </a:r>
            <a:r>
              <a:rPr lang="ru-RU" sz="1400" b="1" dirty="0" smtClean="0"/>
              <a:t>03.12.2014</a:t>
            </a:r>
            <a:endParaRPr lang="ru-RU" sz="1400" b="1" dirty="0"/>
          </a:p>
          <a:p>
            <a:r>
              <a:rPr lang="ru-RU" sz="1400" b="1" dirty="0"/>
              <a:t>Ф.И.О.: </a:t>
            </a:r>
            <a:r>
              <a:rPr lang="ru-RU" sz="1400" b="1" dirty="0" smtClean="0"/>
              <a:t>Проценко В.М.</a:t>
            </a:r>
            <a:endParaRPr lang="ru-RU" sz="1400" b="1" dirty="0"/>
          </a:p>
          <a:p>
            <a:r>
              <a:rPr lang="ru-RU" sz="1400" b="1" dirty="0"/>
              <a:t>Год рождения: </a:t>
            </a:r>
            <a:r>
              <a:rPr lang="ru-RU" sz="1400" b="1" dirty="0" smtClean="0"/>
              <a:t>15.06.1945</a:t>
            </a:r>
            <a:endParaRPr lang="ru-RU" sz="1400" b="1" dirty="0"/>
          </a:p>
          <a:p>
            <a:r>
              <a:rPr lang="ru-RU" sz="1400" b="1" dirty="0"/>
              <a:t>Диагноз: ИБС</a:t>
            </a:r>
          </a:p>
          <a:p>
            <a:r>
              <a:rPr lang="ru-RU" sz="1400" b="1" dirty="0"/>
              <a:t>Отделение:24 № </a:t>
            </a:r>
            <a:r>
              <a:rPr lang="ru-RU" sz="1400" b="1" dirty="0" smtClean="0"/>
              <a:t>14192</a:t>
            </a:r>
            <a:endParaRPr lang="ru-RU" sz="1400" b="1" dirty="0"/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2360613"/>
            <a:ext cx="31242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/>
              <a:t>Под м/анестезией:</a:t>
            </a:r>
          </a:p>
          <a:p>
            <a:r>
              <a:rPr lang="ru-RU" sz="1600"/>
              <a:t>        новокаин </a:t>
            </a:r>
          </a:p>
          <a:p>
            <a:r>
              <a:rPr lang="ru-RU" sz="1600"/>
              <a:t>        лидокаин</a:t>
            </a:r>
          </a:p>
          <a:p>
            <a:r>
              <a:rPr lang="ru-RU" sz="1600"/>
              <a:t>        </a:t>
            </a:r>
          </a:p>
          <a:p>
            <a:r>
              <a:rPr lang="ru-RU" sz="1400"/>
              <a:t> </a:t>
            </a:r>
          </a:p>
        </p:txBody>
      </p:sp>
      <p:graphicFrame>
        <p:nvGraphicFramePr>
          <p:cNvPr id="3807" name="Group 1759"/>
          <p:cNvGraphicFramePr>
            <a:graphicFrameLocks noGrp="1"/>
          </p:cNvGraphicFramePr>
          <p:nvPr/>
        </p:nvGraphicFramePr>
        <p:xfrm>
          <a:off x="4149725" y="2936875"/>
          <a:ext cx="2160588" cy="914400"/>
        </p:xfrm>
        <a:graphic>
          <a:graphicData uri="http://schemas.openxmlformats.org/drawingml/2006/table">
            <a:tbl>
              <a:tblPr/>
              <a:tblGrid>
                <a:gridCol w="1044575"/>
                <a:gridCol w="539750"/>
                <a:gridCol w="5762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1" name="Rectangle 1225"/>
          <p:cNvSpPr>
            <a:spLocks noChangeArrowheads="1"/>
          </p:cNvSpPr>
          <p:nvPr/>
        </p:nvSpPr>
        <p:spPr bwMode="auto">
          <a:xfrm>
            <a:off x="333375" y="32972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2" name="Rectangle 1226"/>
          <p:cNvSpPr>
            <a:spLocks noChangeArrowheads="1"/>
          </p:cNvSpPr>
          <p:nvPr/>
        </p:nvSpPr>
        <p:spPr bwMode="auto">
          <a:xfrm>
            <a:off x="333375" y="35131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3" name="Text Box 1411"/>
          <p:cNvSpPr txBox="1">
            <a:spLocks noChangeArrowheads="1"/>
          </p:cNvSpPr>
          <p:nvPr/>
        </p:nvSpPr>
        <p:spPr bwMode="auto">
          <a:xfrm>
            <a:off x="357188" y="42386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0:24  мин</a:t>
            </a:r>
            <a:r>
              <a:rPr lang="ru-RU" sz="1400" dirty="0"/>
              <a:t>.</a:t>
            </a:r>
          </a:p>
          <a:p>
            <a:r>
              <a:rPr lang="ru-RU" sz="1400" dirty="0"/>
              <a:t>Доза облучения   </a:t>
            </a:r>
            <a:r>
              <a:rPr lang="ru-RU" sz="1400" dirty="0" smtClean="0"/>
              <a:t>5.11 </a:t>
            </a:r>
            <a:r>
              <a:rPr lang="en-US" sz="1400" dirty="0" err="1" smtClean="0"/>
              <a:t>mGy</a:t>
            </a:r>
            <a:endParaRPr lang="ru-RU" sz="1400" dirty="0"/>
          </a:p>
        </p:txBody>
      </p:sp>
      <p:sp>
        <p:nvSpPr>
          <p:cNvPr id="2074" name="Rectangle 1412"/>
          <p:cNvSpPr>
            <a:spLocks noChangeArrowheads="1"/>
          </p:cNvSpPr>
          <p:nvPr/>
        </p:nvSpPr>
        <p:spPr bwMode="auto">
          <a:xfrm>
            <a:off x="2997200" y="2936875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Пункция:</a:t>
            </a:r>
          </a:p>
        </p:txBody>
      </p:sp>
      <p:pic>
        <p:nvPicPr>
          <p:cNvPr id="2075" name="Picture 1451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166654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6" name="Text Box 1751"/>
          <p:cNvSpPr txBox="1">
            <a:spLocks noChangeArrowheads="1"/>
          </p:cNvSpPr>
          <p:nvPr/>
        </p:nvSpPr>
        <p:spPr bwMode="auto">
          <a:xfrm>
            <a:off x="476250" y="3944938"/>
            <a:ext cx="5780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Установлен </a:t>
            </a:r>
            <a:r>
              <a:rPr lang="ru-RU" sz="1400" dirty="0" err="1"/>
              <a:t>интродьюссер</a:t>
            </a:r>
            <a:r>
              <a:rPr lang="ru-RU" sz="1400" dirty="0"/>
              <a:t>:  7</a:t>
            </a:r>
            <a:r>
              <a:rPr lang="en-US" sz="1400" dirty="0"/>
              <a:t>F                        6F</a:t>
            </a:r>
            <a:endParaRPr lang="ru-RU" sz="1400" dirty="0"/>
          </a:p>
        </p:txBody>
      </p:sp>
      <p:sp>
        <p:nvSpPr>
          <p:cNvPr id="2077" name="Rectangle 1752"/>
          <p:cNvSpPr>
            <a:spLocks noChangeArrowheads="1"/>
          </p:cNvSpPr>
          <p:nvPr/>
        </p:nvSpPr>
        <p:spPr bwMode="auto">
          <a:xfrm>
            <a:off x="2997200" y="40163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8" name="Rectangle 1753"/>
          <p:cNvSpPr>
            <a:spLocks noChangeArrowheads="1"/>
          </p:cNvSpPr>
          <p:nvPr/>
        </p:nvSpPr>
        <p:spPr bwMode="auto">
          <a:xfrm>
            <a:off x="4221163" y="401637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9" name="Line 175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0" name="Line 175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1" name="Line 175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2" name="Line 175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3" name="Text Box 1830"/>
          <p:cNvSpPr txBox="1">
            <a:spLocks noChangeArrowheads="1"/>
          </p:cNvSpPr>
          <p:nvPr/>
        </p:nvSpPr>
        <p:spPr bwMode="auto">
          <a:xfrm>
            <a:off x="404813" y="92011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/>
          </a:p>
        </p:txBody>
      </p:sp>
      <p:sp>
        <p:nvSpPr>
          <p:cNvPr id="2084" name="Rectangle 1872"/>
          <p:cNvSpPr>
            <a:spLocks noChangeArrowheads="1"/>
          </p:cNvSpPr>
          <p:nvPr/>
        </p:nvSpPr>
        <p:spPr bwMode="auto">
          <a:xfrm>
            <a:off x="3213100" y="1281113"/>
            <a:ext cx="3429000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 dirty="0"/>
              <a:t>Рентгенхирург:         </a:t>
            </a:r>
            <a:r>
              <a:rPr lang="ru-RU" sz="1600" dirty="0" smtClean="0"/>
              <a:t>Щербаков А.С.</a:t>
            </a:r>
            <a:endParaRPr lang="ru-RU" sz="1600" dirty="0"/>
          </a:p>
          <a:p>
            <a:r>
              <a:rPr lang="ru-RU" sz="1400" b="1" dirty="0"/>
              <a:t>Операционная м</a:t>
            </a:r>
            <a:r>
              <a:rPr lang="en-US" sz="1400" b="1" dirty="0"/>
              <a:t>/</a:t>
            </a:r>
            <a:r>
              <a:rPr lang="ru-RU" sz="1400" b="1" dirty="0"/>
              <a:t>с</a:t>
            </a:r>
            <a:r>
              <a:rPr lang="ru-RU" sz="1400" dirty="0"/>
              <a:t>:  </a:t>
            </a:r>
            <a:r>
              <a:rPr lang="ru-RU" sz="1400" dirty="0" smtClean="0"/>
              <a:t>Казанцева А.М.</a:t>
            </a:r>
            <a:endParaRPr lang="ru-RU" sz="1400" dirty="0"/>
          </a:p>
          <a:p>
            <a:r>
              <a:rPr lang="ru-RU" sz="1600" b="1" dirty="0"/>
              <a:t>Анестезиолог</a:t>
            </a:r>
            <a:r>
              <a:rPr lang="ru-RU" sz="1400" dirty="0"/>
              <a:t>:        </a:t>
            </a:r>
            <a:r>
              <a:rPr lang="ru-RU" sz="1400" dirty="0" smtClean="0"/>
              <a:t>Молотков А.В.</a:t>
            </a:r>
            <a:endParaRPr lang="ru-RU" sz="1400" dirty="0"/>
          </a:p>
          <a:p>
            <a:r>
              <a:rPr lang="ru-RU" sz="1400" b="1" dirty="0"/>
              <a:t>М/с анестезист:</a:t>
            </a:r>
            <a:r>
              <a:rPr lang="ru-RU" sz="1400" dirty="0"/>
              <a:t>.       </a:t>
            </a:r>
            <a:r>
              <a:rPr lang="en-US" sz="1400" dirty="0"/>
              <a:t> </a:t>
            </a:r>
            <a:r>
              <a:rPr lang="ru-RU" sz="1600" dirty="0" smtClean="0"/>
              <a:t>Блохина И.С.</a:t>
            </a:r>
            <a:endParaRPr lang="ru-RU" sz="1600" dirty="0"/>
          </a:p>
        </p:txBody>
      </p:sp>
      <p:sp>
        <p:nvSpPr>
          <p:cNvPr id="2085" name="Rectangle 5"/>
          <p:cNvSpPr>
            <a:spLocks noChangeArrowheads="1"/>
          </p:cNvSpPr>
          <p:nvPr/>
        </p:nvSpPr>
        <p:spPr bwMode="auto">
          <a:xfrm>
            <a:off x="0" y="4238625"/>
            <a:ext cx="6858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200" dirty="0"/>
              <a:t>                                                                  </a:t>
            </a:r>
            <a:r>
              <a:rPr lang="ru-RU" sz="1400" b="1" dirty="0"/>
              <a:t>ЗАКЛЮЧЕНИЕ:</a:t>
            </a:r>
          </a:p>
          <a:p>
            <a:endParaRPr lang="ru-RU" sz="1200" dirty="0"/>
          </a:p>
          <a:p>
            <a:r>
              <a:rPr lang="ru-RU" sz="1200" dirty="0"/>
              <a:t>Пунктирована правая бедренная артерия. Установлен </a:t>
            </a:r>
            <a:r>
              <a:rPr lang="ru-RU" sz="1200" dirty="0" err="1"/>
              <a:t>интродьюсер</a:t>
            </a:r>
            <a:r>
              <a:rPr lang="ru-RU" sz="1200" dirty="0"/>
              <a:t> баллонного </a:t>
            </a:r>
            <a:r>
              <a:rPr lang="ru-RU" sz="1200" dirty="0" err="1"/>
              <a:t>контрпульсатора</a:t>
            </a:r>
            <a:r>
              <a:rPr lang="ru-RU" sz="1200" dirty="0"/>
              <a:t>.</a:t>
            </a:r>
          </a:p>
          <a:p>
            <a:r>
              <a:rPr lang="ru-RU" sz="1200" dirty="0"/>
              <a:t>Баллон </a:t>
            </a:r>
            <a:r>
              <a:rPr lang="ru-RU" sz="1200" dirty="0" err="1"/>
              <a:t>контрпульсатора</a:t>
            </a:r>
            <a:r>
              <a:rPr lang="ru-RU" sz="1200" dirty="0"/>
              <a:t> успешно позиционирован в нисходящем отделе аорты. </a:t>
            </a:r>
          </a:p>
          <a:p>
            <a:r>
              <a:rPr lang="ru-RU" sz="1200" dirty="0"/>
              <a:t>Начата ВАБК  в режиме </a:t>
            </a:r>
            <a:r>
              <a:rPr lang="ru-RU" sz="1200" dirty="0" smtClean="0"/>
              <a:t>1:3 </a:t>
            </a:r>
            <a:r>
              <a:rPr lang="ru-RU" sz="1200" dirty="0"/>
              <a:t>– без особенностей.</a:t>
            </a:r>
          </a:p>
          <a:p>
            <a:r>
              <a:rPr lang="ru-RU" sz="1200" dirty="0"/>
              <a:t> Процедура завершена.</a:t>
            </a:r>
          </a:p>
          <a:p>
            <a:endParaRPr lang="ru-RU" sz="1400" b="1" dirty="0"/>
          </a:p>
          <a:p>
            <a:r>
              <a:rPr lang="ru-RU" sz="1200" dirty="0"/>
              <a:t>                                                                                             </a:t>
            </a:r>
          </a:p>
          <a:p>
            <a:endParaRPr lang="ru-RU" sz="1200" dirty="0"/>
          </a:p>
          <a:p>
            <a:r>
              <a:rPr lang="ru-RU" sz="1200" dirty="0"/>
              <a:t>                                                                                                                                   </a:t>
            </a:r>
            <a:r>
              <a:rPr lang="ru-RU" sz="1200" b="1" dirty="0"/>
              <a:t>Врач:</a:t>
            </a:r>
            <a:r>
              <a:rPr lang="ru-RU" sz="1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7438</TotalTime>
  <Words>135</Words>
  <Application>Microsoft PowerPoint</Application>
  <PresentationFormat>Лист A4 (210x297 мм)</PresentationFormat>
  <Paragraphs>40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Times New Roman</vt:lpstr>
      <vt:lpstr>Arial</vt:lpstr>
      <vt:lpstr>Оформление по умолчанию</vt:lpstr>
      <vt:lpstr>Слайд 1</vt:lpstr>
    </vt:vector>
  </TitlesOfParts>
  <Company>W sistems entertaiment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Плеханов Георгий Валентинович</dc:creator>
  <cp:lastModifiedBy>user</cp:lastModifiedBy>
  <cp:revision>1235</cp:revision>
  <cp:lastPrinted>1999-11-01T09:58:52Z</cp:lastPrinted>
  <dcterms:created xsi:type="dcterms:W3CDTF">1998-03-02T15:35:32Z</dcterms:created>
  <dcterms:modified xsi:type="dcterms:W3CDTF">2014-12-03T05:42:38Z</dcterms:modified>
</cp:coreProperties>
</file>