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DEE0990-67E1-42B4-B0C6-21609E1368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21B9A-1607-42BA-B8D0-2EE9C8038C9C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dirty="0" err="1" smtClean="0"/>
              <a:t>оо</a:t>
            </a:r>
            <a:endParaRPr 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4FE57-5352-4437-923A-B4F18630D8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52C69-F5D6-496A-8EAF-60425747AD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50A7E-7BF0-46FC-AD1C-70FA1A77DD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9CC38-F1CF-4E07-9531-CAEBAFD528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B5C27-350E-4940-BBAE-F559B47843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4FDAA-8273-4BCD-B50F-1AC2393266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6D3E4-4931-4122-88DC-4F0ED9F8E6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96975-0AEB-43B3-82C0-492DF1A7F82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B8B01-0D89-4424-B2F2-FFF5A2D780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3F29D-4BDB-42E6-9617-1754FA13C2C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D650E-EF48-4247-B89A-849D0031D5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D29BA43F-7596-46E2-9895-EC8728D6EC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>
                <a:latin typeface="Times New Roman" pitchFamily="18" charset="0"/>
              </a:rPr>
              <a:t>Ангиография </a:t>
            </a:r>
            <a:r>
              <a:rPr lang="ru-RU" sz="1600" b="1" u="sng" dirty="0" smtClean="0">
                <a:latin typeface="Times New Roman" pitchFamily="18" charset="0"/>
              </a:rPr>
              <a:t>БЦА+ ЦАГ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3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 новокаин 0.5</a:t>
            </a:r>
            <a:r>
              <a:rPr lang="ru-RU" sz="1600" dirty="0" smtClean="0">
                <a:latin typeface="Times New Roman" pitchFamily="18" charset="0"/>
              </a:rPr>
              <a:t>%-10.0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  </a:t>
            </a:r>
            <a:r>
              <a:rPr lang="ru-RU" sz="1600" dirty="0" err="1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4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3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5</a:t>
            </a:r>
            <a:r>
              <a:rPr lang="en-US" sz="1400">
                <a:latin typeface="Times New Roman" pitchFamily="18" charset="0"/>
              </a:rPr>
              <a:t>F                    </a:t>
            </a:r>
            <a:r>
              <a:rPr lang="ru-RU" sz="1400">
                <a:latin typeface="Times New Roman" pitchFamily="18" charset="0"/>
              </a:rPr>
              <a:t>6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4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 </a:t>
            </a:r>
            <a:r>
              <a:rPr lang="ru-RU" sz="1600" dirty="0" smtClean="0">
                <a:latin typeface="Times New Roman" pitchFamily="18" charset="0"/>
              </a:rPr>
              <a:t>Юнигексол 150   1</a:t>
            </a:r>
            <a:r>
              <a:rPr lang="ru-RU" sz="1400" dirty="0" smtClean="0">
                <a:latin typeface="Times New Roman" pitchFamily="18" charset="0"/>
              </a:rPr>
              <a:t>0</a:t>
            </a:r>
            <a:r>
              <a:rPr lang="ru-RU" sz="1400" dirty="0" smtClean="0">
                <a:latin typeface="Times New Roman" pitchFamily="18" charset="0"/>
              </a:rPr>
              <a:t>0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         </a:t>
            </a:r>
            <a:r>
              <a:rPr lang="ru-RU" sz="1400" dirty="0" smtClean="0">
                <a:latin typeface="Times New Roman" pitchFamily="18" charset="0"/>
              </a:rPr>
              <a:t>393</a:t>
            </a:r>
            <a:r>
              <a:rPr lang="ru-RU" sz="1400" dirty="0" smtClean="0">
                <a:latin typeface="Times New Roman" pitchFamily="18" charset="0"/>
              </a:rPr>
              <a:t>,64 </a:t>
            </a:r>
            <a:r>
              <a:rPr lang="en-US" sz="1400" dirty="0" err="1">
                <a:latin typeface="Times New Roman" pitchFamily="18" charset="0"/>
              </a:rPr>
              <a:t>mGy</a:t>
            </a:r>
            <a:r>
              <a:rPr lang="ru-RU" sz="1400" dirty="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         </a:t>
            </a:r>
            <a:r>
              <a:rPr lang="ru-RU" sz="1400" dirty="0" smtClean="0">
                <a:latin typeface="Times New Roman" pitchFamily="18" charset="0"/>
              </a:rPr>
              <a:t>02</a:t>
            </a:r>
            <a:r>
              <a:rPr lang="ru-RU" sz="1400" dirty="0" smtClean="0">
                <a:latin typeface="Times New Roman" pitchFamily="18" charset="0"/>
              </a:rPr>
              <a:t>:24   </a:t>
            </a:r>
            <a:r>
              <a:rPr lang="ru-RU" sz="1400" dirty="0">
                <a:latin typeface="Times New Roman" pitchFamily="18" charset="0"/>
              </a:rPr>
              <a:t>мин.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5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6" name="Text Box 37"/>
          <p:cNvSpPr txBox="1">
            <a:spLocks noChangeArrowheads="1"/>
          </p:cNvSpPr>
          <p:nvPr/>
        </p:nvSpPr>
        <p:spPr bwMode="auto">
          <a:xfrm>
            <a:off x="0" y="4357688"/>
            <a:ext cx="68580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MPA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</a:rPr>
              <a:t>1     </a:t>
            </a:r>
            <a:r>
              <a:rPr lang="en-US" sz="1400" dirty="0" smtClean="0">
                <a:latin typeface="Times New Roman" pitchFamily="18" charset="0"/>
              </a:rPr>
              <a:t>5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3.5 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/>
              <a:t> </a:t>
            </a:r>
            <a:r>
              <a:rPr lang="ru-RU" sz="1400" dirty="0"/>
              <a:t>                 </a:t>
            </a:r>
            <a:r>
              <a:rPr lang="en-US" sz="1400" dirty="0"/>
              <a:t>AR1 mod               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</a:t>
            </a:r>
            <a:r>
              <a:rPr lang="ru-RU" sz="1400" dirty="0" smtClean="0">
                <a:latin typeface="Times New Roman" pitchFamily="18" charset="0"/>
              </a:rPr>
              <a:t>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7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78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79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3" name="Rectangle 51"/>
          <p:cNvSpPr>
            <a:spLocks noChangeArrowheads="1"/>
          </p:cNvSpPr>
          <p:nvPr/>
        </p:nvSpPr>
        <p:spPr bwMode="auto">
          <a:xfrm>
            <a:off x="2571750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56"/>
          <p:cNvSpPr>
            <a:spLocks noChangeArrowheads="1"/>
          </p:cNvSpPr>
          <p:nvPr/>
        </p:nvSpPr>
        <p:spPr bwMode="auto">
          <a:xfrm>
            <a:off x="5286375" y="56435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5" name="Rectangle 57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7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8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9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09" name="Rectangle 129"/>
          <p:cNvSpPr>
            <a:spLocks noChangeArrowheads="1"/>
          </p:cNvSpPr>
          <p:nvPr/>
        </p:nvSpPr>
        <p:spPr bwMode="auto">
          <a:xfrm>
            <a:off x="3786188" y="5500688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0" name="Rectangle 136"/>
          <p:cNvSpPr>
            <a:spLocks noChangeArrowheads="1"/>
          </p:cNvSpPr>
          <p:nvPr/>
        </p:nvSpPr>
        <p:spPr bwMode="auto">
          <a:xfrm>
            <a:off x="3786188" y="57150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1" name="Rectangle 137"/>
          <p:cNvSpPr>
            <a:spLocks noChangeArrowheads="1"/>
          </p:cNvSpPr>
          <p:nvPr/>
        </p:nvSpPr>
        <p:spPr bwMode="auto">
          <a:xfrm>
            <a:off x="3429000" y="164306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Родионова С.М.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Ермолин М.В.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Поплавкова Е.А.</a:t>
            </a:r>
            <a:endParaRPr lang="ru-RU" sz="1400" b="1" dirty="0"/>
          </a:p>
        </p:txBody>
      </p:sp>
      <p:sp>
        <p:nvSpPr>
          <p:cNvPr id="2112" name="Rectangle 138"/>
          <p:cNvSpPr>
            <a:spLocks noChangeArrowheads="1"/>
          </p:cNvSpPr>
          <p:nvPr/>
        </p:nvSpPr>
        <p:spPr bwMode="auto">
          <a:xfrm>
            <a:off x="142852" y="135729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13.12.14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</a:t>
            </a:r>
            <a:r>
              <a:rPr lang="ru-RU" sz="1400" b="1" dirty="0" smtClean="0">
                <a:latin typeface="Times New Roman" pitchFamily="18" charset="0"/>
              </a:rPr>
              <a:t>Поярков Н.И.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09.05.1958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7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15278</a:t>
            </a:r>
            <a:endParaRPr lang="ru-RU" sz="1400" b="1" dirty="0"/>
          </a:p>
        </p:txBody>
      </p:sp>
      <p:sp>
        <p:nvSpPr>
          <p:cNvPr id="2113" name="Rectangle 45"/>
          <p:cNvSpPr>
            <a:spLocks noChangeArrowheads="1"/>
          </p:cNvSpPr>
          <p:nvPr/>
        </p:nvSpPr>
        <p:spPr bwMode="auto">
          <a:xfrm>
            <a:off x="3214688" y="485775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4" name="Rectangle 136"/>
          <p:cNvSpPr>
            <a:spLocks noChangeArrowheads="1"/>
          </p:cNvSpPr>
          <p:nvPr/>
        </p:nvSpPr>
        <p:spPr bwMode="auto">
          <a:xfrm>
            <a:off x="2571750" y="57150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10 мин.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dirty="0"/>
              <a:t>1) Контроль места пункции 2) Динамическое наблюдение, повязку снять утром  </a:t>
            </a:r>
            <a:r>
              <a:rPr lang="ru-RU" sz="1400" dirty="0" smtClean="0"/>
              <a:t>14.12.14</a:t>
            </a:r>
            <a:r>
              <a:rPr lang="ru-RU" sz="1400" dirty="0" smtClean="0"/>
              <a:t>.</a:t>
            </a:r>
            <a:endParaRPr lang="ru-RU" sz="1400" dirty="0"/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</a:p>
          <a:p>
            <a:pPr marL="342900" indent="-342900" algn="just"/>
            <a:r>
              <a:rPr lang="ru-RU" sz="1600" b="1" i="1" dirty="0"/>
              <a:t>На серии ангиограмм определяется</a:t>
            </a:r>
          </a:p>
          <a:p>
            <a:pPr marL="342900" indent="-342900" algn="just"/>
            <a:r>
              <a:rPr lang="ru-RU" sz="1600" b="1" i="1" dirty="0"/>
              <a:t>Справа</a:t>
            </a:r>
            <a:r>
              <a:rPr lang="ru-RU" sz="1600" b="1" i="1" dirty="0" smtClean="0"/>
              <a:t>: </a:t>
            </a:r>
            <a:r>
              <a:rPr lang="ru-RU" sz="1600" b="1" i="1" dirty="0" smtClean="0"/>
              <a:t>выше луковицы ВСА нестабильный эксцентричный стеноз 65%, стеноз устья ПА не более 30%. Контрастирование левой ПМА через ПСА.</a:t>
            </a:r>
            <a:endParaRPr lang="ru-RU" sz="1600" b="1" i="1" dirty="0"/>
          </a:p>
          <a:p>
            <a:pPr marL="342900" indent="-342900" algn="just"/>
            <a:r>
              <a:rPr lang="ru-RU" sz="1600" b="1" i="1" dirty="0"/>
              <a:t>Слева</a:t>
            </a:r>
            <a:r>
              <a:rPr lang="ru-RU" sz="1600" b="1" i="1" dirty="0" smtClean="0"/>
              <a:t>: </a:t>
            </a:r>
            <a:r>
              <a:rPr lang="ru-RU" sz="1600" b="1" i="1" dirty="0" smtClean="0"/>
              <a:t>тотальная окклюзия ВСА от устья, стеноз устья ПА не более 40%. Умеренное контрастирование левой СМА через глазничный анастомоз.                              </a:t>
            </a:r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Аневризм, АВМ не выявлено.</a:t>
            </a:r>
            <a:endParaRPr lang="ru-RU" sz="1600" b="1" i="1" dirty="0"/>
          </a:p>
          <a:p>
            <a:pPr marL="342900" indent="-342900" algn="just"/>
            <a:r>
              <a:rPr lang="ru-RU" sz="1600" b="1" i="1" dirty="0"/>
              <a:t>   </a:t>
            </a:r>
          </a:p>
          <a:p>
            <a:pPr marL="342900" indent="-342900" algn="just"/>
            <a:endParaRPr lang="ru-RU" sz="1600" b="1" i="1" dirty="0"/>
          </a:p>
          <a:p>
            <a:pPr marL="342900" indent="-342900" algn="just"/>
            <a:endParaRPr lang="ru-RU" sz="1600" b="1" i="1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429125" y="7000875"/>
            <a:ext cx="200025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 dirty="0"/>
          </a:p>
          <a:p>
            <a:r>
              <a:rPr lang="ru-RU" sz="1400" dirty="0" err="1"/>
              <a:t>Врач__________</a:t>
            </a:r>
            <a:r>
              <a:rPr lang="ru-RU" sz="1400" dirty="0"/>
              <a:t>:</a:t>
            </a:r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14189</TotalTime>
  <Words>259</Words>
  <Application>Microsoft Office PowerPoint</Application>
  <PresentationFormat>Экран (4:3)</PresentationFormat>
  <Paragraphs>80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867</cp:revision>
  <dcterms:created xsi:type="dcterms:W3CDTF">2007-06-09T07:57:56Z</dcterms:created>
  <dcterms:modified xsi:type="dcterms:W3CDTF">2014-12-13T08:52:03Z</dcterms:modified>
</cp:coreProperties>
</file>