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6858000" cy="9144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94775" autoAdjust="0"/>
  </p:normalViewPr>
  <p:slideViewPr>
    <p:cSldViewPr>
      <p:cViewPr>
        <p:scale>
          <a:sx n="82" d="100"/>
          <a:sy n="82" d="100"/>
        </p:scale>
        <p:origin x="-1404" y="11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ru-RU"/>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ru-RU"/>
          </a:p>
        </p:txBody>
      </p:sp>
      <p:sp>
        <p:nvSpPr>
          <p:cNvPr id="410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noProof="0" smtClean="0"/>
              <a:t>Образец текста</a:t>
            </a:r>
          </a:p>
          <a:p>
            <a:pPr lvl="1"/>
            <a:r>
              <a:rPr lang="ru-RU" noProof="0" smtClean="0"/>
              <a:t>Второй уровень</a:t>
            </a:r>
          </a:p>
          <a:p>
            <a:pPr lvl="2"/>
            <a:r>
              <a:rPr lang="ru-RU" noProof="0" smtClean="0"/>
              <a:t>Третий уровень</a:t>
            </a:r>
          </a:p>
          <a:p>
            <a:pPr lvl="3"/>
            <a:r>
              <a:rPr lang="ru-RU" noProof="0" smtClean="0"/>
              <a:t>Четвертый уровень</a:t>
            </a:r>
          </a:p>
          <a:p>
            <a:pPr lvl="4"/>
            <a:r>
              <a:rPr lang="ru-RU" noProof="0" smtClean="0"/>
              <a:t>Пятый уровень</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ru-RU"/>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6DEE0990-67E1-42B4-B0C6-21609E13689E}" type="slidenum">
              <a:rPr lang="ru-RU"/>
              <a:pPr>
                <a:defRPr/>
              </a:pPr>
              <a:t>‹#›</a:t>
            </a:fld>
            <a:endParaRPr lang="ru-RU"/>
          </a:p>
        </p:txBody>
      </p:sp>
    </p:spTree>
    <p:extLst>
      <p:ext uri="{BB962C8B-B14F-4D97-AF65-F5344CB8AC3E}">
        <p14:creationId xmlns:p14="http://schemas.microsoft.com/office/powerpoint/2010/main" val="24899965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p>
            <a:fld id="{7E321B9A-1607-42BA-B8D0-2EE9C8038C9C}" type="slidenum">
              <a:rPr lang="ru-RU" smtClean="0"/>
              <a:pPr/>
              <a:t>2</a:t>
            </a:fld>
            <a:endParaRPr lang="ru-RU"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p:spPr>
        <p:txBody>
          <a:bodyPr/>
          <a:lstStyle/>
          <a:p>
            <a:pPr eaLnBrk="1" hangingPunct="1"/>
            <a:r>
              <a:rPr lang="ru-RU" dirty="0" err="1" smtClean="0"/>
              <a:t>оо</a:t>
            </a:r>
            <a:endParaRPr lang="ru-RU"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14350" y="2840038"/>
            <a:ext cx="5829300" cy="1960562"/>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028700" y="5181600"/>
            <a:ext cx="4800600" cy="23368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F334FE57-5352-4437-923A-B4F18630D81B}"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B2D52C69-F5D6-496A-8EAF-60425747ADA2}"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4972050" y="366713"/>
            <a:ext cx="1543050" cy="780097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342900" y="366713"/>
            <a:ext cx="4476750" cy="78009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93450A7E-7BF0-46FC-AD1C-70FA1A77DD7E}"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27D9CC38-F1CF-4E07-9531-CAEBAFD52882}"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1338" y="5875338"/>
            <a:ext cx="5829300" cy="1816100"/>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pPr>
              <a:defRPr/>
            </a:pPr>
            <a:fld id="{F83B5C27-350E-4940-BBAE-F559B4784327}"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3429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3505200" y="2133600"/>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E7A4FDAA-8273-4BCD-B50F-1AC239326631}"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pPr>
              <a:defRPr/>
            </a:pPr>
            <a:fld id="{93D6D3E4-4931-4122-88DC-4F0ED9F8E600}"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DB396975-0AEB-43B3-82C0-492DF1A7F82A}"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pPr>
              <a:defRPr/>
            </a:pPr>
            <a:fld id="{3C5B8B01-0D89-4424-B2F2-FFF5A2D78094}"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2900" y="363538"/>
            <a:ext cx="2255838" cy="154940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9C23F29D-4BDB-42E6-9617-1754FA13C2CD}"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44613" y="6400800"/>
            <a:ext cx="4114800" cy="755650"/>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pPr>
              <a:defRPr/>
            </a:pPr>
            <a:fld id="{396D650E-EF48-4247-B89A-849D0031D543}"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42900" y="366713"/>
            <a:ext cx="6172200" cy="1524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smtClean="0"/>
              <a:t>Образец заголовка</a:t>
            </a:r>
          </a:p>
        </p:txBody>
      </p:sp>
      <p:sp>
        <p:nvSpPr>
          <p:cNvPr id="1027" name="Rectangle 3"/>
          <p:cNvSpPr>
            <a:spLocks noGrp="1" noChangeArrowheads="1"/>
          </p:cNvSpPr>
          <p:nvPr>
            <p:ph type="body" idx="1"/>
          </p:nvPr>
        </p:nvSpPr>
        <p:spPr bwMode="auto">
          <a:xfrm>
            <a:off x="342900" y="2133600"/>
            <a:ext cx="6172200" cy="60340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p>
        </p:txBody>
      </p:sp>
      <p:sp>
        <p:nvSpPr>
          <p:cNvPr id="1028" name="Rectangle 4"/>
          <p:cNvSpPr>
            <a:spLocks noGrp="1" noChangeArrowheads="1"/>
          </p:cNvSpPr>
          <p:nvPr>
            <p:ph type="dt" sz="half" idx="2"/>
          </p:nvPr>
        </p:nvSpPr>
        <p:spPr bwMode="auto">
          <a:xfrm>
            <a:off x="342900" y="8326438"/>
            <a:ext cx="1600200" cy="63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ru-RU"/>
          </a:p>
        </p:txBody>
      </p:sp>
      <p:sp>
        <p:nvSpPr>
          <p:cNvPr id="1029" name="Rectangle 5"/>
          <p:cNvSpPr>
            <a:spLocks noGrp="1" noChangeArrowheads="1"/>
          </p:cNvSpPr>
          <p:nvPr>
            <p:ph type="ftr" sz="quarter" idx="3"/>
          </p:nvPr>
        </p:nvSpPr>
        <p:spPr bwMode="auto">
          <a:xfrm>
            <a:off x="2343150" y="8326438"/>
            <a:ext cx="2171700" cy="63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ru-RU"/>
          </a:p>
        </p:txBody>
      </p:sp>
      <p:sp>
        <p:nvSpPr>
          <p:cNvPr id="1030" name="Rectangle 6"/>
          <p:cNvSpPr>
            <a:spLocks noGrp="1" noChangeArrowheads="1"/>
          </p:cNvSpPr>
          <p:nvPr>
            <p:ph type="sldNum" sz="quarter" idx="4"/>
          </p:nvPr>
        </p:nvSpPr>
        <p:spPr bwMode="auto">
          <a:xfrm>
            <a:off x="4914900" y="8326438"/>
            <a:ext cx="1600200" cy="635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D29BA43F-7596-46E2-9895-EC8728D6EC1A}"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ChangeArrowheads="1"/>
          </p:cNvSpPr>
          <p:nvPr/>
        </p:nvSpPr>
        <p:spPr bwMode="auto">
          <a:xfrm>
            <a:off x="476250" y="323850"/>
            <a:ext cx="6172200" cy="1352550"/>
          </a:xfrm>
          <a:prstGeom prst="rect">
            <a:avLst/>
          </a:prstGeom>
          <a:noFill/>
          <a:ln w="9525">
            <a:noFill/>
            <a:miter lim="800000"/>
            <a:headEnd/>
            <a:tailEnd/>
          </a:ln>
        </p:spPr>
        <p:txBody>
          <a:bodyPr wrap="none" anchor="ctr"/>
          <a:lstStyle/>
          <a:p>
            <a:pPr algn="ctr" eaLnBrk="0" hangingPunct="0"/>
            <a:r>
              <a:rPr lang="ru-RU" sz="1600" b="1" dirty="0">
                <a:latin typeface="Times New Roman" pitchFamily="18" charset="0"/>
              </a:rPr>
              <a:t>ЯРОСЛАВСКАЯ ОБЛАСТНАЯ </a:t>
            </a:r>
          </a:p>
          <a:p>
            <a:pPr algn="ctr" eaLnBrk="0" hangingPunct="0"/>
            <a:r>
              <a:rPr lang="ru-RU" sz="1600" b="1" dirty="0">
                <a:latin typeface="Times New Roman" pitchFamily="18" charset="0"/>
              </a:rPr>
              <a:t>КЛИНИЧЕСКАЯ БОЛЬНИЦА</a:t>
            </a:r>
          </a:p>
          <a:p>
            <a:pPr algn="ctr" eaLnBrk="0" hangingPunct="0"/>
            <a:r>
              <a:rPr lang="ru-RU" sz="1400" b="1" dirty="0">
                <a:latin typeface="Times New Roman" pitchFamily="18" charset="0"/>
              </a:rPr>
              <a:t>Отделение РХМДиЛ</a:t>
            </a:r>
          </a:p>
          <a:p>
            <a:pPr algn="ctr" eaLnBrk="0" hangingPunct="0"/>
            <a:r>
              <a:rPr lang="ru-RU" sz="1600" b="1" u="sng" dirty="0" smtClean="0">
                <a:latin typeface="Times New Roman" pitchFamily="18" charset="0"/>
              </a:rPr>
              <a:t>Церебральная ангиография</a:t>
            </a:r>
            <a:endParaRPr lang="ru-RU" sz="1600" b="1" u="sng" dirty="0">
              <a:latin typeface="Times New Roman" pitchFamily="18" charset="0"/>
            </a:endParaRPr>
          </a:p>
          <a:p>
            <a:pPr algn="ctr" eaLnBrk="0" hangingPunct="0"/>
            <a:endParaRPr lang="ru-RU" sz="1600" dirty="0">
              <a:latin typeface="Times New Roman" pitchFamily="18" charset="0"/>
            </a:endParaRPr>
          </a:p>
        </p:txBody>
      </p:sp>
      <p:sp>
        <p:nvSpPr>
          <p:cNvPr id="2051" name="Rectangle 6"/>
          <p:cNvSpPr>
            <a:spLocks noChangeArrowheads="1"/>
          </p:cNvSpPr>
          <p:nvPr/>
        </p:nvSpPr>
        <p:spPr bwMode="auto">
          <a:xfrm>
            <a:off x="0" y="971550"/>
            <a:ext cx="3024188" cy="2447925"/>
          </a:xfrm>
          <a:prstGeom prst="rect">
            <a:avLst/>
          </a:prstGeom>
          <a:noFill/>
          <a:ln w="9525">
            <a:noFill/>
            <a:miter lim="800000"/>
            <a:headEnd/>
            <a:tailEnd/>
          </a:ln>
        </p:spPr>
        <p:txBody>
          <a:bodyPr wrap="none" anchor="ctr"/>
          <a:lstStyle/>
          <a:p>
            <a:pPr eaLnBrk="0" hangingPunct="0"/>
            <a:endParaRPr lang="ru-RU" sz="1400" b="1">
              <a:latin typeface="Times New Roman" pitchFamily="18" charset="0"/>
            </a:endParaRPr>
          </a:p>
          <a:p>
            <a:pPr eaLnBrk="0" hangingPunct="0"/>
            <a:endParaRPr lang="en-US" sz="1400" b="1">
              <a:latin typeface="Times New Roman" pitchFamily="18" charset="0"/>
            </a:endParaRPr>
          </a:p>
          <a:p>
            <a:pPr eaLnBrk="0" hangingPunct="0"/>
            <a:endParaRPr lang="ru-RU" sz="1400" b="1">
              <a:latin typeface="Times New Roman" pitchFamily="18" charset="0"/>
            </a:endParaRPr>
          </a:p>
          <a:p>
            <a:pPr eaLnBrk="0" hangingPunct="0"/>
            <a:endParaRPr lang="ru-RU" sz="1200" b="1">
              <a:latin typeface="Times New Roman" pitchFamily="18" charset="0"/>
            </a:endParaRPr>
          </a:p>
        </p:txBody>
      </p:sp>
      <p:sp>
        <p:nvSpPr>
          <p:cNvPr id="2052" name="Rectangle 7"/>
          <p:cNvSpPr>
            <a:spLocks noChangeArrowheads="1"/>
          </p:cNvSpPr>
          <p:nvPr/>
        </p:nvSpPr>
        <p:spPr bwMode="auto">
          <a:xfrm>
            <a:off x="3429000" y="1547813"/>
            <a:ext cx="3429000" cy="304800"/>
          </a:xfrm>
          <a:prstGeom prst="rect">
            <a:avLst/>
          </a:prstGeom>
          <a:noFill/>
          <a:ln w="9525">
            <a:noFill/>
            <a:miter lim="800000"/>
            <a:headEnd/>
            <a:tailEnd/>
          </a:ln>
        </p:spPr>
        <p:txBody>
          <a:bodyPr>
            <a:spAutoFit/>
          </a:bodyPr>
          <a:lstStyle/>
          <a:p>
            <a:pPr eaLnBrk="0" hangingPunct="0"/>
            <a:endParaRPr lang="ru-RU" sz="1400">
              <a:latin typeface="Times New Roman" pitchFamily="18" charset="0"/>
            </a:endParaRPr>
          </a:p>
        </p:txBody>
      </p:sp>
      <p:sp>
        <p:nvSpPr>
          <p:cNvPr id="2053" name="Rectangle 8"/>
          <p:cNvSpPr>
            <a:spLocks noChangeArrowheads="1"/>
          </p:cNvSpPr>
          <p:nvPr/>
        </p:nvSpPr>
        <p:spPr bwMode="auto">
          <a:xfrm>
            <a:off x="0" y="2700338"/>
            <a:ext cx="3124200" cy="1871662"/>
          </a:xfrm>
          <a:prstGeom prst="rect">
            <a:avLst/>
          </a:prstGeom>
          <a:noFill/>
          <a:ln w="9525">
            <a:noFill/>
            <a:miter lim="800000"/>
            <a:headEnd/>
            <a:tailEnd/>
          </a:ln>
        </p:spPr>
        <p:txBody>
          <a:bodyPr wrap="none" anchor="ctr"/>
          <a:lstStyle/>
          <a:p>
            <a:pPr eaLnBrk="0" hangingPunct="0"/>
            <a:r>
              <a:rPr lang="ru-RU" sz="1600" b="1" dirty="0">
                <a:latin typeface="Times New Roman" pitchFamily="18" charset="0"/>
              </a:rPr>
              <a:t> </a:t>
            </a:r>
          </a:p>
          <a:p>
            <a:pPr eaLnBrk="0" hangingPunct="0"/>
            <a:r>
              <a:rPr lang="ru-RU" sz="1600" b="1" dirty="0">
                <a:latin typeface="Times New Roman" pitchFamily="18" charset="0"/>
              </a:rPr>
              <a:t>Под м/анестезией</a:t>
            </a:r>
            <a:r>
              <a:rPr lang="ru-RU" sz="1600" dirty="0">
                <a:latin typeface="Times New Roman" pitchFamily="18" charset="0"/>
              </a:rPr>
              <a:t>:</a:t>
            </a:r>
          </a:p>
          <a:p>
            <a:pPr eaLnBrk="0" hangingPunct="0"/>
            <a:r>
              <a:rPr lang="ru-RU" sz="1600" dirty="0">
                <a:latin typeface="Times New Roman" pitchFamily="18" charset="0"/>
              </a:rPr>
              <a:t>   </a:t>
            </a:r>
            <a:r>
              <a:rPr lang="ru-RU" sz="1600" dirty="0" err="1">
                <a:latin typeface="Times New Roman" pitchFamily="18" charset="0"/>
              </a:rPr>
              <a:t>х</a:t>
            </a:r>
            <a:r>
              <a:rPr lang="ru-RU" sz="1600" dirty="0">
                <a:latin typeface="Times New Roman" pitchFamily="18" charset="0"/>
              </a:rPr>
              <a:t>     новокаин 0.5</a:t>
            </a:r>
            <a:r>
              <a:rPr lang="ru-RU" sz="1600" dirty="0" smtClean="0">
                <a:latin typeface="Times New Roman" pitchFamily="18" charset="0"/>
              </a:rPr>
              <a:t>%-10.0 </a:t>
            </a:r>
            <a:endParaRPr lang="ru-RU" sz="1600" dirty="0">
              <a:latin typeface="Times New Roman" pitchFamily="18" charset="0"/>
            </a:endParaRPr>
          </a:p>
          <a:p>
            <a:pPr eaLnBrk="0" hangingPunct="0"/>
            <a:r>
              <a:rPr lang="ru-RU" sz="1600" dirty="0">
                <a:latin typeface="Times New Roman" pitchFamily="18" charset="0"/>
              </a:rPr>
              <a:t>          </a:t>
            </a:r>
            <a:r>
              <a:rPr lang="ru-RU" sz="1600" dirty="0" err="1">
                <a:latin typeface="Times New Roman" pitchFamily="18" charset="0"/>
              </a:rPr>
              <a:t>лидокаин</a:t>
            </a:r>
            <a:endParaRPr lang="ru-RU" sz="1600" dirty="0">
              <a:latin typeface="Times New Roman" pitchFamily="18" charset="0"/>
            </a:endParaRPr>
          </a:p>
          <a:p>
            <a:pPr eaLnBrk="0" hangingPunct="0"/>
            <a:r>
              <a:rPr lang="ru-RU" sz="1600" dirty="0">
                <a:latin typeface="Times New Roman" pitchFamily="18" charset="0"/>
              </a:rPr>
              <a:t>        </a:t>
            </a:r>
          </a:p>
          <a:p>
            <a:pPr eaLnBrk="0" hangingPunct="0"/>
            <a:r>
              <a:rPr lang="ru-RU" sz="1400" dirty="0">
                <a:latin typeface="Times New Roman" pitchFamily="18" charset="0"/>
              </a:rPr>
              <a:t> </a:t>
            </a:r>
          </a:p>
        </p:txBody>
      </p:sp>
      <p:sp>
        <p:nvSpPr>
          <p:cNvPr id="2054" name="Rectangle 9"/>
          <p:cNvSpPr>
            <a:spLocks noChangeArrowheads="1"/>
          </p:cNvSpPr>
          <p:nvPr/>
        </p:nvSpPr>
        <p:spPr bwMode="auto">
          <a:xfrm>
            <a:off x="2636838" y="2843213"/>
            <a:ext cx="969962" cy="304800"/>
          </a:xfrm>
          <a:prstGeom prst="rect">
            <a:avLst/>
          </a:prstGeom>
          <a:noFill/>
          <a:ln w="9525">
            <a:noFill/>
            <a:miter lim="800000"/>
            <a:headEnd/>
            <a:tailEnd/>
          </a:ln>
        </p:spPr>
        <p:txBody>
          <a:bodyPr wrap="none">
            <a:spAutoFit/>
          </a:bodyPr>
          <a:lstStyle/>
          <a:p>
            <a:pPr eaLnBrk="0" hangingPunct="0"/>
            <a:r>
              <a:rPr lang="ru-RU" sz="1400" b="1">
                <a:latin typeface="Times New Roman" pitchFamily="18" charset="0"/>
              </a:rPr>
              <a:t>Пункция</a:t>
            </a:r>
            <a:r>
              <a:rPr lang="ru-RU" sz="1400">
                <a:latin typeface="Times New Roman" pitchFamily="18" charset="0"/>
              </a:rPr>
              <a:t>:</a:t>
            </a:r>
          </a:p>
        </p:txBody>
      </p:sp>
      <p:graphicFrame>
        <p:nvGraphicFramePr>
          <p:cNvPr id="2181" name="Group 133"/>
          <p:cNvGraphicFramePr>
            <a:graphicFrameLocks noGrp="1"/>
          </p:cNvGraphicFramePr>
          <p:nvPr/>
        </p:nvGraphicFramePr>
        <p:xfrm>
          <a:off x="3716338" y="2843213"/>
          <a:ext cx="2305050" cy="853440"/>
        </p:xfrm>
        <a:graphic>
          <a:graphicData uri="http://schemas.openxmlformats.org/drawingml/2006/table">
            <a:tbl>
              <a:tblPr/>
              <a:tblGrid>
                <a:gridCol w="1114425"/>
                <a:gridCol w="576262"/>
                <a:gridCol w="614363"/>
              </a:tblGrid>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1" i="0" u="none" strike="noStrike" cap="none" normalizeH="0" baseline="0" dirty="0" smtClean="0">
                          <a:ln>
                            <a:noFill/>
                          </a:ln>
                          <a:solidFill>
                            <a:schemeClr val="tx1"/>
                          </a:solidFill>
                          <a:effectLst/>
                          <a:latin typeface="Arial" charset="0"/>
                        </a:rPr>
                        <a:t>доступ</a:t>
                      </a:r>
                    </a:p>
                  </a:txBody>
                  <a:tcPr horzOverflow="overflow">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dex.</a:t>
                      </a:r>
                      <a:endParaRPr kumimoji="0" lang="ru-RU"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smtClean="0">
                          <a:ln>
                            <a:noFill/>
                          </a:ln>
                          <a:solidFill>
                            <a:schemeClr val="tx1"/>
                          </a:solidFill>
                          <a:effectLst/>
                          <a:latin typeface="Arial" charset="0"/>
                        </a:rPr>
                        <a:t>sin.</a:t>
                      </a:r>
                      <a:endParaRPr kumimoji="0" lang="ru-RU" sz="1400" b="1"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01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a.</a:t>
                      </a:r>
                      <a:r>
                        <a:rPr kumimoji="0" lang="ru-RU" sz="1200" b="0" i="0" u="none" strike="noStrike" cap="none" normalizeH="0" baseline="0" dirty="0" smtClean="0">
                          <a:ln>
                            <a:noFill/>
                          </a:ln>
                          <a:solidFill>
                            <a:schemeClr val="tx1"/>
                          </a:solidFill>
                          <a:effectLst/>
                          <a:latin typeface="Arial" charset="0"/>
                        </a:rPr>
                        <a:t> </a:t>
                      </a:r>
                      <a:r>
                        <a:rPr kumimoji="0" lang="en-US" sz="1200" b="0" i="0" u="none" strike="noStrike" cap="none" normalizeH="0" baseline="0" dirty="0" err="1" smtClean="0">
                          <a:ln>
                            <a:noFill/>
                          </a:ln>
                          <a:solidFill>
                            <a:schemeClr val="tx1"/>
                          </a:solidFill>
                          <a:effectLst/>
                          <a:latin typeface="Arial" charset="0"/>
                        </a:rPr>
                        <a:t>femoralis</a:t>
                      </a:r>
                      <a:endParaRPr kumimoji="0" lang="ru-RU" sz="1200" b="0" i="0" u="none" strike="noStrike" cap="none" normalizeH="0" baseline="0" dirty="0" smtClean="0">
                        <a:ln>
                          <a:noFill/>
                        </a:ln>
                        <a:solidFill>
                          <a:schemeClr val="tx1"/>
                        </a:solidFill>
                        <a:effectLst/>
                        <a:latin typeface="Arial" charset="0"/>
                      </a:endParaRPr>
                    </a:p>
                  </a:txBody>
                  <a:tcPr horzOverflow="overflow">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200" b="0" i="0" u="none" strike="noStrike" cap="none" normalizeH="0" baseline="0" dirty="0" err="1" smtClean="0">
                          <a:ln>
                            <a:noFill/>
                          </a:ln>
                          <a:solidFill>
                            <a:schemeClr val="tx1"/>
                          </a:solidFill>
                          <a:effectLst/>
                          <a:latin typeface="Arial" charset="0"/>
                        </a:rPr>
                        <a:t>х</a:t>
                      </a:r>
                      <a:endParaRPr kumimoji="0" lang="ru-RU"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8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rPr>
                        <a:t>a.</a:t>
                      </a:r>
                      <a:r>
                        <a:rPr kumimoji="0" lang="ru-RU" sz="1200" b="0" i="0" u="none" strike="noStrike" cap="none" normalizeH="0" baseline="0" dirty="0" smtClean="0">
                          <a:ln>
                            <a:noFill/>
                          </a:ln>
                          <a:solidFill>
                            <a:schemeClr val="tx1"/>
                          </a:solidFill>
                          <a:effectLst/>
                          <a:latin typeface="Arial" charset="0"/>
                        </a:rPr>
                        <a:t> </a:t>
                      </a:r>
                      <a:r>
                        <a:rPr kumimoji="0" lang="en-US" sz="1200" b="0" i="0" u="none" strike="noStrike" cap="none" normalizeH="0" baseline="0" dirty="0" err="1" smtClean="0">
                          <a:ln>
                            <a:noFill/>
                          </a:ln>
                          <a:solidFill>
                            <a:schemeClr val="tx1"/>
                          </a:solidFill>
                          <a:effectLst/>
                          <a:latin typeface="Arial" charset="0"/>
                        </a:rPr>
                        <a:t>axillaris</a:t>
                      </a:r>
                      <a:endParaRPr kumimoji="0" lang="ru-RU" sz="1200" b="0" i="0" u="none" strike="noStrike" cap="none" normalizeH="0" baseline="0" dirty="0" smtClean="0">
                        <a:ln>
                          <a:noFill/>
                        </a:ln>
                        <a:solidFill>
                          <a:schemeClr val="tx1"/>
                        </a:solidFill>
                        <a:effectLst/>
                        <a:latin typeface="Arial" charset="0"/>
                      </a:endParaRPr>
                    </a:p>
                  </a:txBody>
                  <a:tcPr horzOverflow="overflow">
                    <a:lnL w="952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73" name="Text Box 32"/>
          <p:cNvSpPr txBox="1">
            <a:spLocks noChangeArrowheads="1"/>
          </p:cNvSpPr>
          <p:nvPr/>
        </p:nvSpPr>
        <p:spPr bwMode="auto">
          <a:xfrm>
            <a:off x="188913" y="3851275"/>
            <a:ext cx="5780087" cy="523875"/>
          </a:xfrm>
          <a:prstGeom prst="rect">
            <a:avLst/>
          </a:prstGeom>
          <a:noFill/>
          <a:ln w="9525">
            <a:noFill/>
            <a:miter lim="800000"/>
            <a:headEnd/>
            <a:tailEnd/>
          </a:ln>
        </p:spPr>
        <p:txBody>
          <a:bodyPr>
            <a:spAutoFit/>
          </a:bodyPr>
          <a:lstStyle/>
          <a:p>
            <a:pPr eaLnBrk="0" hangingPunct="0"/>
            <a:r>
              <a:rPr lang="ru-RU" sz="1400" b="1">
                <a:latin typeface="Times New Roman" pitchFamily="18" charset="0"/>
              </a:rPr>
              <a:t>Установлен интродьюсер</a:t>
            </a:r>
            <a:r>
              <a:rPr lang="ru-RU" sz="1400">
                <a:latin typeface="Times New Roman" pitchFamily="18" charset="0"/>
              </a:rPr>
              <a:t>:</a:t>
            </a:r>
            <a:r>
              <a:rPr lang="en-US" sz="1400">
                <a:latin typeface="Times New Roman" pitchFamily="18" charset="0"/>
              </a:rPr>
              <a:t> </a:t>
            </a:r>
            <a:r>
              <a:rPr lang="ru-RU" sz="1400">
                <a:latin typeface="Times New Roman" pitchFamily="18" charset="0"/>
              </a:rPr>
              <a:t>         5</a:t>
            </a:r>
            <a:r>
              <a:rPr lang="en-US" sz="1400">
                <a:latin typeface="Times New Roman" pitchFamily="18" charset="0"/>
              </a:rPr>
              <a:t>F                    </a:t>
            </a:r>
            <a:r>
              <a:rPr lang="ru-RU" sz="1400">
                <a:latin typeface="Times New Roman" pitchFamily="18" charset="0"/>
              </a:rPr>
              <a:t>6</a:t>
            </a:r>
            <a:r>
              <a:rPr lang="en-US" sz="1400">
                <a:latin typeface="Times New Roman" pitchFamily="18" charset="0"/>
              </a:rPr>
              <a:t>F</a:t>
            </a:r>
            <a:endParaRPr lang="ru-RU" sz="1400">
              <a:latin typeface="Times New Roman" pitchFamily="18" charset="0"/>
            </a:endParaRPr>
          </a:p>
          <a:p>
            <a:pPr eaLnBrk="0" hangingPunct="0"/>
            <a:r>
              <a:rPr lang="en-US" sz="1400">
                <a:latin typeface="Times New Roman" pitchFamily="18" charset="0"/>
              </a:rPr>
              <a:t> </a:t>
            </a:r>
            <a:r>
              <a:rPr lang="ru-RU" sz="1400" b="1">
                <a:latin typeface="Times New Roman" pitchFamily="18" charset="0"/>
              </a:rPr>
              <a:t>По проводнику катетером</a:t>
            </a:r>
          </a:p>
        </p:txBody>
      </p:sp>
      <p:sp>
        <p:nvSpPr>
          <p:cNvPr id="2074" name="Text Box 33"/>
          <p:cNvSpPr txBox="1">
            <a:spLocks noChangeArrowheads="1"/>
          </p:cNvSpPr>
          <p:nvPr/>
        </p:nvSpPr>
        <p:spPr bwMode="auto">
          <a:xfrm>
            <a:off x="188913" y="5940425"/>
            <a:ext cx="3405187" cy="1477963"/>
          </a:xfrm>
          <a:prstGeom prst="rect">
            <a:avLst/>
          </a:prstGeom>
          <a:noFill/>
          <a:ln w="9525">
            <a:noFill/>
            <a:miter lim="800000"/>
            <a:headEnd/>
            <a:tailEnd/>
          </a:ln>
        </p:spPr>
        <p:txBody>
          <a:bodyPr>
            <a:spAutoFit/>
          </a:bodyPr>
          <a:lstStyle/>
          <a:p>
            <a:pPr eaLnBrk="0" hangingPunct="0"/>
            <a:r>
              <a:rPr lang="ru-RU" dirty="0">
                <a:latin typeface="Times New Roman" pitchFamily="18" charset="0"/>
              </a:rPr>
              <a:t>Контраст:</a:t>
            </a:r>
          </a:p>
          <a:p>
            <a:pPr eaLnBrk="0" hangingPunct="0"/>
            <a:r>
              <a:rPr lang="ru-RU" sz="1600" dirty="0">
                <a:latin typeface="Times New Roman" pitchFamily="18" charset="0"/>
              </a:rPr>
              <a:t>х    </a:t>
            </a:r>
            <a:r>
              <a:rPr lang="ru-RU" sz="1600" dirty="0" err="1" smtClean="0">
                <a:latin typeface="Times New Roman" pitchFamily="18" charset="0"/>
              </a:rPr>
              <a:t>Ультравист</a:t>
            </a:r>
            <a:r>
              <a:rPr lang="ru-RU" sz="1600" dirty="0" smtClean="0">
                <a:latin typeface="Times New Roman" pitchFamily="18" charset="0"/>
              </a:rPr>
              <a:t> 370     50   </a:t>
            </a:r>
            <a:r>
              <a:rPr lang="ru-RU" sz="1600" dirty="0" smtClean="0">
                <a:latin typeface="Times New Roman" pitchFamily="18" charset="0"/>
              </a:rPr>
              <a:t>1</a:t>
            </a:r>
            <a:r>
              <a:rPr lang="ru-RU" sz="1400" dirty="0" smtClean="0">
                <a:latin typeface="Times New Roman" pitchFamily="18" charset="0"/>
              </a:rPr>
              <a:t>00</a:t>
            </a:r>
            <a:r>
              <a:rPr lang="en-US" sz="1400" dirty="0">
                <a:latin typeface="Times New Roman" pitchFamily="18" charset="0"/>
              </a:rPr>
              <a:t>ml</a:t>
            </a:r>
          </a:p>
          <a:p>
            <a:pPr eaLnBrk="0" hangingPunct="0"/>
            <a:r>
              <a:rPr lang="ru-RU" sz="1400" dirty="0">
                <a:latin typeface="Times New Roman" pitchFamily="18" charset="0"/>
              </a:rPr>
              <a:t>        Доза                          </a:t>
            </a:r>
            <a:r>
              <a:rPr lang="ru-RU" sz="1400" dirty="0" smtClean="0">
                <a:latin typeface="Times New Roman" pitchFamily="18" charset="0"/>
              </a:rPr>
              <a:t>401,91 </a:t>
            </a:r>
            <a:r>
              <a:rPr lang="en-US" sz="1400" dirty="0" err="1">
                <a:latin typeface="Times New Roman" pitchFamily="18" charset="0"/>
              </a:rPr>
              <a:t>mGy</a:t>
            </a:r>
            <a:r>
              <a:rPr lang="ru-RU" sz="1400" dirty="0">
                <a:latin typeface="Times New Roman" pitchFamily="18" charset="0"/>
              </a:rPr>
              <a:t>.</a:t>
            </a:r>
          </a:p>
          <a:p>
            <a:pPr eaLnBrk="0" hangingPunct="0"/>
            <a:r>
              <a:rPr lang="ru-RU" sz="1400" dirty="0">
                <a:latin typeface="Times New Roman" pitchFamily="18" charset="0"/>
              </a:rPr>
              <a:t>        Время                       </a:t>
            </a:r>
            <a:r>
              <a:rPr lang="ru-RU" sz="1400" dirty="0" smtClean="0">
                <a:latin typeface="Times New Roman" pitchFamily="18" charset="0"/>
              </a:rPr>
              <a:t>03:48   </a:t>
            </a:r>
            <a:r>
              <a:rPr lang="ru-RU" sz="1400" dirty="0">
                <a:latin typeface="Times New Roman" pitchFamily="18" charset="0"/>
              </a:rPr>
              <a:t>мин.</a:t>
            </a:r>
          </a:p>
          <a:p>
            <a:pPr eaLnBrk="0" hangingPunct="0"/>
            <a:r>
              <a:rPr lang="ru-RU" sz="1400" dirty="0">
                <a:latin typeface="Times New Roman" pitchFamily="18" charset="0"/>
              </a:rPr>
              <a:t>     </a:t>
            </a:r>
            <a:endParaRPr lang="en-US" sz="1400" dirty="0">
              <a:latin typeface="Times New Roman" pitchFamily="18" charset="0"/>
            </a:endParaRPr>
          </a:p>
          <a:p>
            <a:pPr eaLnBrk="0" hangingPunct="0"/>
            <a:r>
              <a:rPr lang="en-US" sz="1400" dirty="0">
                <a:latin typeface="Times New Roman" pitchFamily="18" charset="0"/>
              </a:rPr>
              <a:t>    </a:t>
            </a:r>
            <a:endParaRPr lang="ru-RU" sz="1400" dirty="0">
              <a:latin typeface="Times New Roman" pitchFamily="18" charset="0"/>
            </a:endParaRPr>
          </a:p>
        </p:txBody>
      </p:sp>
      <p:sp>
        <p:nvSpPr>
          <p:cNvPr id="2075" name="Rectangle 34"/>
          <p:cNvSpPr>
            <a:spLocks noChangeArrowheads="1"/>
          </p:cNvSpPr>
          <p:nvPr/>
        </p:nvSpPr>
        <p:spPr bwMode="auto">
          <a:xfrm>
            <a:off x="-214313" y="7072313"/>
            <a:ext cx="6858001" cy="942975"/>
          </a:xfrm>
          <a:prstGeom prst="rect">
            <a:avLst/>
          </a:prstGeom>
          <a:noFill/>
          <a:ln w="9525">
            <a:noFill/>
            <a:miter lim="800000"/>
            <a:headEnd/>
            <a:tailEnd/>
          </a:ln>
        </p:spPr>
        <p:txBody>
          <a:bodyPr>
            <a:spAutoFit/>
          </a:bodyPr>
          <a:lstStyle/>
          <a:p>
            <a:pPr algn="ctr"/>
            <a:r>
              <a:rPr lang="ru-RU" sz="1400"/>
              <a:t>Расходный материал</a:t>
            </a:r>
          </a:p>
          <a:p>
            <a:pPr algn="ctr"/>
            <a:endParaRPr lang="ru-RU" sz="1400"/>
          </a:p>
          <a:p>
            <a:pPr algn="ctr"/>
            <a:endParaRPr lang="ru-RU" sz="1400"/>
          </a:p>
          <a:p>
            <a:pPr algn="ctr" eaLnBrk="0" hangingPunct="0"/>
            <a:endParaRPr lang="ru-RU" sz="1400">
              <a:latin typeface="Times New Roman" pitchFamily="18" charset="0"/>
            </a:endParaRPr>
          </a:p>
        </p:txBody>
      </p:sp>
      <p:sp>
        <p:nvSpPr>
          <p:cNvPr id="2076" name="Text Box 37"/>
          <p:cNvSpPr txBox="1">
            <a:spLocks noChangeArrowheads="1"/>
          </p:cNvSpPr>
          <p:nvPr/>
        </p:nvSpPr>
        <p:spPr bwMode="auto">
          <a:xfrm>
            <a:off x="0" y="4357688"/>
            <a:ext cx="6858000" cy="2032000"/>
          </a:xfrm>
          <a:prstGeom prst="rect">
            <a:avLst/>
          </a:prstGeom>
          <a:noFill/>
          <a:ln w="9525">
            <a:noFill/>
            <a:miter lim="800000"/>
            <a:headEnd/>
            <a:tailEnd/>
          </a:ln>
        </p:spPr>
        <p:txBody>
          <a:bodyPr>
            <a:spAutoFit/>
          </a:bodyPr>
          <a:lstStyle/>
          <a:p>
            <a:r>
              <a:rPr lang="ru-RU" sz="1400" dirty="0">
                <a:latin typeface="Times New Roman" pitchFamily="18" charset="0"/>
              </a:rPr>
              <a:t>                    </a:t>
            </a:r>
            <a:r>
              <a:rPr lang="en-US" sz="1400" dirty="0" smtClean="0">
                <a:latin typeface="Times New Roman" pitchFamily="18" charset="0"/>
              </a:rPr>
              <a:t>MPA 1     5 F</a:t>
            </a:r>
            <a:endParaRPr lang="ru-RU" sz="1400" dirty="0">
              <a:latin typeface="Times New Roman" pitchFamily="18" charset="0"/>
            </a:endParaRPr>
          </a:p>
          <a:p>
            <a:r>
              <a:rPr lang="ru-RU" sz="1400" dirty="0" smtClean="0">
                <a:latin typeface="Times New Roman" pitchFamily="18" charset="0"/>
              </a:rPr>
              <a:t>                    </a:t>
            </a:r>
            <a:r>
              <a:rPr lang="en-US" sz="1400" dirty="0" smtClean="0">
                <a:latin typeface="Times New Roman" pitchFamily="18" charset="0"/>
              </a:rPr>
              <a:t>JR 3.5      </a:t>
            </a:r>
            <a:r>
              <a:rPr lang="ru-RU" sz="1400" dirty="0" smtClean="0">
                <a:latin typeface="Times New Roman" pitchFamily="18" charset="0"/>
              </a:rPr>
              <a:t>5</a:t>
            </a:r>
            <a:r>
              <a:rPr lang="en-US" sz="1400" dirty="0" smtClean="0">
                <a:latin typeface="Times New Roman" pitchFamily="18" charset="0"/>
              </a:rPr>
              <a:t> F</a:t>
            </a:r>
            <a:endParaRPr lang="ru-RU" sz="1400" dirty="0">
              <a:latin typeface="Times New Roman" pitchFamily="18" charset="0"/>
            </a:endParaRPr>
          </a:p>
          <a:p>
            <a:r>
              <a:rPr lang="en-US" sz="1400" dirty="0"/>
              <a:t> </a:t>
            </a:r>
            <a:r>
              <a:rPr lang="ru-RU" sz="1400" dirty="0"/>
              <a:t>                 </a:t>
            </a:r>
            <a:r>
              <a:rPr lang="en-US" sz="1400" dirty="0"/>
              <a:t>AR1 mod                               </a:t>
            </a:r>
            <a:endParaRPr lang="ru-RU" sz="1400" dirty="0">
              <a:latin typeface="Times New Roman" pitchFamily="18" charset="0"/>
            </a:endParaRPr>
          </a:p>
          <a:p>
            <a:r>
              <a:rPr lang="ru-RU" sz="1400" b="1" dirty="0">
                <a:latin typeface="Times New Roman" pitchFamily="18" charset="0"/>
              </a:rPr>
              <a:t>Поэтапная катетеризация:</a:t>
            </a:r>
            <a:r>
              <a:rPr lang="ru-RU" sz="1400" dirty="0">
                <a:latin typeface="Times New Roman" pitchFamily="18" charset="0"/>
              </a:rPr>
              <a:t> </a:t>
            </a:r>
          </a:p>
          <a:p>
            <a:endParaRPr lang="ru-RU" sz="1400" dirty="0">
              <a:latin typeface="Times New Roman" pitchFamily="18" charset="0"/>
            </a:endParaRPr>
          </a:p>
          <a:p>
            <a:r>
              <a:rPr lang="ru-RU" sz="1400" dirty="0">
                <a:latin typeface="Times New Roman" pitchFamily="18" charset="0"/>
              </a:rPr>
              <a:t>                                   Дуга </a:t>
            </a:r>
            <a:r>
              <a:rPr lang="ru-RU" sz="1400" dirty="0" err="1">
                <a:latin typeface="Times New Roman" pitchFamily="18" charset="0"/>
              </a:rPr>
              <a:t>оарты</a:t>
            </a:r>
            <a:r>
              <a:rPr lang="ru-RU" sz="1400" dirty="0">
                <a:latin typeface="Times New Roman" pitchFamily="18" charset="0"/>
              </a:rPr>
              <a:t>          Пр.ОСА               П. </a:t>
            </a:r>
            <a:r>
              <a:rPr lang="ru-RU" sz="1400" dirty="0" err="1">
                <a:latin typeface="Times New Roman" pitchFamily="18" charset="0"/>
              </a:rPr>
              <a:t>Подкл</a:t>
            </a:r>
            <a:r>
              <a:rPr lang="ru-RU" sz="1400" dirty="0">
                <a:latin typeface="Times New Roman" pitchFamily="18" charset="0"/>
              </a:rPr>
              <a:t>..А</a:t>
            </a:r>
          </a:p>
          <a:p>
            <a:r>
              <a:rPr lang="ru-RU" sz="1400" dirty="0">
                <a:latin typeface="Times New Roman" pitchFamily="18" charset="0"/>
              </a:rPr>
              <a:t>                                   БЦС.              </a:t>
            </a:r>
            <a:r>
              <a:rPr lang="ru-RU" sz="1400" dirty="0" smtClean="0">
                <a:latin typeface="Times New Roman" pitchFamily="18" charset="0"/>
              </a:rPr>
              <a:t>      </a:t>
            </a:r>
            <a:r>
              <a:rPr lang="ru-RU" sz="1400" dirty="0" err="1">
                <a:latin typeface="Times New Roman" pitchFamily="18" charset="0"/>
              </a:rPr>
              <a:t>Лев.ОСА</a:t>
            </a:r>
            <a:r>
              <a:rPr lang="ru-RU" sz="1400" dirty="0">
                <a:latin typeface="Times New Roman" pitchFamily="18" charset="0"/>
              </a:rPr>
              <a:t>              </a:t>
            </a:r>
            <a:r>
              <a:rPr lang="ru-RU" sz="1400" dirty="0" err="1">
                <a:latin typeface="Times New Roman" pitchFamily="18" charset="0"/>
              </a:rPr>
              <a:t>Лев.Подкл</a:t>
            </a:r>
            <a:r>
              <a:rPr lang="ru-RU" sz="1400" dirty="0">
                <a:latin typeface="Times New Roman" pitchFamily="18" charset="0"/>
              </a:rPr>
              <a:t>. А.         </a:t>
            </a:r>
          </a:p>
          <a:p>
            <a:r>
              <a:rPr lang="ru-RU" sz="1400" dirty="0">
                <a:latin typeface="Times New Roman" pitchFamily="18" charset="0"/>
              </a:rPr>
              <a:t>  </a:t>
            </a:r>
          </a:p>
          <a:p>
            <a:r>
              <a:rPr lang="ru-RU" sz="1400" dirty="0">
                <a:latin typeface="Times New Roman" pitchFamily="18" charset="0"/>
              </a:rPr>
              <a:t>                                              </a:t>
            </a:r>
          </a:p>
        </p:txBody>
      </p:sp>
      <p:sp>
        <p:nvSpPr>
          <p:cNvPr id="2077" name="Rectangle 38"/>
          <p:cNvSpPr>
            <a:spLocks noChangeArrowheads="1"/>
          </p:cNvSpPr>
          <p:nvPr/>
        </p:nvSpPr>
        <p:spPr bwMode="auto">
          <a:xfrm>
            <a:off x="188913" y="3492500"/>
            <a:ext cx="144462" cy="144463"/>
          </a:xfrm>
          <a:prstGeom prst="rect">
            <a:avLst/>
          </a:prstGeom>
          <a:noFill/>
          <a:ln w="9525">
            <a:solidFill>
              <a:schemeClr val="tx1"/>
            </a:solidFill>
            <a:miter lim="800000"/>
            <a:headEnd/>
            <a:tailEnd/>
          </a:ln>
        </p:spPr>
        <p:txBody>
          <a:bodyPr wrap="none" anchor="ctr"/>
          <a:lstStyle/>
          <a:p>
            <a:pPr algn="ctr"/>
            <a:endParaRPr lang="ru-RU"/>
          </a:p>
        </p:txBody>
      </p:sp>
      <p:sp>
        <p:nvSpPr>
          <p:cNvPr id="2078" name="Rectangle 39"/>
          <p:cNvSpPr>
            <a:spLocks noChangeArrowheads="1"/>
          </p:cNvSpPr>
          <p:nvPr/>
        </p:nvSpPr>
        <p:spPr bwMode="auto">
          <a:xfrm>
            <a:off x="188913" y="3708400"/>
            <a:ext cx="144462" cy="144463"/>
          </a:xfrm>
          <a:prstGeom prst="rect">
            <a:avLst/>
          </a:prstGeom>
          <a:noFill/>
          <a:ln w="9525">
            <a:solidFill>
              <a:schemeClr val="tx1"/>
            </a:solidFill>
            <a:miter lim="800000"/>
            <a:headEnd/>
            <a:tailEnd/>
          </a:ln>
        </p:spPr>
        <p:txBody>
          <a:bodyPr wrap="none" anchor="ctr"/>
          <a:lstStyle/>
          <a:p>
            <a:pPr algn="ctr"/>
            <a:endParaRPr lang="ru-RU"/>
          </a:p>
        </p:txBody>
      </p:sp>
      <p:sp>
        <p:nvSpPr>
          <p:cNvPr id="2079" name="Rectangle 41"/>
          <p:cNvSpPr>
            <a:spLocks noChangeArrowheads="1"/>
          </p:cNvSpPr>
          <p:nvPr/>
        </p:nvSpPr>
        <p:spPr bwMode="auto">
          <a:xfrm>
            <a:off x="3213100" y="3924300"/>
            <a:ext cx="144463" cy="144463"/>
          </a:xfrm>
          <a:prstGeom prst="rect">
            <a:avLst/>
          </a:prstGeom>
          <a:noFill/>
          <a:ln w="9525">
            <a:solidFill>
              <a:schemeClr val="tx1"/>
            </a:solidFill>
            <a:miter lim="800000"/>
            <a:headEnd/>
            <a:tailEnd/>
          </a:ln>
        </p:spPr>
        <p:txBody>
          <a:bodyPr wrap="none" anchor="ctr"/>
          <a:lstStyle/>
          <a:p>
            <a:pPr algn="ctr"/>
            <a:r>
              <a:rPr lang="ru-RU"/>
              <a:t>х</a:t>
            </a:r>
          </a:p>
        </p:txBody>
      </p:sp>
      <p:sp>
        <p:nvSpPr>
          <p:cNvPr id="2080" name="Rectangle 42"/>
          <p:cNvSpPr>
            <a:spLocks noChangeArrowheads="1"/>
          </p:cNvSpPr>
          <p:nvPr/>
        </p:nvSpPr>
        <p:spPr bwMode="auto">
          <a:xfrm>
            <a:off x="4292600" y="3924300"/>
            <a:ext cx="144463" cy="144463"/>
          </a:xfrm>
          <a:prstGeom prst="rect">
            <a:avLst/>
          </a:prstGeom>
          <a:noFill/>
          <a:ln w="9525">
            <a:solidFill>
              <a:schemeClr val="tx1"/>
            </a:solidFill>
            <a:miter lim="800000"/>
            <a:headEnd/>
            <a:tailEnd/>
          </a:ln>
        </p:spPr>
        <p:txBody>
          <a:bodyPr wrap="none" anchor="ctr"/>
          <a:lstStyle/>
          <a:p>
            <a:pPr algn="ctr"/>
            <a:endParaRPr lang="ru-RU"/>
          </a:p>
        </p:txBody>
      </p:sp>
      <p:sp>
        <p:nvSpPr>
          <p:cNvPr id="2081" name="Rectangle 44"/>
          <p:cNvSpPr>
            <a:spLocks noChangeArrowheads="1"/>
          </p:cNvSpPr>
          <p:nvPr/>
        </p:nvSpPr>
        <p:spPr bwMode="auto">
          <a:xfrm>
            <a:off x="3213100" y="4427538"/>
            <a:ext cx="144463" cy="144462"/>
          </a:xfrm>
          <a:prstGeom prst="rect">
            <a:avLst/>
          </a:prstGeom>
          <a:noFill/>
          <a:ln w="9525">
            <a:solidFill>
              <a:schemeClr val="tx1"/>
            </a:solidFill>
            <a:miter lim="800000"/>
            <a:headEnd/>
            <a:tailEnd/>
          </a:ln>
        </p:spPr>
        <p:txBody>
          <a:bodyPr wrap="none" anchor="ctr"/>
          <a:lstStyle/>
          <a:p>
            <a:pPr algn="ctr"/>
            <a:endParaRPr lang="ru-RU" dirty="0"/>
          </a:p>
        </p:txBody>
      </p:sp>
      <p:sp>
        <p:nvSpPr>
          <p:cNvPr id="2082" name="Rectangle 45"/>
          <p:cNvSpPr>
            <a:spLocks noChangeArrowheads="1"/>
          </p:cNvSpPr>
          <p:nvPr/>
        </p:nvSpPr>
        <p:spPr bwMode="auto">
          <a:xfrm>
            <a:off x="3213100" y="4643438"/>
            <a:ext cx="144463" cy="144462"/>
          </a:xfrm>
          <a:prstGeom prst="rect">
            <a:avLst/>
          </a:prstGeom>
          <a:noFill/>
          <a:ln w="9525">
            <a:solidFill>
              <a:schemeClr val="tx1"/>
            </a:solidFill>
            <a:miter lim="800000"/>
            <a:headEnd/>
            <a:tailEnd/>
          </a:ln>
        </p:spPr>
        <p:txBody>
          <a:bodyPr wrap="none" anchor="ctr"/>
          <a:lstStyle/>
          <a:p>
            <a:pPr algn="ctr"/>
            <a:r>
              <a:rPr lang="ru-RU" dirty="0" smtClean="0"/>
              <a:t>х</a:t>
            </a:r>
            <a:endParaRPr lang="ru-RU" dirty="0"/>
          </a:p>
        </p:txBody>
      </p:sp>
      <p:sp>
        <p:nvSpPr>
          <p:cNvPr id="2083" name="Rectangle 51"/>
          <p:cNvSpPr>
            <a:spLocks noChangeArrowheads="1"/>
          </p:cNvSpPr>
          <p:nvPr/>
        </p:nvSpPr>
        <p:spPr bwMode="auto">
          <a:xfrm>
            <a:off x="2571750" y="5500688"/>
            <a:ext cx="144463" cy="144462"/>
          </a:xfrm>
          <a:prstGeom prst="rect">
            <a:avLst/>
          </a:prstGeom>
          <a:noFill/>
          <a:ln w="9525">
            <a:solidFill>
              <a:schemeClr val="tx1"/>
            </a:solidFill>
            <a:miter lim="800000"/>
            <a:headEnd/>
            <a:tailEnd/>
          </a:ln>
        </p:spPr>
        <p:txBody>
          <a:bodyPr wrap="none" anchor="ctr"/>
          <a:lstStyle/>
          <a:p>
            <a:pPr algn="ctr"/>
            <a:endParaRPr lang="ru-RU"/>
          </a:p>
        </p:txBody>
      </p:sp>
      <p:sp>
        <p:nvSpPr>
          <p:cNvPr id="2084" name="Rectangle 56"/>
          <p:cNvSpPr>
            <a:spLocks noChangeArrowheads="1"/>
          </p:cNvSpPr>
          <p:nvPr/>
        </p:nvSpPr>
        <p:spPr bwMode="auto">
          <a:xfrm>
            <a:off x="5286375" y="5643563"/>
            <a:ext cx="144463" cy="144462"/>
          </a:xfrm>
          <a:prstGeom prst="rect">
            <a:avLst/>
          </a:prstGeom>
          <a:noFill/>
          <a:ln w="9525">
            <a:solidFill>
              <a:schemeClr val="tx1"/>
            </a:solidFill>
            <a:miter lim="800000"/>
            <a:headEnd/>
            <a:tailEnd/>
          </a:ln>
        </p:spPr>
        <p:txBody>
          <a:bodyPr wrap="none" anchor="ctr"/>
          <a:lstStyle/>
          <a:p>
            <a:pPr algn="ctr"/>
            <a:r>
              <a:rPr lang="ru-RU"/>
              <a:t>х</a:t>
            </a:r>
          </a:p>
        </p:txBody>
      </p:sp>
      <p:sp>
        <p:nvSpPr>
          <p:cNvPr id="2085" name="Rectangle 57"/>
          <p:cNvSpPr>
            <a:spLocks noChangeArrowheads="1"/>
          </p:cNvSpPr>
          <p:nvPr/>
        </p:nvSpPr>
        <p:spPr bwMode="auto">
          <a:xfrm>
            <a:off x="5286375" y="5500688"/>
            <a:ext cx="144463" cy="144462"/>
          </a:xfrm>
          <a:prstGeom prst="rect">
            <a:avLst/>
          </a:prstGeom>
          <a:noFill/>
          <a:ln w="9525">
            <a:solidFill>
              <a:schemeClr val="tx1"/>
            </a:solidFill>
            <a:miter lim="800000"/>
            <a:headEnd/>
            <a:tailEnd/>
          </a:ln>
        </p:spPr>
        <p:txBody>
          <a:bodyPr wrap="none" anchor="ctr"/>
          <a:lstStyle/>
          <a:p>
            <a:pPr algn="ctr"/>
            <a:endParaRPr lang="ru-RU" dirty="0"/>
          </a:p>
        </p:txBody>
      </p:sp>
      <p:sp>
        <p:nvSpPr>
          <p:cNvPr id="2086" name="Rectangle 62"/>
          <p:cNvSpPr>
            <a:spLocks noChangeArrowheads="1"/>
          </p:cNvSpPr>
          <p:nvPr/>
        </p:nvSpPr>
        <p:spPr bwMode="auto">
          <a:xfrm>
            <a:off x="214313" y="6286500"/>
            <a:ext cx="144462" cy="144463"/>
          </a:xfrm>
          <a:prstGeom prst="rect">
            <a:avLst/>
          </a:prstGeom>
          <a:noFill/>
          <a:ln w="9525">
            <a:solidFill>
              <a:schemeClr val="tx1"/>
            </a:solidFill>
            <a:miter lim="800000"/>
            <a:headEnd/>
            <a:tailEnd/>
          </a:ln>
        </p:spPr>
        <p:txBody>
          <a:bodyPr wrap="none" anchor="ctr"/>
          <a:lstStyle/>
          <a:p>
            <a:pPr algn="ctr"/>
            <a:endParaRPr lang="ru-RU"/>
          </a:p>
        </p:txBody>
      </p:sp>
      <p:sp>
        <p:nvSpPr>
          <p:cNvPr id="2087" name="Line 65"/>
          <p:cNvSpPr>
            <a:spLocks noChangeShapeType="1"/>
          </p:cNvSpPr>
          <p:nvPr/>
        </p:nvSpPr>
        <p:spPr bwMode="auto">
          <a:xfrm>
            <a:off x="0" y="0"/>
            <a:ext cx="6858000" cy="0"/>
          </a:xfrm>
          <a:prstGeom prst="line">
            <a:avLst/>
          </a:prstGeom>
          <a:noFill/>
          <a:ln w="9525">
            <a:solidFill>
              <a:schemeClr val="tx1"/>
            </a:solidFill>
            <a:round/>
            <a:headEnd/>
            <a:tailEnd/>
          </a:ln>
        </p:spPr>
        <p:txBody>
          <a:bodyPr/>
          <a:lstStyle/>
          <a:p>
            <a:endParaRPr lang="ru-RU"/>
          </a:p>
        </p:txBody>
      </p:sp>
      <p:sp>
        <p:nvSpPr>
          <p:cNvPr id="2088" name="Line 66"/>
          <p:cNvSpPr>
            <a:spLocks noChangeShapeType="1"/>
          </p:cNvSpPr>
          <p:nvPr/>
        </p:nvSpPr>
        <p:spPr bwMode="auto">
          <a:xfrm>
            <a:off x="6858000" y="0"/>
            <a:ext cx="0" cy="9144000"/>
          </a:xfrm>
          <a:prstGeom prst="line">
            <a:avLst/>
          </a:prstGeom>
          <a:noFill/>
          <a:ln w="9525">
            <a:solidFill>
              <a:schemeClr val="tx1"/>
            </a:solidFill>
            <a:round/>
            <a:headEnd/>
            <a:tailEnd/>
          </a:ln>
        </p:spPr>
        <p:txBody>
          <a:bodyPr/>
          <a:lstStyle/>
          <a:p>
            <a:endParaRPr lang="ru-RU"/>
          </a:p>
        </p:txBody>
      </p:sp>
      <p:sp>
        <p:nvSpPr>
          <p:cNvPr id="2089" name="Line 67"/>
          <p:cNvSpPr>
            <a:spLocks noChangeShapeType="1"/>
          </p:cNvSpPr>
          <p:nvPr/>
        </p:nvSpPr>
        <p:spPr bwMode="auto">
          <a:xfrm flipH="1">
            <a:off x="0" y="9144000"/>
            <a:ext cx="6858000" cy="0"/>
          </a:xfrm>
          <a:prstGeom prst="line">
            <a:avLst/>
          </a:prstGeom>
          <a:noFill/>
          <a:ln w="9525">
            <a:solidFill>
              <a:schemeClr val="tx1"/>
            </a:solidFill>
            <a:round/>
            <a:headEnd/>
            <a:tailEnd/>
          </a:ln>
        </p:spPr>
        <p:txBody>
          <a:bodyPr/>
          <a:lstStyle/>
          <a:p>
            <a:endParaRPr lang="ru-RU"/>
          </a:p>
        </p:txBody>
      </p:sp>
      <p:sp>
        <p:nvSpPr>
          <p:cNvPr id="2090" name="Line 68"/>
          <p:cNvSpPr>
            <a:spLocks noChangeShapeType="1"/>
          </p:cNvSpPr>
          <p:nvPr/>
        </p:nvSpPr>
        <p:spPr bwMode="auto">
          <a:xfrm flipV="1">
            <a:off x="0" y="0"/>
            <a:ext cx="0" cy="9144000"/>
          </a:xfrm>
          <a:prstGeom prst="line">
            <a:avLst/>
          </a:prstGeom>
          <a:noFill/>
          <a:ln w="9525">
            <a:solidFill>
              <a:schemeClr val="tx1"/>
            </a:solidFill>
            <a:round/>
            <a:headEnd/>
            <a:tailEnd/>
          </a:ln>
        </p:spPr>
        <p:txBody>
          <a:bodyPr/>
          <a:lstStyle/>
          <a:p>
            <a:endParaRPr lang="ru-RU"/>
          </a:p>
        </p:txBody>
      </p:sp>
      <p:sp>
        <p:nvSpPr>
          <p:cNvPr id="2091" name="Text Box 69"/>
          <p:cNvSpPr txBox="1">
            <a:spLocks noChangeArrowheads="1"/>
          </p:cNvSpPr>
          <p:nvPr/>
        </p:nvSpPr>
        <p:spPr bwMode="auto">
          <a:xfrm>
            <a:off x="8469313" y="7956550"/>
            <a:ext cx="184150" cy="304800"/>
          </a:xfrm>
          <a:prstGeom prst="rect">
            <a:avLst/>
          </a:prstGeom>
          <a:noFill/>
          <a:ln w="9525">
            <a:noFill/>
            <a:miter lim="800000"/>
            <a:headEnd/>
            <a:tailEnd/>
          </a:ln>
        </p:spPr>
        <p:txBody>
          <a:bodyPr wrap="none">
            <a:spAutoFit/>
          </a:bodyPr>
          <a:lstStyle/>
          <a:p>
            <a:endParaRPr lang="ru-RU" sz="1400">
              <a:latin typeface="Times New Roman" pitchFamily="18" charset="0"/>
            </a:endParaRPr>
          </a:p>
        </p:txBody>
      </p:sp>
      <p:graphicFrame>
        <p:nvGraphicFramePr>
          <p:cNvPr id="2117" name="Group 69"/>
          <p:cNvGraphicFramePr>
            <a:graphicFrameLocks noGrp="1"/>
          </p:cNvGraphicFramePr>
          <p:nvPr/>
        </p:nvGraphicFramePr>
        <p:xfrm>
          <a:off x="333375" y="7829550"/>
          <a:ext cx="6264275" cy="867220"/>
        </p:xfrm>
        <a:graphic>
          <a:graphicData uri="http://schemas.openxmlformats.org/drawingml/2006/table">
            <a:tbl>
              <a:tblPr/>
              <a:tblGrid>
                <a:gridCol w="1566863"/>
                <a:gridCol w="1565275"/>
                <a:gridCol w="1566862"/>
                <a:gridCol w="1565275"/>
              </a:tblGrid>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dirty="0" smtClean="0">
                          <a:ln>
                            <a:noFill/>
                          </a:ln>
                          <a:solidFill>
                            <a:schemeClr val="tx1"/>
                          </a:solidFill>
                          <a:effectLst/>
                          <a:latin typeface="Arial" charset="0"/>
                        </a:rPr>
                        <a:t>Комплект</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dirty="0" smtClean="0">
                          <a:ln>
                            <a:noFill/>
                          </a:ln>
                          <a:solidFill>
                            <a:schemeClr val="tx1"/>
                          </a:solidFill>
                          <a:effectLst/>
                          <a:latin typeface="Arial" charset="0"/>
                        </a:rPr>
                        <a:t>Белья </a:t>
                      </a:r>
                      <a:r>
                        <a:rPr kumimoji="0" lang="ru-RU" sz="1400" b="0" i="0" u="none" strike="noStrike" cap="none" normalizeH="0" baseline="0" dirty="0" err="1" smtClean="0">
                          <a:ln>
                            <a:noFill/>
                          </a:ln>
                          <a:solidFill>
                            <a:schemeClr val="tx1"/>
                          </a:solidFill>
                          <a:effectLst/>
                          <a:latin typeface="Arial" charset="0"/>
                        </a:rPr>
                        <a:t>однораз</a:t>
                      </a:r>
                      <a:r>
                        <a:rPr kumimoji="0" lang="ru-RU" sz="1400" b="0" i="0" u="none" strike="noStrike" cap="none" normalizeH="0" baseline="0" dirty="0" smtClean="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rPr>
                        <a:t>Соединит</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rPr>
                        <a:t>линия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rPr>
                        <a:t>Колба для контр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rPr>
                        <a:t>Гидроф. проводник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0" i="0" u="none" strike="noStrike" cap="none" normalizeH="0" baseline="0" smtClean="0">
                          <a:ln>
                            <a:noFill/>
                          </a:ln>
                          <a:solidFill>
                            <a:schemeClr val="tx1"/>
                          </a:solidFill>
                          <a:effectLst/>
                          <a:latin typeface="Arial" charset="0"/>
                        </a:rPr>
                        <a:t>х</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09" name="Rectangle 129"/>
          <p:cNvSpPr>
            <a:spLocks noChangeArrowheads="1"/>
          </p:cNvSpPr>
          <p:nvPr/>
        </p:nvSpPr>
        <p:spPr bwMode="auto">
          <a:xfrm>
            <a:off x="3786188" y="5500688"/>
            <a:ext cx="144462" cy="144462"/>
          </a:xfrm>
          <a:prstGeom prst="rect">
            <a:avLst/>
          </a:prstGeom>
          <a:noFill/>
          <a:ln w="9525">
            <a:solidFill>
              <a:schemeClr val="tx1"/>
            </a:solidFill>
            <a:miter lim="800000"/>
            <a:headEnd/>
            <a:tailEnd/>
          </a:ln>
        </p:spPr>
        <p:txBody>
          <a:bodyPr wrap="none" anchor="ctr"/>
          <a:lstStyle/>
          <a:p>
            <a:pPr algn="ctr"/>
            <a:r>
              <a:rPr lang="ru-RU"/>
              <a:t>х</a:t>
            </a:r>
          </a:p>
        </p:txBody>
      </p:sp>
      <p:sp>
        <p:nvSpPr>
          <p:cNvPr id="2110" name="Rectangle 136"/>
          <p:cNvSpPr>
            <a:spLocks noChangeArrowheads="1"/>
          </p:cNvSpPr>
          <p:nvPr/>
        </p:nvSpPr>
        <p:spPr bwMode="auto">
          <a:xfrm>
            <a:off x="3786188" y="5715000"/>
            <a:ext cx="144462" cy="144463"/>
          </a:xfrm>
          <a:prstGeom prst="rect">
            <a:avLst/>
          </a:prstGeom>
          <a:noFill/>
          <a:ln w="9525">
            <a:solidFill>
              <a:schemeClr val="tx1"/>
            </a:solidFill>
            <a:miter lim="800000"/>
            <a:headEnd/>
            <a:tailEnd/>
          </a:ln>
        </p:spPr>
        <p:txBody>
          <a:bodyPr wrap="none" anchor="ctr"/>
          <a:lstStyle/>
          <a:p>
            <a:pPr algn="ctr"/>
            <a:r>
              <a:rPr lang="ru-RU"/>
              <a:t>х</a:t>
            </a:r>
          </a:p>
        </p:txBody>
      </p:sp>
      <p:sp>
        <p:nvSpPr>
          <p:cNvPr id="2111" name="Rectangle 137"/>
          <p:cNvSpPr>
            <a:spLocks noChangeArrowheads="1"/>
          </p:cNvSpPr>
          <p:nvPr/>
        </p:nvSpPr>
        <p:spPr bwMode="auto">
          <a:xfrm>
            <a:off x="3429000" y="1643063"/>
            <a:ext cx="3429000" cy="954087"/>
          </a:xfrm>
          <a:prstGeom prst="rect">
            <a:avLst/>
          </a:prstGeom>
          <a:noFill/>
          <a:ln w="9525">
            <a:noFill/>
            <a:miter lim="800000"/>
            <a:headEnd/>
            <a:tailEnd/>
          </a:ln>
        </p:spPr>
        <p:txBody>
          <a:bodyPr>
            <a:spAutoFit/>
          </a:bodyPr>
          <a:lstStyle/>
          <a:p>
            <a:pPr eaLnBrk="0" hangingPunct="0"/>
            <a:r>
              <a:rPr lang="ru-RU" sz="1400" b="1" dirty="0">
                <a:latin typeface="Times New Roman" pitchFamily="18" charset="0"/>
              </a:rPr>
              <a:t>Рентгенхирург           Щербаков А.С.</a:t>
            </a:r>
            <a:endParaRPr lang="ru-RU" sz="1400" dirty="0"/>
          </a:p>
          <a:p>
            <a:pPr eaLnBrk="0" hangingPunct="0"/>
            <a:r>
              <a:rPr lang="ru-RU" sz="1400" b="1" dirty="0">
                <a:latin typeface="Times New Roman" pitchFamily="18" charset="0"/>
              </a:rPr>
              <a:t>Операционная м</a:t>
            </a:r>
            <a:r>
              <a:rPr lang="en-US" sz="1400" b="1" dirty="0">
                <a:latin typeface="Times New Roman" pitchFamily="18" charset="0"/>
              </a:rPr>
              <a:t>/</a:t>
            </a:r>
            <a:r>
              <a:rPr lang="ru-RU" sz="1400" b="1" dirty="0">
                <a:latin typeface="Times New Roman" pitchFamily="18" charset="0"/>
              </a:rPr>
              <a:t>с</a:t>
            </a:r>
            <a:r>
              <a:rPr lang="ru-RU" sz="1400" b="1" dirty="0" smtClean="0">
                <a:latin typeface="Times New Roman" pitchFamily="18" charset="0"/>
              </a:rPr>
              <a:t>:   </a:t>
            </a:r>
            <a:r>
              <a:rPr lang="ru-RU" sz="1400" b="1" dirty="0" err="1" smtClean="0">
                <a:latin typeface="Times New Roman" pitchFamily="18" charset="0"/>
              </a:rPr>
              <a:t>Севринова</a:t>
            </a:r>
            <a:r>
              <a:rPr lang="ru-RU" sz="1400" b="1" dirty="0" smtClean="0">
                <a:latin typeface="Times New Roman" pitchFamily="18" charset="0"/>
              </a:rPr>
              <a:t> О.В.</a:t>
            </a:r>
            <a:endParaRPr lang="ru-RU" sz="1400" dirty="0"/>
          </a:p>
          <a:p>
            <a:pPr eaLnBrk="0" hangingPunct="0"/>
            <a:r>
              <a:rPr lang="ru-RU" sz="1400" b="1" dirty="0">
                <a:latin typeface="Times New Roman" pitchFamily="18" charset="0"/>
              </a:rPr>
              <a:t>Анестезиолог:            </a:t>
            </a:r>
            <a:r>
              <a:rPr lang="ru-RU" sz="1400" b="1" dirty="0" smtClean="0">
                <a:latin typeface="Times New Roman" pitchFamily="18" charset="0"/>
              </a:rPr>
              <a:t>Молотков А.В.</a:t>
            </a:r>
            <a:endParaRPr lang="ru-RU" sz="1400" dirty="0"/>
          </a:p>
          <a:p>
            <a:pPr eaLnBrk="0" hangingPunct="0"/>
            <a:r>
              <a:rPr lang="ru-RU" sz="1400" b="1" dirty="0">
                <a:latin typeface="Times New Roman" pitchFamily="18" charset="0"/>
              </a:rPr>
              <a:t>м/с анестезист:        </a:t>
            </a:r>
            <a:r>
              <a:rPr lang="ru-RU" sz="1400" dirty="0">
                <a:latin typeface="Times New Roman" pitchFamily="18" charset="0"/>
              </a:rPr>
              <a:t>  </a:t>
            </a:r>
            <a:r>
              <a:rPr lang="ru-RU" sz="1400" b="1" dirty="0">
                <a:latin typeface="Times New Roman" pitchFamily="18" charset="0"/>
              </a:rPr>
              <a:t> </a:t>
            </a:r>
            <a:r>
              <a:rPr lang="ru-RU" sz="1400" b="1" dirty="0" err="1" smtClean="0">
                <a:latin typeface="Times New Roman" pitchFamily="18" charset="0"/>
              </a:rPr>
              <a:t>Капралова</a:t>
            </a:r>
            <a:r>
              <a:rPr lang="ru-RU" sz="1400" b="1" dirty="0" smtClean="0">
                <a:latin typeface="Times New Roman" pitchFamily="18" charset="0"/>
              </a:rPr>
              <a:t> Е.А</a:t>
            </a:r>
            <a:endParaRPr lang="ru-RU" sz="1400" b="1" dirty="0"/>
          </a:p>
        </p:txBody>
      </p:sp>
      <p:sp>
        <p:nvSpPr>
          <p:cNvPr id="2112" name="Rectangle 138"/>
          <p:cNvSpPr>
            <a:spLocks noChangeArrowheads="1"/>
          </p:cNvSpPr>
          <p:nvPr/>
        </p:nvSpPr>
        <p:spPr bwMode="auto">
          <a:xfrm>
            <a:off x="142852" y="1357290"/>
            <a:ext cx="2643188" cy="1571625"/>
          </a:xfrm>
          <a:prstGeom prst="rect">
            <a:avLst/>
          </a:prstGeom>
          <a:noFill/>
          <a:ln w="9525">
            <a:noFill/>
            <a:miter lim="800000"/>
            <a:headEnd/>
            <a:tailEnd/>
          </a:ln>
        </p:spPr>
        <p:txBody>
          <a:bodyPr wrap="none" anchor="ctr"/>
          <a:lstStyle/>
          <a:p>
            <a:pPr eaLnBrk="0" hangingPunct="0"/>
            <a:r>
              <a:rPr lang="ru-RU" sz="1400" b="1" dirty="0">
                <a:latin typeface="Times New Roman" pitchFamily="18" charset="0"/>
              </a:rPr>
              <a:t>Дата:  </a:t>
            </a:r>
            <a:r>
              <a:rPr lang="ru-RU" sz="1400" b="1" dirty="0" smtClean="0">
                <a:latin typeface="Times New Roman" pitchFamily="18" charset="0"/>
              </a:rPr>
              <a:t>10</a:t>
            </a:r>
            <a:r>
              <a:rPr lang="ru-RU" sz="1400" b="1" dirty="0" smtClean="0">
                <a:latin typeface="Times New Roman" pitchFamily="18" charset="0"/>
              </a:rPr>
              <a:t>.01.15</a:t>
            </a:r>
            <a:endParaRPr lang="ru-RU" sz="1400" b="1" dirty="0"/>
          </a:p>
          <a:p>
            <a:pPr eaLnBrk="0" hangingPunct="0"/>
            <a:r>
              <a:rPr lang="ru-RU" sz="1400" b="1" dirty="0">
                <a:latin typeface="Times New Roman" pitchFamily="18" charset="0"/>
              </a:rPr>
              <a:t>Ф.И.О </a:t>
            </a:r>
            <a:r>
              <a:rPr lang="ru-RU" sz="1400" b="1" dirty="0" smtClean="0">
                <a:latin typeface="Times New Roman" pitchFamily="18" charset="0"/>
              </a:rPr>
              <a:t>Зубарев З.А.</a:t>
            </a:r>
            <a:endParaRPr lang="ru-RU" sz="1400" b="1" dirty="0"/>
          </a:p>
          <a:p>
            <a:r>
              <a:rPr lang="ru-RU" sz="1400" b="1" dirty="0">
                <a:latin typeface="Times New Roman" pitchFamily="18" charset="0"/>
              </a:rPr>
              <a:t>Год рождения:  </a:t>
            </a:r>
            <a:r>
              <a:rPr lang="ru-RU" sz="1400" b="1" dirty="0" smtClean="0">
                <a:latin typeface="Times New Roman" pitchFamily="18" charset="0"/>
              </a:rPr>
              <a:t>29.03.1984</a:t>
            </a:r>
            <a:endParaRPr lang="ru-RU" sz="1400" b="1" dirty="0"/>
          </a:p>
          <a:p>
            <a:r>
              <a:rPr lang="ru-RU" sz="1400" b="1" dirty="0">
                <a:latin typeface="Times New Roman" pitchFamily="18" charset="0"/>
              </a:rPr>
              <a:t>Отделение: </a:t>
            </a:r>
            <a:r>
              <a:rPr lang="ru-RU" sz="1400" b="1" dirty="0" smtClean="0">
                <a:latin typeface="Times New Roman" pitchFamily="18" charset="0"/>
              </a:rPr>
              <a:t>7 </a:t>
            </a:r>
            <a:r>
              <a:rPr lang="ru-RU" sz="1400" b="1" dirty="0">
                <a:latin typeface="Times New Roman" pitchFamily="18" charset="0"/>
              </a:rPr>
              <a:t>№ </a:t>
            </a:r>
            <a:r>
              <a:rPr lang="ru-RU" sz="1400" b="1" dirty="0" smtClean="0">
                <a:latin typeface="Times New Roman" pitchFamily="18" charset="0"/>
              </a:rPr>
              <a:t>15073</a:t>
            </a:r>
            <a:endParaRPr lang="ru-RU" sz="1400" b="1" dirty="0"/>
          </a:p>
        </p:txBody>
      </p:sp>
      <p:sp>
        <p:nvSpPr>
          <p:cNvPr id="2113" name="Rectangle 45"/>
          <p:cNvSpPr>
            <a:spLocks noChangeArrowheads="1"/>
          </p:cNvSpPr>
          <p:nvPr/>
        </p:nvSpPr>
        <p:spPr bwMode="auto">
          <a:xfrm>
            <a:off x="3214688" y="4857750"/>
            <a:ext cx="144462" cy="144463"/>
          </a:xfrm>
          <a:prstGeom prst="rect">
            <a:avLst/>
          </a:prstGeom>
          <a:noFill/>
          <a:ln w="9525">
            <a:solidFill>
              <a:schemeClr val="tx1"/>
            </a:solidFill>
            <a:miter lim="800000"/>
            <a:headEnd/>
            <a:tailEnd/>
          </a:ln>
        </p:spPr>
        <p:txBody>
          <a:bodyPr wrap="none" anchor="ctr"/>
          <a:lstStyle/>
          <a:p>
            <a:pPr algn="ctr"/>
            <a:endParaRPr lang="ru-RU"/>
          </a:p>
        </p:txBody>
      </p:sp>
      <p:sp>
        <p:nvSpPr>
          <p:cNvPr id="2114" name="Rectangle 136"/>
          <p:cNvSpPr>
            <a:spLocks noChangeArrowheads="1"/>
          </p:cNvSpPr>
          <p:nvPr/>
        </p:nvSpPr>
        <p:spPr bwMode="auto">
          <a:xfrm>
            <a:off x="2571750" y="5715000"/>
            <a:ext cx="144463" cy="144463"/>
          </a:xfrm>
          <a:prstGeom prst="rect">
            <a:avLst/>
          </a:prstGeom>
          <a:noFill/>
          <a:ln w="9525">
            <a:solidFill>
              <a:schemeClr val="tx1"/>
            </a:solidFill>
            <a:miter lim="800000"/>
            <a:headEnd/>
            <a:tailEnd/>
          </a:ln>
        </p:spPr>
        <p:txBody>
          <a:bodyPr wrap="none" anchor="ctr"/>
          <a:lstStyle/>
          <a:p>
            <a:pPr algn="ctr"/>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Line 5"/>
          <p:cNvSpPr>
            <a:spLocks noChangeShapeType="1"/>
          </p:cNvSpPr>
          <p:nvPr/>
        </p:nvSpPr>
        <p:spPr bwMode="auto">
          <a:xfrm>
            <a:off x="0" y="0"/>
            <a:ext cx="6858000" cy="0"/>
          </a:xfrm>
          <a:prstGeom prst="line">
            <a:avLst/>
          </a:prstGeom>
          <a:noFill/>
          <a:ln w="9525">
            <a:solidFill>
              <a:schemeClr val="tx1"/>
            </a:solidFill>
            <a:round/>
            <a:headEnd/>
            <a:tailEnd/>
          </a:ln>
        </p:spPr>
        <p:txBody>
          <a:bodyPr/>
          <a:lstStyle/>
          <a:p>
            <a:endParaRPr lang="ru-RU"/>
          </a:p>
        </p:txBody>
      </p:sp>
      <p:sp>
        <p:nvSpPr>
          <p:cNvPr id="3075" name="Line 6"/>
          <p:cNvSpPr>
            <a:spLocks noChangeShapeType="1"/>
          </p:cNvSpPr>
          <p:nvPr/>
        </p:nvSpPr>
        <p:spPr bwMode="auto">
          <a:xfrm>
            <a:off x="6858000" y="0"/>
            <a:ext cx="0" cy="9144000"/>
          </a:xfrm>
          <a:prstGeom prst="line">
            <a:avLst/>
          </a:prstGeom>
          <a:noFill/>
          <a:ln w="9525">
            <a:solidFill>
              <a:schemeClr val="tx1"/>
            </a:solidFill>
            <a:round/>
            <a:headEnd/>
            <a:tailEnd/>
          </a:ln>
        </p:spPr>
        <p:txBody>
          <a:bodyPr/>
          <a:lstStyle/>
          <a:p>
            <a:endParaRPr lang="ru-RU"/>
          </a:p>
        </p:txBody>
      </p:sp>
      <p:sp>
        <p:nvSpPr>
          <p:cNvPr id="3076" name="Line 7"/>
          <p:cNvSpPr>
            <a:spLocks noChangeShapeType="1"/>
          </p:cNvSpPr>
          <p:nvPr/>
        </p:nvSpPr>
        <p:spPr bwMode="auto">
          <a:xfrm flipH="1">
            <a:off x="0" y="9144000"/>
            <a:ext cx="6858000" cy="0"/>
          </a:xfrm>
          <a:prstGeom prst="line">
            <a:avLst/>
          </a:prstGeom>
          <a:noFill/>
          <a:ln w="9525">
            <a:solidFill>
              <a:schemeClr val="tx1"/>
            </a:solidFill>
            <a:round/>
            <a:headEnd/>
            <a:tailEnd/>
          </a:ln>
        </p:spPr>
        <p:txBody>
          <a:bodyPr/>
          <a:lstStyle/>
          <a:p>
            <a:endParaRPr lang="ru-RU"/>
          </a:p>
        </p:txBody>
      </p:sp>
      <p:sp>
        <p:nvSpPr>
          <p:cNvPr id="3077" name="Line 8"/>
          <p:cNvSpPr>
            <a:spLocks noChangeShapeType="1"/>
          </p:cNvSpPr>
          <p:nvPr/>
        </p:nvSpPr>
        <p:spPr bwMode="auto">
          <a:xfrm flipV="1">
            <a:off x="0" y="0"/>
            <a:ext cx="0" cy="9144000"/>
          </a:xfrm>
          <a:prstGeom prst="line">
            <a:avLst/>
          </a:prstGeom>
          <a:noFill/>
          <a:ln w="9525">
            <a:solidFill>
              <a:schemeClr val="tx1"/>
            </a:solidFill>
            <a:round/>
            <a:headEnd/>
            <a:tailEnd/>
          </a:ln>
        </p:spPr>
        <p:txBody>
          <a:bodyPr/>
          <a:lstStyle/>
          <a:p>
            <a:endParaRPr lang="ru-RU"/>
          </a:p>
        </p:txBody>
      </p:sp>
      <p:sp>
        <p:nvSpPr>
          <p:cNvPr id="3078" name="Text Box 9"/>
          <p:cNvSpPr txBox="1">
            <a:spLocks noChangeArrowheads="1"/>
          </p:cNvSpPr>
          <p:nvPr/>
        </p:nvSpPr>
        <p:spPr bwMode="auto">
          <a:xfrm>
            <a:off x="115888" y="374650"/>
            <a:ext cx="6456362" cy="5724644"/>
          </a:xfrm>
          <a:prstGeom prst="rect">
            <a:avLst/>
          </a:prstGeom>
          <a:noFill/>
          <a:ln w="9525">
            <a:noFill/>
            <a:miter lim="800000"/>
            <a:headEnd/>
            <a:tailEnd/>
          </a:ln>
        </p:spPr>
        <p:txBody>
          <a:bodyPr>
            <a:spAutoFit/>
          </a:bodyPr>
          <a:lstStyle/>
          <a:p>
            <a:pPr marL="342900" indent="-342900"/>
            <a:r>
              <a:rPr lang="ru-RU" sz="1400" dirty="0"/>
              <a:t>Интродьюсер извлечен. </a:t>
            </a:r>
          </a:p>
          <a:p>
            <a:pPr marL="342900" indent="-342900"/>
            <a:r>
              <a:rPr lang="ru-RU" sz="1400" dirty="0"/>
              <a:t>Осложнения: нет</a:t>
            </a:r>
          </a:p>
          <a:p>
            <a:pPr marL="342900" indent="-342900"/>
            <a:r>
              <a:rPr lang="ru-RU" sz="1400" dirty="0"/>
              <a:t>Гемостаз. 10 мин.</a:t>
            </a:r>
          </a:p>
          <a:p>
            <a:pPr marL="342900" indent="-342900"/>
            <a:r>
              <a:rPr lang="ru-RU" sz="1400" dirty="0"/>
              <a:t>Прочее:</a:t>
            </a:r>
          </a:p>
          <a:p>
            <a:pPr marL="342900" indent="-342900"/>
            <a:endParaRPr lang="ru-RU" sz="1400" dirty="0"/>
          </a:p>
          <a:p>
            <a:pPr marL="342900" indent="-342900"/>
            <a:r>
              <a:rPr lang="ru-RU" sz="1400" i="1" u="sng" dirty="0"/>
              <a:t>Рекомендации</a:t>
            </a:r>
            <a:r>
              <a:rPr lang="en-US" sz="1400" i="1" u="sng" dirty="0"/>
              <a:t>:</a:t>
            </a:r>
            <a:endParaRPr lang="ru-RU" sz="1400" i="1" u="sng" dirty="0"/>
          </a:p>
          <a:p>
            <a:pPr marL="342900" indent="-342900"/>
            <a:r>
              <a:rPr lang="ru-RU" sz="1400" dirty="0"/>
              <a:t>1) Контроль места пункции 2) Динамическое наблюдение, повязку снять утром  </a:t>
            </a:r>
            <a:r>
              <a:rPr lang="ru-RU" sz="1400" dirty="0" smtClean="0"/>
              <a:t>11.01.15.</a:t>
            </a:r>
            <a:endParaRPr lang="ru-RU" sz="1400" dirty="0"/>
          </a:p>
          <a:p>
            <a:pPr marL="342900" indent="-342900"/>
            <a:endParaRPr lang="ru-RU" sz="1400" dirty="0"/>
          </a:p>
          <a:p>
            <a:pPr marL="342900" indent="-342900"/>
            <a:r>
              <a:rPr lang="ru-RU" sz="1600" b="1" dirty="0"/>
              <a:t>Заключение:</a:t>
            </a:r>
          </a:p>
          <a:p>
            <a:pPr marL="342900" indent="-342900" algn="just"/>
            <a:r>
              <a:rPr lang="ru-RU" sz="1600" b="1" i="1" dirty="0"/>
              <a:t>На серии ангиограмм определяется</a:t>
            </a:r>
          </a:p>
          <a:p>
            <a:pPr marL="342900" indent="-342900" algn="just"/>
            <a:r>
              <a:rPr lang="ru-RU" sz="1600" b="1" i="1" dirty="0"/>
              <a:t>Справа</a:t>
            </a:r>
            <a:r>
              <a:rPr lang="ru-RU" sz="1600" b="1" i="1" dirty="0" smtClean="0"/>
              <a:t>: </a:t>
            </a:r>
            <a:r>
              <a:rPr lang="ru-RU" sz="1600" b="1" i="1" dirty="0" smtClean="0"/>
              <a:t>состояние после клипирования шейки аневризмы ПСА от 18.12.2014. Полость аневризмы ПСА не контрастируется, аневризма полностью отключена из кровотока. Правая ПМА не контрастируется (гипоплазия?). Интракраниальные сегменты ВСА, СМА без стенотических изменений. АВМ, другие аневризмы не определяются.</a:t>
            </a:r>
            <a:endParaRPr lang="ru-RU" sz="1600" b="1" i="1" dirty="0"/>
          </a:p>
          <a:p>
            <a:pPr marL="342900" indent="-342900" algn="just"/>
            <a:r>
              <a:rPr lang="ru-RU" sz="1600" b="1" i="1" dirty="0"/>
              <a:t>Слева</a:t>
            </a:r>
            <a:r>
              <a:rPr lang="ru-RU" sz="1600" b="1" i="1" dirty="0" smtClean="0"/>
              <a:t>: </a:t>
            </a:r>
            <a:r>
              <a:rPr lang="ru-RU" sz="1600" b="1" i="1" dirty="0"/>
              <a:t>Интракраниальные сегменты ВСА, </a:t>
            </a:r>
            <a:r>
              <a:rPr lang="ru-RU" sz="1600" b="1" i="1" dirty="0" smtClean="0"/>
              <a:t>СМА, ПМА, ЗМА </a:t>
            </a:r>
            <a:r>
              <a:rPr lang="ru-RU" sz="1600" b="1" i="1" dirty="0"/>
              <a:t>без стенотических изменений. </a:t>
            </a:r>
            <a:r>
              <a:rPr lang="ru-RU" sz="1600" b="1" i="1" dirty="0" smtClean="0"/>
              <a:t>Полость аневризмы </a:t>
            </a:r>
            <a:r>
              <a:rPr lang="ru-RU" sz="1600" b="1" i="1" dirty="0"/>
              <a:t>ПСА не </a:t>
            </a:r>
            <a:r>
              <a:rPr lang="ru-RU" sz="1600" b="1" i="1" dirty="0" smtClean="0"/>
              <a:t>контрастируется. </a:t>
            </a:r>
            <a:r>
              <a:rPr lang="ru-RU" sz="1600" b="1" i="1" dirty="0"/>
              <a:t>АВМ, другие аневризмы не определяются.</a:t>
            </a:r>
          </a:p>
          <a:p>
            <a:pPr marL="342900" indent="-342900" algn="just"/>
            <a:endParaRPr lang="ru-RU" sz="1600" b="1" i="1" dirty="0"/>
          </a:p>
          <a:p>
            <a:pPr marL="342900" indent="-342900" algn="just"/>
            <a:endParaRPr lang="ru-RU" sz="1600" b="1" i="1" dirty="0"/>
          </a:p>
        </p:txBody>
      </p:sp>
      <p:sp>
        <p:nvSpPr>
          <p:cNvPr id="3079" name="Text Box 10"/>
          <p:cNvSpPr txBox="1">
            <a:spLocks noChangeArrowheads="1"/>
          </p:cNvSpPr>
          <p:nvPr/>
        </p:nvSpPr>
        <p:spPr bwMode="auto">
          <a:xfrm>
            <a:off x="4429125" y="7000875"/>
            <a:ext cx="2000250" cy="738188"/>
          </a:xfrm>
          <a:prstGeom prst="rect">
            <a:avLst/>
          </a:prstGeom>
          <a:noFill/>
          <a:ln w="9525">
            <a:noFill/>
            <a:miter lim="800000"/>
            <a:headEnd/>
            <a:tailEnd/>
          </a:ln>
        </p:spPr>
        <p:txBody>
          <a:bodyPr>
            <a:spAutoFit/>
          </a:bodyPr>
          <a:lstStyle/>
          <a:p>
            <a:endParaRPr lang="ru-RU" sz="1400" dirty="0"/>
          </a:p>
          <a:p>
            <a:r>
              <a:rPr lang="ru-RU" sz="1400" dirty="0" err="1"/>
              <a:t>Врач__________</a:t>
            </a:r>
            <a:r>
              <a:rPr lang="ru-RU" sz="1400" dirty="0"/>
              <a:t>:</a:t>
            </a:r>
          </a:p>
          <a:p>
            <a:endParaRPr lang="ru-RU" sz="1400" dirty="0"/>
          </a:p>
        </p:txBody>
      </p:sp>
      <p:sp>
        <p:nvSpPr>
          <p:cNvPr id="3080" name="Rectangle 15"/>
          <p:cNvSpPr>
            <a:spLocks noChangeArrowheads="1"/>
          </p:cNvSpPr>
          <p:nvPr/>
        </p:nvSpPr>
        <p:spPr bwMode="auto">
          <a:xfrm>
            <a:off x="260350" y="7235825"/>
            <a:ext cx="5976938" cy="304800"/>
          </a:xfrm>
          <a:prstGeom prst="rect">
            <a:avLst/>
          </a:prstGeom>
          <a:noFill/>
          <a:ln w="9525">
            <a:noFill/>
            <a:miter lim="800000"/>
            <a:headEnd/>
            <a:tailEnd/>
          </a:ln>
        </p:spPr>
        <p:txBody>
          <a:bodyPr>
            <a:spAutoFit/>
          </a:bodyPr>
          <a:lstStyle/>
          <a:p>
            <a:endParaRPr lang="ru-RU" sz="1400"/>
          </a:p>
        </p:txBody>
      </p:sp>
      <p:sp>
        <p:nvSpPr>
          <p:cNvPr id="3081" name="Rectangle 17"/>
          <p:cNvSpPr>
            <a:spLocks noChangeArrowheads="1"/>
          </p:cNvSpPr>
          <p:nvPr/>
        </p:nvSpPr>
        <p:spPr bwMode="auto">
          <a:xfrm flipV="1">
            <a:off x="0" y="6372225"/>
            <a:ext cx="6191250" cy="304800"/>
          </a:xfrm>
          <a:prstGeom prst="rect">
            <a:avLst/>
          </a:prstGeom>
          <a:noFill/>
          <a:ln w="9525">
            <a:noFill/>
            <a:miter lim="800000"/>
            <a:headEnd/>
            <a:tailEnd/>
          </a:ln>
        </p:spPr>
        <p:txBody>
          <a:bodyPr>
            <a:spAutoFit/>
          </a:bodyPr>
          <a:lstStyle/>
          <a:p>
            <a:r>
              <a:rPr lang="ru-RU" sz="1400"/>
              <a:t>  </a:t>
            </a:r>
          </a:p>
        </p:txBody>
      </p:sp>
      <p:sp>
        <p:nvSpPr>
          <p:cNvPr id="3082" name="Прямоугольник 10"/>
          <p:cNvSpPr>
            <a:spLocks noChangeArrowheads="1"/>
          </p:cNvSpPr>
          <p:nvPr/>
        </p:nvSpPr>
        <p:spPr bwMode="auto">
          <a:xfrm>
            <a:off x="0" y="6643688"/>
            <a:ext cx="6858000" cy="307975"/>
          </a:xfrm>
          <a:prstGeom prst="rect">
            <a:avLst/>
          </a:prstGeom>
          <a:noFill/>
          <a:ln w="9525">
            <a:noFill/>
            <a:miter lim="800000"/>
            <a:headEnd/>
            <a:tailEnd/>
          </a:ln>
        </p:spPr>
        <p:txBody>
          <a:bodyPr>
            <a:spAutoFit/>
          </a:bodyPr>
          <a:lstStyle/>
          <a:p>
            <a:r>
              <a:rPr lang="ru-RU" sz="140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14201</TotalTime>
  <Words>276</Words>
  <Application>Microsoft Office PowerPoint</Application>
  <PresentationFormat>Экран (4:3)</PresentationFormat>
  <Paragraphs>76</Paragraphs>
  <Slides>2</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2</vt:i4>
      </vt:variant>
    </vt:vector>
  </HeadingPairs>
  <TitlesOfParts>
    <vt:vector size="3" baseType="lpstr">
      <vt:lpstr>Оформление по умолчанию</vt:lpstr>
      <vt:lpstr>Презентация PowerPoint</vt:lpstr>
      <vt:lpstr>Презентация PowerPoint</vt:lpstr>
    </vt:vector>
  </TitlesOfParts>
  <Company>OKB</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Angio</dc:creator>
  <cp:lastModifiedBy>РХМДиЛ</cp:lastModifiedBy>
  <cp:revision>869</cp:revision>
  <dcterms:created xsi:type="dcterms:W3CDTF">2007-06-09T07:57:56Z</dcterms:created>
  <dcterms:modified xsi:type="dcterms:W3CDTF">2015-01-10T09:45:05Z</dcterms:modified>
</cp:coreProperties>
</file>