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834188" cy="9979025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2" autoAdjust="0"/>
    <p:restoredTop sz="94775" autoAdjust="0"/>
  </p:normalViewPr>
  <p:slideViewPr>
    <p:cSldViewPr>
      <p:cViewPr>
        <p:scale>
          <a:sx n="82" d="100"/>
          <a:sy n="82" d="100"/>
        </p:scale>
        <p:origin x="-1404" y="24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1481" cy="498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1125" y="0"/>
            <a:ext cx="2961481" cy="498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014538" y="747713"/>
            <a:ext cx="2805112" cy="37433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3419" y="4740037"/>
            <a:ext cx="5467350" cy="4490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78342"/>
            <a:ext cx="2961481" cy="498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1125" y="9478342"/>
            <a:ext cx="2961481" cy="498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6DEE0990-67E1-42B4-B0C6-21609E13689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02662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321B9A-1607-42BA-B8D0-2EE9C8038C9C}" type="slidenum">
              <a:rPr lang="ru-RU" smtClean="0"/>
              <a:pPr/>
              <a:t>2</a:t>
            </a:fld>
            <a:endParaRPr lang="ru-RU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ru-RU" dirty="0" err="1" smtClean="0"/>
              <a:t>оо</a:t>
            </a:r>
            <a:endParaRPr lang="ru-RU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34FE57-5352-4437-923A-B4F18630D81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D52C69-F5D6-496A-8EAF-60425747ADA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450A7E-7BF0-46FC-AD1C-70FA1A77DD7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D9CC38-F1CF-4E07-9531-CAEBAFD5288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3B5C27-350E-4940-BBAE-F559B478432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A4FDAA-8273-4BCD-B50F-1AC23932663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D6D3E4-4931-4122-88DC-4F0ED9F8E60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396975-0AEB-43B3-82C0-492DF1A7F82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5B8B01-0D89-4424-B2F2-FFF5A2D7809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23F29D-4BDB-42E6-9617-1754FA13C2C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6D650E-EF48-4247-B89A-849D0031D54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D29BA43F-7596-46E2-9895-EC8728D6EC1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ChangeArrowheads="1"/>
          </p:cNvSpPr>
          <p:nvPr/>
        </p:nvSpPr>
        <p:spPr bwMode="auto">
          <a:xfrm>
            <a:off x="476250" y="323850"/>
            <a:ext cx="61722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ru-RU" sz="1600" b="1" dirty="0">
                <a:latin typeface="Times New Roman" pitchFamily="18" charset="0"/>
              </a:rPr>
              <a:t>ЯРОСЛАВСКАЯ ОБЛАСТНАЯ </a:t>
            </a:r>
          </a:p>
          <a:p>
            <a:pPr algn="ctr" eaLnBrk="0" hangingPunct="0"/>
            <a:r>
              <a:rPr lang="ru-RU" sz="1600" b="1" dirty="0">
                <a:latin typeface="Times New Roman" pitchFamily="18" charset="0"/>
              </a:rPr>
              <a:t>КЛИНИЧЕСКАЯ БОЛЬНИЦА</a:t>
            </a:r>
          </a:p>
          <a:p>
            <a:pPr algn="ctr" eaLnBrk="0" hangingPunct="0"/>
            <a:r>
              <a:rPr lang="ru-RU" sz="1400" b="1" dirty="0">
                <a:latin typeface="Times New Roman" pitchFamily="18" charset="0"/>
              </a:rPr>
              <a:t>Отделение РХМДиЛ</a:t>
            </a:r>
          </a:p>
          <a:p>
            <a:pPr algn="ctr" eaLnBrk="0" hangingPunct="0"/>
            <a:r>
              <a:rPr lang="ru-RU" sz="1600" b="1" u="sng" dirty="0">
                <a:latin typeface="Times New Roman" pitchFamily="18" charset="0"/>
              </a:rPr>
              <a:t>Ангиография БЦА</a:t>
            </a:r>
          </a:p>
          <a:p>
            <a:pPr algn="ctr" eaLnBrk="0" hangingPunct="0"/>
            <a:endParaRPr lang="ru-RU" sz="1600" dirty="0">
              <a:latin typeface="Times New Roman" pitchFamily="18" charset="0"/>
            </a:endParaRPr>
          </a:p>
        </p:txBody>
      </p:sp>
      <p:sp>
        <p:nvSpPr>
          <p:cNvPr id="2051" name="Rectangle 6"/>
          <p:cNvSpPr>
            <a:spLocks noChangeArrowheads="1"/>
          </p:cNvSpPr>
          <p:nvPr/>
        </p:nvSpPr>
        <p:spPr bwMode="auto">
          <a:xfrm>
            <a:off x="0" y="971550"/>
            <a:ext cx="3024188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en-US" sz="1400" b="1">
              <a:latin typeface="Times New Roman" pitchFamily="18" charset="0"/>
            </a:endParaRPr>
          </a:p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ru-RU" sz="1200" b="1">
              <a:latin typeface="Times New Roman" pitchFamily="18" charset="0"/>
            </a:endParaRPr>
          </a:p>
        </p:txBody>
      </p:sp>
      <p:sp>
        <p:nvSpPr>
          <p:cNvPr id="2052" name="Rectangle 7"/>
          <p:cNvSpPr>
            <a:spLocks noChangeArrowheads="1"/>
          </p:cNvSpPr>
          <p:nvPr/>
        </p:nvSpPr>
        <p:spPr bwMode="auto">
          <a:xfrm>
            <a:off x="3429000" y="1547813"/>
            <a:ext cx="3429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53" name="Rectangle 8"/>
          <p:cNvSpPr>
            <a:spLocks noChangeArrowheads="1"/>
          </p:cNvSpPr>
          <p:nvPr/>
        </p:nvSpPr>
        <p:spPr bwMode="auto">
          <a:xfrm>
            <a:off x="0" y="2700338"/>
            <a:ext cx="3124200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600" b="1" dirty="0">
                <a:latin typeface="Times New Roman" pitchFamily="18" charset="0"/>
              </a:rPr>
              <a:t> </a:t>
            </a:r>
          </a:p>
          <a:p>
            <a:pPr eaLnBrk="0" hangingPunct="0"/>
            <a:r>
              <a:rPr lang="ru-RU" sz="1600" b="1" dirty="0">
                <a:latin typeface="Times New Roman" pitchFamily="18" charset="0"/>
              </a:rPr>
              <a:t>Под м/анестезией</a:t>
            </a:r>
            <a:r>
              <a:rPr lang="ru-RU" sz="1600" dirty="0">
                <a:latin typeface="Times New Roman" pitchFamily="18" charset="0"/>
              </a:rPr>
              <a:t>:</a:t>
            </a: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</a:t>
            </a:r>
            <a:r>
              <a:rPr lang="ru-RU" sz="1600" dirty="0" err="1">
                <a:latin typeface="Times New Roman" pitchFamily="18" charset="0"/>
              </a:rPr>
              <a:t>х</a:t>
            </a:r>
            <a:r>
              <a:rPr lang="ru-RU" sz="1600" dirty="0">
                <a:latin typeface="Times New Roman" pitchFamily="18" charset="0"/>
              </a:rPr>
              <a:t>     новокаин 0.5</a:t>
            </a:r>
            <a:r>
              <a:rPr lang="ru-RU" sz="1600" dirty="0" smtClean="0">
                <a:latin typeface="Times New Roman" pitchFamily="18" charset="0"/>
              </a:rPr>
              <a:t>%-10.0 </a:t>
            </a:r>
            <a:endParaRPr lang="ru-RU" sz="1600" dirty="0">
              <a:latin typeface="Times New Roman" pitchFamily="18" charset="0"/>
            </a:endParaRP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       </a:t>
            </a:r>
            <a:r>
              <a:rPr lang="ru-RU" sz="1600" dirty="0" err="1">
                <a:latin typeface="Times New Roman" pitchFamily="18" charset="0"/>
              </a:rPr>
              <a:t>лидокаин</a:t>
            </a:r>
            <a:endParaRPr lang="ru-RU" sz="1600" dirty="0">
              <a:latin typeface="Times New Roman" pitchFamily="18" charset="0"/>
            </a:endParaRP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     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</a:t>
            </a:r>
          </a:p>
        </p:txBody>
      </p:sp>
      <p:sp>
        <p:nvSpPr>
          <p:cNvPr id="2054" name="Rectangle 9"/>
          <p:cNvSpPr>
            <a:spLocks noChangeArrowheads="1"/>
          </p:cNvSpPr>
          <p:nvPr/>
        </p:nvSpPr>
        <p:spPr bwMode="auto">
          <a:xfrm>
            <a:off x="2636838" y="2843213"/>
            <a:ext cx="9699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Пункция</a:t>
            </a:r>
            <a:r>
              <a:rPr lang="ru-RU" sz="1400">
                <a:latin typeface="Times New Roman" pitchFamily="18" charset="0"/>
              </a:rPr>
              <a:t>:</a:t>
            </a:r>
          </a:p>
        </p:txBody>
      </p:sp>
      <p:graphicFrame>
        <p:nvGraphicFramePr>
          <p:cNvPr id="2181" name="Group 133"/>
          <p:cNvGraphicFramePr>
            <a:graphicFrameLocks noGrp="1"/>
          </p:cNvGraphicFramePr>
          <p:nvPr/>
        </p:nvGraphicFramePr>
        <p:xfrm>
          <a:off x="3716338" y="2843213"/>
          <a:ext cx="2305050" cy="853440"/>
        </p:xfrm>
        <a:graphic>
          <a:graphicData uri="http://schemas.openxmlformats.org/drawingml/2006/table">
            <a:tbl>
              <a:tblPr/>
              <a:tblGrid>
                <a:gridCol w="1114425"/>
                <a:gridCol w="576262"/>
                <a:gridCol w="614363"/>
              </a:tblGrid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доступ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dex.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sin.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femoralis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axillaris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73" name="Text Box 32"/>
          <p:cNvSpPr txBox="1">
            <a:spLocks noChangeArrowheads="1"/>
          </p:cNvSpPr>
          <p:nvPr/>
        </p:nvSpPr>
        <p:spPr bwMode="auto">
          <a:xfrm>
            <a:off x="188913" y="3851275"/>
            <a:ext cx="57800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Установлен интродьюсер</a:t>
            </a:r>
            <a:r>
              <a:rPr lang="ru-RU" sz="1400">
                <a:latin typeface="Times New Roman" pitchFamily="18" charset="0"/>
              </a:rPr>
              <a:t>:</a:t>
            </a:r>
            <a:r>
              <a:rPr lang="en-US" sz="1400">
                <a:latin typeface="Times New Roman" pitchFamily="18" charset="0"/>
              </a:rPr>
              <a:t> </a:t>
            </a:r>
            <a:r>
              <a:rPr lang="ru-RU" sz="1400">
                <a:latin typeface="Times New Roman" pitchFamily="18" charset="0"/>
              </a:rPr>
              <a:t>         5</a:t>
            </a:r>
            <a:r>
              <a:rPr lang="en-US" sz="1400">
                <a:latin typeface="Times New Roman" pitchFamily="18" charset="0"/>
              </a:rPr>
              <a:t>F                    </a:t>
            </a:r>
            <a:r>
              <a:rPr lang="ru-RU" sz="1400">
                <a:latin typeface="Times New Roman" pitchFamily="18" charset="0"/>
              </a:rPr>
              <a:t>6</a:t>
            </a:r>
            <a:r>
              <a:rPr lang="en-US" sz="1400">
                <a:latin typeface="Times New Roman" pitchFamily="18" charset="0"/>
              </a:rPr>
              <a:t>F</a:t>
            </a:r>
            <a:endParaRPr lang="ru-RU" sz="1400">
              <a:latin typeface="Times New Roman" pitchFamily="18" charset="0"/>
            </a:endParaRPr>
          </a:p>
          <a:p>
            <a:pPr eaLnBrk="0" hangingPunct="0"/>
            <a:r>
              <a:rPr lang="en-US" sz="1400">
                <a:latin typeface="Times New Roman" pitchFamily="18" charset="0"/>
              </a:rPr>
              <a:t> </a:t>
            </a:r>
            <a:r>
              <a:rPr lang="ru-RU" sz="1400" b="1">
                <a:latin typeface="Times New Roman" pitchFamily="18" charset="0"/>
              </a:rPr>
              <a:t>По проводнику катетером</a:t>
            </a:r>
          </a:p>
        </p:txBody>
      </p:sp>
      <p:sp>
        <p:nvSpPr>
          <p:cNvPr id="2074" name="Text Box 33"/>
          <p:cNvSpPr txBox="1">
            <a:spLocks noChangeArrowheads="1"/>
          </p:cNvSpPr>
          <p:nvPr/>
        </p:nvSpPr>
        <p:spPr bwMode="auto">
          <a:xfrm>
            <a:off x="188913" y="5940425"/>
            <a:ext cx="3405187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dirty="0">
                <a:latin typeface="Times New Roman" pitchFamily="18" charset="0"/>
              </a:rPr>
              <a:t>Контраст:</a:t>
            </a: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х     </a:t>
            </a:r>
            <a:r>
              <a:rPr lang="ru-RU" sz="1600" dirty="0" err="1" smtClean="0">
                <a:latin typeface="Times New Roman" pitchFamily="18" charset="0"/>
              </a:rPr>
              <a:t>Сканлюкс</a:t>
            </a:r>
            <a:r>
              <a:rPr lang="ru-RU" sz="1600" dirty="0" smtClean="0">
                <a:latin typeface="Times New Roman" pitchFamily="18" charset="0"/>
              </a:rPr>
              <a:t> 370      1</a:t>
            </a:r>
            <a:r>
              <a:rPr lang="ru-RU" sz="1400" dirty="0" smtClean="0">
                <a:latin typeface="Times New Roman" pitchFamily="18" charset="0"/>
              </a:rPr>
              <a:t>00</a:t>
            </a:r>
            <a:r>
              <a:rPr lang="en-US" sz="1400" dirty="0">
                <a:latin typeface="Times New Roman" pitchFamily="18" charset="0"/>
              </a:rPr>
              <a:t>ml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   Доза                          </a:t>
            </a:r>
            <a:r>
              <a:rPr lang="ru-RU" sz="1400" dirty="0" smtClean="0">
                <a:latin typeface="Times New Roman" pitchFamily="18" charset="0"/>
              </a:rPr>
              <a:t>425</a:t>
            </a:r>
            <a:r>
              <a:rPr lang="ru-RU" sz="1400" dirty="0">
                <a:latin typeface="Times New Roman" pitchFamily="18" charset="0"/>
              </a:rPr>
              <a:t>.</a:t>
            </a:r>
            <a:r>
              <a:rPr lang="ru-RU" sz="1400" dirty="0" smtClean="0">
                <a:latin typeface="Times New Roman" pitchFamily="18" charset="0"/>
              </a:rPr>
              <a:t>12 </a:t>
            </a:r>
            <a:r>
              <a:rPr lang="en-US" sz="1400" dirty="0" err="1">
                <a:latin typeface="Times New Roman" pitchFamily="18" charset="0"/>
              </a:rPr>
              <a:t>mGy</a:t>
            </a:r>
            <a:r>
              <a:rPr lang="ru-RU" sz="1400" dirty="0">
                <a:latin typeface="Times New Roman" pitchFamily="18" charset="0"/>
              </a:rPr>
              <a:t>.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   Время                       </a:t>
            </a:r>
            <a:r>
              <a:rPr lang="ru-RU" sz="1400" dirty="0" smtClean="0">
                <a:latin typeface="Times New Roman" pitchFamily="18" charset="0"/>
              </a:rPr>
              <a:t>03:48   </a:t>
            </a:r>
            <a:r>
              <a:rPr lang="ru-RU" sz="1400" dirty="0">
                <a:latin typeface="Times New Roman" pitchFamily="18" charset="0"/>
              </a:rPr>
              <a:t>мин.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   </a:t>
            </a:r>
            <a:endParaRPr lang="ru-RU" sz="1400" dirty="0">
              <a:latin typeface="Times New Roman" pitchFamily="18" charset="0"/>
            </a:endParaRPr>
          </a:p>
        </p:txBody>
      </p:sp>
      <p:sp>
        <p:nvSpPr>
          <p:cNvPr id="2075" name="Rectangle 34"/>
          <p:cNvSpPr>
            <a:spLocks noChangeArrowheads="1"/>
          </p:cNvSpPr>
          <p:nvPr/>
        </p:nvSpPr>
        <p:spPr bwMode="auto">
          <a:xfrm>
            <a:off x="-214313" y="7072313"/>
            <a:ext cx="6858001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/>
              <a:t>Расходный материал</a:t>
            </a:r>
          </a:p>
          <a:p>
            <a:pPr algn="ctr"/>
            <a:endParaRPr lang="ru-RU" sz="1400"/>
          </a:p>
          <a:p>
            <a:pPr algn="ctr"/>
            <a:endParaRPr lang="ru-RU" sz="1400"/>
          </a:p>
          <a:p>
            <a:pPr algn="ctr"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76" name="Text Box 37"/>
          <p:cNvSpPr txBox="1">
            <a:spLocks noChangeArrowheads="1"/>
          </p:cNvSpPr>
          <p:nvPr/>
        </p:nvSpPr>
        <p:spPr bwMode="auto">
          <a:xfrm>
            <a:off x="0" y="4357688"/>
            <a:ext cx="6858000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dirty="0">
                <a:latin typeface="Times New Roman" pitchFamily="18" charset="0"/>
              </a:rPr>
              <a:t>                    </a:t>
            </a:r>
            <a:r>
              <a:rPr lang="en-US" sz="1400" dirty="0" smtClean="0">
                <a:latin typeface="Times New Roman" pitchFamily="18" charset="0"/>
              </a:rPr>
              <a:t>MP1         5 F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dirty="0" smtClean="0">
                <a:latin typeface="Times New Roman" pitchFamily="18" charset="0"/>
              </a:rPr>
              <a:t>                    </a:t>
            </a:r>
            <a:r>
              <a:rPr lang="en-US" sz="1400" dirty="0" smtClean="0">
                <a:latin typeface="Times New Roman" pitchFamily="18" charset="0"/>
              </a:rPr>
              <a:t>JR 3.5      </a:t>
            </a:r>
            <a:r>
              <a:rPr lang="ru-RU" sz="1400" dirty="0" smtClean="0">
                <a:latin typeface="Times New Roman" pitchFamily="18" charset="0"/>
              </a:rPr>
              <a:t>5</a:t>
            </a:r>
            <a:r>
              <a:rPr lang="en-US" sz="1400" dirty="0" smtClean="0">
                <a:latin typeface="Times New Roman" pitchFamily="18" charset="0"/>
              </a:rPr>
              <a:t> F</a:t>
            </a:r>
            <a:endParaRPr lang="ru-RU" sz="1400" dirty="0">
              <a:latin typeface="Times New Roman" pitchFamily="18" charset="0"/>
            </a:endParaRPr>
          </a:p>
          <a:p>
            <a:r>
              <a:rPr lang="en-US" sz="1400" dirty="0"/>
              <a:t> </a:t>
            </a:r>
            <a:r>
              <a:rPr lang="ru-RU" sz="1400" dirty="0"/>
              <a:t>                 </a:t>
            </a:r>
            <a:r>
              <a:rPr lang="en-US" sz="1400" dirty="0"/>
              <a:t>AR1 mod                               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Поэтапная катетеризация:</a:t>
            </a:r>
            <a:r>
              <a:rPr lang="ru-RU" sz="1400" dirty="0">
                <a:latin typeface="Times New Roman" pitchFamily="18" charset="0"/>
              </a:rPr>
              <a:t> </a:t>
            </a:r>
          </a:p>
          <a:p>
            <a:endParaRPr lang="ru-RU" sz="1400" dirty="0">
              <a:latin typeface="Times New Roman" pitchFamily="18" charset="0"/>
            </a:endParaRPr>
          </a:p>
          <a:p>
            <a:r>
              <a:rPr lang="ru-RU" sz="1400" dirty="0">
                <a:latin typeface="Times New Roman" pitchFamily="18" charset="0"/>
              </a:rPr>
              <a:t>                                   Дуга </a:t>
            </a:r>
            <a:r>
              <a:rPr lang="ru-RU" sz="1400" dirty="0" err="1">
                <a:latin typeface="Times New Roman" pitchFamily="18" charset="0"/>
              </a:rPr>
              <a:t>оарты</a:t>
            </a:r>
            <a:r>
              <a:rPr lang="ru-RU" sz="1400" dirty="0">
                <a:latin typeface="Times New Roman" pitchFamily="18" charset="0"/>
              </a:rPr>
              <a:t>          Пр.ОСА               П. </a:t>
            </a:r>
            <a:r>
              <a:rPr lang="ru-RU" sz="1400" dirty="0" err="1">
                <a:latin typeface="Times New Roman" pitchFamily="18" charset="0"/>
              </a:rPr>
              <a:t>Подкл</a:t>
            </a:r>
            <a:r>
              <a:rPr lang="ru-RU" sz="1400" dirty="0">
                <a:latin typeface="Times New Roman" pitchFamily="18" charset="0"/>
              </a:rPr>
              <a:t>..А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БЦС.              </a:t>
            </a:r>
            <a:r>
              <a:rPr lang="ru-RU" sz="1400" dirty="0" smtClean="0">
                <a:latin typeface="Times New Roman" pitchFamily="18" charset="0"/>
              </a:rPr>
              <a:t>      </a:t>
            </a:r>
            <a:r>
              <a:rPr lang="ru-RU" sz="1400" dirty="0" err="1">
                <a:latin typeface="Times New Roman" pitchFamily="18" charset="0"/>
              </a:rPr>
              <a:t>Лев.ОСА</a:t>
            </a:r>
            <a:r>
              <a:rPr lang="ru-RU" sz="1400" dirty="0">
                <a:latin typeface="Times New Roman" pitchFamily="18" charset="0"/>
              </a:rPr>
              <a:t>              </a:t>
            </a:r>
            <a:r>
              <a:rPr lang="ru-RU" sz="1400" dirty="0" err="1">
                <a:latin typeface="Times New Roman" pitchFamily="18" charset="0"/>
              </a:rPr>
              <a:t>Лев.Подкл</a:t>
            </a:r>
            <a:r>
              <a:rPr lang="ru-RU" sz="1400" dirty="0">
                <a:latin typeface="Times New Roman" pitchFamily="18" charset="0"/>
              </a:rPr>
              <a:t>. А.         </a:t>
            </a:r>
          </a:p>
          <a:p>
            <a:r>
              <a:rPr lang="ru-RU" sz="1400" dirty="0">
                <a:latin typeface="Times New Roman" pitchFamily="18" charset="0"/>
              </a:rPr>
              <a:t>  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           </a:t>
            </a:r>
          </a:p>
        </p:txBody>
      </p:sp>
      <p:sp>
        <p:nvSpPr>
          <p:cNvPr id="2077" name="Rectangle 38"/>
          <p:cNvSpPr>
            <a:spLocks noChangeArrowheads="1"/>
          </p:cNvSpPr>
          <p:nvPr/>
        </p:nvSpPr>
        <p:spPr bwMode="auto">
          <a:xfrm>
            <a:off x="188913" y="3492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78" name="Rectangle 39"/>
          <p:cNvSpPr>
            <a:spLocks noChangeArrowheads="1"/>
          </p:cNvSpPr>
          <p:nvPr/>
        </p:nvSpPr>
        <p:spPr bwMode="auto">
          <a:xfrm>
            <a:off x="188913" y="37084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79" name="Rectangle 41"/>
          <p:cNvSpPr>
            <a:spLocks noChangeArrowheads="1"/>
          </p:cNvSpPr>
          <p:nvPr/>
        </p:nvSpPr>
        <p:spPr bwMode="auto">
          <a:xfrm>
            <a:off x="32131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0" name="Rectangle 42"/>
          <p:cNvSpPr>
            <a:spLocks noChangeArrowheads="1"/>
          </p:cNvSpPr>
          <p:nvPr/>
        </p:nvSpPr>
        <p:spPr bwMode="auto">
          <a:xfrm>
            <a:off x="42926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1" name="Rectangle 44"/>
          <p:cNvSpPr>
            <a:spLocks noChangeArrowheads="1"/>
          </p:cNvSpPr>
          <p:nvPr/>
        </p:nvSpPr>
        <p:spPr bwMode="auto">
          <a:xfrm>
            <a:off x="32131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2" name="Rectangle 45"/>
          <p:cNvSpPr>
            <a:spLocks noChangeArrowheads="1"/>
          </p:cNvSpPr>
          <p:nvPr/>
        </p:nvSpPr>
        <p:spPr bwMode="auto">
          <a:xfrm>
            <a:off x="32131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2083" name="Rectangle 51"/>
          <p:cNvSpPr>
            <a:spLocks noChangeArrowheads="1"/>
          </p:cNvSpPr>
          <p:nvPr/>
        </p:nvSpPr>
        <p:spPr bwMode="auto">
          <a:xfrm>
            <a:off x="2571750" y="550068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4" name="Rectangle 56"/>
          <p:cNvSpPr>
            <a:spLocks noChangeArrowheads="1"/>
          </p:cNvSpPr>
          <p:nvPr/>
        </p:nvSpPr>
        <p:spPr bwMode="auto">
          <a:xfrm>
            <a:off x="5286375" y="5643563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5" name="Rectangle 57"/>
          <p:cNvSpPr>
            <a:spLocks noChangeArrowheads="1"/>
          </p:cNvSpPr>
          <p:nvPr/>
        </p:nvSpPr>
        <p:spPr bwMode="auto">
          <a:xfrm>
            <a:off x="5286375" y="550068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6" name="Rectangle 62"/>
          <p:cNvSpPr>
            <a:spLocks noChangeArrowheads="1"/>
          </p:cNvSpPr>
          <p:nvPr/>
        </p:nvSpPr>
        <p:spPr bwMode="auto">
          <a:xfrm>
            <a:off x="214313" y="6286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7" name="Line 6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88" name="Line 6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89" name="Line 6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0" name="Line 6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1" name="Text Box 69"/>
          <p:cNvSpPr txBox="1">
            <a:spLocks noChangeArrowheads="1"/>
          </p:cNvSpPr>
          <p:nvPr/>
        </p:nvSpPr>
        <p:spPr bwMode="auto">
          <a:xfrm>
            <a:off x="8469313" y="7956550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1400">
              <a:latin typeface="Times New Roman" pitchFamily="18" charset="0"/>
            </a:endParaRPr>
          </a:p>
        </p:txBody>
      </p:sp>
      <p:graphicFrame>
        <p:nvGraphicFramePr>
          <p:cNvPr id="2117" name="Group 69"/>
          <p:cNvGraphicFramePr>
            <a:graphicFrameLocks noGrp="1"/>
          </p:cNvGraphicFramePr>
          <p:nvPr/>
        </p:nvGraphicFramePr>
        <p:xfrm>
          <a:off x="333375" y="7829550"/>
          <a:ext cx="6264275" cy="867220"/>
        </p:xfrm>
        <a:graphic>
          <a:graphicData uri="http://schemas.openxmlformats.org/drawingml/2006/table">
            <a:tbl>
              <a:tblPr/>
              <a:tblGrid>
                <a:gridCol w="1566863"/>
                <a:gridCol w="1565275"/>
                <a:gridCol w="1566862"/>
                <a:gridCol w="1565275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Комплект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Белья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однораз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Соединит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линия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Колба для контр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Гидроф. проводник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09" name="Rectangle 129"/>
          <p:cNvSpPr>
            <a:spLocks noChangeArrowheads="1"/>
          </p:cNvSpPr>
          <p:nvPr/>
        </p:nvSpPr>
        <p:spPr bwMode="auto">
          <a:xfrm>
            <a:off x="3786188" y="5500688"/>
            <a:ext cx="144462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0" name="Rectangle 136"/>
          <p:cNvSpPr>
            <a:spLocks noChangeArrowheads="1"/>
          </p:cNvSpPr>
          <p:nvPr/>
        </p:nvSpPr>
        <p:spPr bwMode="auto">
          <a:xfrm>
            <a:off x="3786188" y="57150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1" name="Rectangle 137"/>
          <p:cNvSpPr>
            <a:spLocks noChangeArrowheads="1"/>
          </p:cNvSpPr>
          <p:nvPr/>
        </p:nvSpPr>
        <p:spPr bwMode="auto">
          <a:xfrm>
            <a:off x="3429000" y="1643063"/>
            <a:ext cx="342900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Рентгенхирург           Щербаков А.С.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Операционная м</a:t>
            </a:r>
            <a:r>
              <a:rPr lang="en-US" sz="1400" b="1" dirty="0">
                <a:latin typeface="Times New Roman" pitchFamily="18" charset="0"/>
              </a:rPr>
              <a:t>/</a:t>
            </a:r>
            <a:r>
              <a:rPr lang="ru-RU" sz="1400" b="1" dirty="0">
                <a:latin typeface="Times New Roman" pitchFamily="18" charset="0"/>
              </a:rPr>
              <a:t>с</a:t>
            </a:r>
            <a:r>
              <a:rPr lang="ru-RU" sz="1400" b="1" dirty="0" smtClean="0">
                <a:latin typeface="Times New Roman" pitchFamily="18" charset="0"/>
              </a:rPr>
              <a:t>:   </a:t>
            </a:r>
            <a:r>
              <a:rPr lang="ru-RU" sz="1400" b="1" dirty="0" smtClean="0">
                <a:latin typeface="Times New Roman" pitchFamily="18" charset="0"/>
              </a:rPr>
              <a:t>Мешалкина И.В.</a:t>
            </a:r>
          </a:p>
          <a:p>
            <a:pPr eaLnBrk="0" hangingPunct="0"/>
            <a:r>
              <a:rPr lang="ru-RU" sz="1400" b="1" dirty="0" smtClean="0">
                <a:latin typeface="Times New Roman" pitchFamily="18" charset="0"/>
              </a:rPr>
              <a:t>Анестезиолог</a:t>
            </a:r>
            <a:r>
              <a:rPr lang="ru-RU" sz="1400" b="1" dirty="0">
                <a:latin typeface="Times New Roman" pitchFamily="18" charset="0"/>
              </a:rPr>
              <a:t>:            </a:t>
            </a:r>
            <a:r>
              <a:rPr lang="ru-RU" sz="1400" b="1" dirty="0" err="1">
                <a:latin typeface="Times New Roman" pitchFamily="18" charset="0"/>
              </a:rPr>
              <a:t>Берина</a:t>
            </a:r>
            <a:r>
              <a:rPr lang="ru-RU" sz="1400" b="1" dirty="0">
                <a:latin typeface="Times New Roman" pitchFamily="18" charset="0"/>
              </a:rPr>
              <a:t> Е.В.</a:t>
            </a:r>
          </a:p>
          <a:p>
            <a:pPr eaLnBrk="0" hangingPunct="0"/>
            <a:r>
              <a:rPr lang="ru-RU" sz="1400" b="1" dirty="0" smtClean="0">
                <a:latin typeface="Times New Roman" pitchFamily="18" charset="0"/>
              </a:rPr>
              <a:t>м/с </a:t>
            </a:r>
            <a:r>
              <a:rPr lang="ru-RU" sz="1400" b="1" dirty="0">
                <a:latin typeface="Times New Roman" pitchFamily="18" charset="0"/>
              </a:rPr>
              <a:t>анестезист:        </a:t>
            </a:r>
            <a:r>
              <a:rPr lang="ru-RU" sz="1400" dirty="0">
                <a:latin typeface="Times New Roman" pitchFamily="18" charset="0"/>
              </a:rPr>
              <a:t>  </a:t>
            </a:r>
            <a:r>
              <a:rPr lang="ru-RU" sz="1400" b="1" dirty="0">
                <a:latin typeface="Times New Roman" pitchFamily="18" charset="0"/>
              </a:rPr>
              <a:t> </a:t>
            </a:r>
            <a:r>
              <a:rPr lang="ru-RU" sz="1400" b="1" dirty="0" smtClean="0">
                <a:latin typeface="Times New Roman" pitchFamily="18" charset="0"/>
              </a:rPr>
              <a:t>Десяткина Г.Н.</a:t>
            </a:r>
            <a:endParaRPr lang="ru-RU" sz="1400" b="1" dirty="0"/>
          </a:p>
        </p:txBody>
      </p:sp>
      <p:sp>
        <p:nvSpPr>
          <p:cNvPr id="2112" name="Rectangle 138"/>
          <p:cNvSpPr>
            <a:spLocks noChangeArrowheads="1"/>
          </p:cNvSpPr>
          <p:nvPr/>
        </p:nvSpPr>
        <p:spPr bwMode="auto">
          <a:xfrm>
            <a:off x="142852" y="1357290"/>
            <a:ext cx="2643188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Дата:  </a:t>
            </a:r>
            <a:r>
              <a:rPr lang="ru-RU" sz="1400" b="1" dirty="0" smtClean="0">
                <a:latin typeface="Times New Roman" pitchFamily="18" charset="0"/>
              </a:rPr>
              <a:t>22</a:t>
            </a:r>
            <a:r>
              <a:rPr lang="ru-RU" sz="1400" b="1" dirty="0" smtClean="0">
                <a:latin typeface="Times New Roman" pitchFamily="18" charset="0"/>
              </a:rPr>
              <a:t>.</a:t>
            </a:r>
            <a:r>
              <a:rPr lang="en-US" sz="1400" b="1" dirty="0" smtClean="0">
                <a:latin typeface="Times New Roman" pitchFamily="18" charset="0"/>
              </a:rPr>
              <a:t>01</a:t>
            </a:r>
            <a:r>
              <a:rPr lang="ru-RU" sz="1400" b="1" dirty="0" smtClean="0">
                <a:latin typeface="Times New Roman" pitchFamily="18" charset="0"/>
              </a:rPr>
              <a:t>.1</a:t>
            </a:r>
            <a:r>
              <a:rPr lang="en-US" sz="1400" b="1" dirty="0" smtClean="0">
                <a:latin typeface="Times New Roman" pitchFamily="18" charset="0"/>
              </a:rPr>
              <a:t>5</a:t>
            </a:r>
            <a:endParaRPr lang="ru-RU" sz="1400" b="1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Ф.И.О </a:t>
            </a:r>
            <a:r>
              <a:rPr lang="ru-RU" sz="1400" b="1" dirty="0" err="1" smtClean="0">
                <a:latin typeface="Times New Roman" pitchFamily="18" charset="0"/>
              </a:rPr>
              <a:t>Дойнеко</a:t>
            </a:r>
            <a:r>
              <a:rPr lang="ru-RU" sz="1400" b="1" dirty="0" smtClean="0">
                <a:latin typeface="Times New Roman" pitchFamily="18" charset="0"/>
              </a:rPr>
              <a:t> А.Т.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Год рождения:  </a:t>
            </a:r>
            <a:r>
              <a:rPr lang="ru-RU" sz="1400" b="1" dirty="0" smtClean="0">
                <a:latin typeface="Times New Roman" pitchFamily="18" charset="0"/>
              </a:rPr>
              <a:t>02.04.1940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Отделение: 21 № </a:t>
            </a:r>
            <a:r>
              <a:rPr lang="ru-RU" sz="1400" b="1" dirty="0" smtClean="0">
                <a:latin typeface="Times New Roman" pitchFamily="18" charset="0"/>
              </a:rPr>
              <a:t>641</a:t>
            </a:r>
            <a:endParaRPr lang="ru-RU" sz="1400" b="1" dirty="0"/>
          </a:p>
        </p:txBody>
      </p:sp>
      <p:sp>
        <p:nvSpPr>
          <p:cNvPr id="2113" name="Rectangle 45"/>
          <p:cNvSpPr>
            <a:spLocks noChangeArrowheads="1"/>
          </p:cNvSpPr>
          <p:nvPr/>
        </p:nvSpPr>
        <p:spPr bwMode="auto">
          <a:xfrm>
            <a:off x="3214688" y="485775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114" name="Rectangle 136"/>
          <p:cNvSpPr>
            <a:spLocks noChangeArrowheads="1"/>
          </p:cNvSpPr>
          <p:nvPr/>
        </p:nvSpPr>
        <p:spPr bwMode="auto">
          <a:xfrm>
            <a:off x="2571750" y="57150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5" name="Line 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6" name="Line 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7" name="Line 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8" name="Text Box 9"/>
          <p:cNvSpPr txBox="1">
            <a:spLocks noChangeArrowheads="1"/>
          </p:cNvSpPr>
          <p:nvPr/>
        </p:nvSpPr>
        <p:spPr bwMode="auto">
          <a:xfrm>
            <a:off x="115888" y="374650"/>
            <a:ext cx="6456362" cy="4739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ru-RU" sz="1400" dirty="0"/>
              <a:t>Интродьюсер извлечен. </a:t>
            </a:r>
          </a:p>
          <a:p>
            <a:pPr marL="342900" indent="-342900"/>
            <a:r>
              <a:rPr lang="ru-RU" sz="1400" dirty="0"/>
              <a:t>Осложнения: нет</a:t>
            </a:r>
          </a:p>
          <a:p>
            <a:pPr marL="342900" indent="-342900"/>
            <a:r>
              <a:rPr lang="ru-RU" sz="1400" dirty="0"/>
              <a:t>Гемостаз. 10 мин.</a:t>
            </a:r>
          </a:p>
          <a:p>
            <a:pPr marL="342900" indent="-342900"/>
            <a:r>
              <a:rPr lang="ru-RU" sz="1400" dirty="0"/>
              <a:t>Прочее: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400" i="1" u="sng" dirty="0"/>
              <a:t>Рекомендации</a:t>
            </a:r>
            <a:r>
              <a:rPr lang="en-US" sz="1400" i="1" u="sng" dirty="0"/>
              <a:t>:</a:t>
            </a:r>
            <a:endParaRPr lang="ru-RU" sz="1400" i="1" u="sng" dirty="0"/>
          </a:p>
          <a:p>
            <a:pPr marL="342900" indent="-342900"/>
            <a:r>
              <a:rPr lang="ru-RU" sz="1400" dirty="0"/>
              <a:t>1) Контроль места пункции 2) Динамическое наблюдение, повязку снять утром  </a:t>
            </a:r>
            <a:r>
              <a:rPr lang="ru-RU" sz="1400" dirty="0" smtClean="0"/>
              <a:t>23</a:t>
            </a:r>
            <a:r>
              <a:rPr lang="ru-RU" sz="1400" dirty="0" smtClean="0"/>
              <a:t>.01.15</a:t>
            </a:r>
            <a:r>
              <a:rPr lang="ru-RU" sz="1400" dirty="0" smtClean="0"/>
              <a:t>.</a:t>
            </a:r>
            <a:endParaRPr lang="ru-RU" sz="1400" dirty="0"/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600" b="1" dirty="0"/>
              <a:t>Заключение:</a:t>
            </a:r>
          </a:p>
          <a:p>
            <a:pPr marL="342900" indent="-342900" algn="just"/>
            <a:r>
              <a:rPr lang="ru-RU" sz="1600" b="1" i="1" dirty="0"/>
              <a:t>На серии ангиограмм определяется</a:t>
            </a:r>
          </a:p>
          <a:p>
            <a:pPr marL="342900" indent="-342900" algn="just"/>
            <a:r>
              <a:rPr lang="ru-RU" sz="1600" b="1" i="1" dirty="0"/>
              <a:t>Справа</a:t>
            </a:r>
            <a:r>
              <a:rPr lang="ru-RU" sz="1600" b="1" i="1" dirty="0" smtClean="0"/>
              <a:t>: </a:t>
            </a:r>
            <a:r>
              <a:rPr lang="ru-RU" sz="1600" b="1" i="1" dirty="0" smtClean="0"/>
              <a:t>тотальная окклюзия от устья правой ВСА. Функционирующий естественный глазничный анастомоз с умеренным контрастированием СМА и супраклиноидного отдела ВСА. Правая ПА без стенотических изменений.</a:t>
            </a:r>
            <a:endParaRPr lang="ru-RU" sz="1600" b="1" i="1" dirty="0"/>
          </a:p>
          <a:p>
            <a:pPr marL="342900" indent="-342900" algn="just"/>
            <a:r>
              <a:rPr lang="ru-RU" sz="1600" b="1" i="1" dirty="0"/>
              <a:t>Слева</a:t>
            </a:r>
            <a:r>
              <a:rPr lang="ru-RU" sz="1600" b="1" i="1" dirty="0" smtClean="0"/>
              <a:t>: </a:t>
            </a:r>
            <a:r>
              <a:rPr lang="ru-RU" sz="1600" b="1" i="1" dirty="0" smtClean="0"/>
              <a:t>значимый эксцентричный критический стеноз луковицы левой ВСА 90%. </a:t>
            </a:r>
            <a:r>
              <a:rPr lang="ru-RU" sz="1600" b="1" i="1" dirty="0" smtClean="0"/>
              <a:t>Стеноз устья левой ПА 95%</a:t>
            </a:r>
            <a:r>
              <a:rPr lang="ru-RU" sz="1600" b="1" i="1" dirty="0"/>
              <a:t>,</a:t>
            </a:r>
            <a:r>
              <a:rPr lang="ru-RU" sz="1600" b="1" i="1" dirty="0" smtClean="0"/>
              <a:t> пролонгированный стеноз сегмента </a:t>
            </a:r>
            <a:r>
              <a:rPr lang="en-US" sz="1600" b="1" i="1" dirty="0"/>
              <a:t>V</a:t>
            </a:r>
            <a:r>
              <a:rPr lang="en-US" sz="1600" b="1" i="1" dirty="0" smtClean="0"/>
              <a:t>1</a:t>
            </a:r>
            <a:r>
              <a:rPr lang="ru-RU" sz="1600" b="1" i="1" dirty="0" smtClean="0"/>
              <a:t> 80%.</a:t>
            </a:r>
            <a:r>
              <a:rPr lang="en-US" sz="1600" b="1" i="1" dirty="0" smtClean="0"/>
              <a:t> </a:t>
            </a:r>
            <a:r>
              <a:rPr lang="ru-RU" sz="1600" b="1" i="1" dirty="0" smtClean="0"/>
              <a:t> </a:t>
            </a:r>
            <a:endParaRPr lang="ru-RU" sz="1600" b="1" i="1" dirty="0"/>
          </a:p>
          <a:p>
            <a:pPr marL="342900" indent="-342900" algn="just"/>
            <a:endParaRPr lang="ru-RU" sz="1600" b="1" i="1" dirty="0"/>
          </a:p>
        </p:txBody>
      </p:sp>
      <p:sp>
        <p:nvSpPr>
          <p:cNvPr id="3079" name="Text Box 10"/>
          <p:cNvSpPr txBox="1">
            <a:spLocks noChangeArrowheads="1"/>
          </p:cNvSpPr>
          <p:nvPr/>
        </p:nvSpPr>
        <p:spPr bwMode="auto">
          <a:xfrm>
            <a:off x="4429125" y="7000875"/>
            <a:ext cx="2000250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  <a:p>
            <a:r>
              <a:rPr lang="ru-RU" sz="1400"/>
              <a:t>Врач__________:</a:t>
            </a:r>
          </a:p>
          <a:p>
            <a:endParaRPr lang="ru-RU" sz="1400"/>
          </a:p>
        </p:txBody>
      </p:sp>
      <p:sp>
        <p:nvSpPr>
          <p:cNvPr id="3080" name="Rectangle 15"/>
          <p:cNvSpPr>
            <a:spLocks noChangeArrowheads="1"/>
          </p:cNvSpPr>
          <p:nvPr/>
        </p:nvSpPr>
        <p:spPr bwMode="auto">
          <a:xfrm>
            <a:off x="260350" y="7235825"/>
            <a:ext cx="59769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</p:txBody>
      </p:sp>
      <p:sp>
        <p:nvSpPr>
          <p:cNvPr id="3081" name="Rectangle 17"/>
          <p:cNvSpPr>
            <a:spLocks noChangeArrowheads="1"/>
          </p:cNvSpPr>
          <p:nvPr/>
        </p:nvSpPr>
        <p:spPr bwMode="auto">
          <a:xfrm flipV="1">
            <a:off x="0" y="6372225"/>
            <a:ext cx="6191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 </a:t>
            </a:r>
          </a:p>
        </p:txBody>
      </p:sp>
      <p:sp>
        <p:nvSpPr>
          <p:cNvPr id="3082" name="Прямоугольник 10"/>
          <p:cNvSpPr>
            <a:spLocks noChangeArrowheads="1"/>
          </p:cNvSpPr>
          <p:nvPr/>
        </p:nvSpPr>
        <p:spPr bwMode="auto">
          <a:xfrm>
            <a:off x="0" y="6643688"/>
            <a:ext cx="6858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14201</TotalTime>
  <Words>257</Words>
  <Application>Microsoft Office PowerPoint</Application>
  <PresentationFormat>Экран (4:3)</PresentationFormat>
  <Paragraphs>78</Paragraphs>
  <Slides>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Оформление по умолчанию</vt:lpstr>
      <vt:lpstr>Презентация PowerPoint</vt:lpstr>
      <vt:lpstr>Презентация PowerPoint</vt:lpstr>
    </vt:vector>
  </TitlesOfParts>
  <Company>OKB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Angio</dc:creator>
  <cp:lastModifiedBy>AngioEmerg</cp:lastModifiedBy>
  <cp:revision>871</cp:revision>
  <cp:lastPrinted>2015-01-18T10:21:41Z</cp:lastPrinted>
  <dcterms:created xsi:type="dcterms:W3CDTF">2007-06-09T07:57:56Z</dcterms:created>
  <dcterms:modified xsi:type="dcterms:W3CDTF">2015-01-22T11:22:01Z</dcterms:modified>
</cp:coreProperties>
</file>