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34188" cy="99790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2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125" y="0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4538" y="747713"/>
            <a:ext cx="2805112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3419" y="4740037"/>
            <a:ext cx="5467350" cy="449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342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125" y="9478342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EE0990-67E1-42B4-B0C6-21609E1368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266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21B9A-1607-42BA-B8D0-2EE9C8038C9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err="1" smtClean="0"/>
              <a:t>оо</a:t>
            </a:r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FE57-5352-4437-923A-B4F18630D8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52C69-F5D6-496A-8EAF-60425747AD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50A7E-7BF0-46FC-AD1C-70FA1A77D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9CC38-F1CF-4E07-9531-CAEBAFD528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B5C27-350E-4940-BBAE-F559B47843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FDAA-8273-4BCD-B50F-1AC2393266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D3E4-4931-4122-88DC-4F0ED9F8E6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96975-0AEB-43B3-82C0-492DF1A7F8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8B01-0D89-4424-B2F2-FFF5A2D78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F29D-4BDB-42E6-9617-1754FA13C2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650E-EF48-4247-B89A-849D0031D5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29BA43F-7596-46E2-9895-EC8728D6EC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БЦА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новокаин 0.5</a:t>
            </a:r>
            <a:r>
              <a:rPr lang="ru-RU" sz="1600" dirty="0" smtClean="0">
                <a:latin typeface="Times New Roman" pitchFamily="18" charset="0"/>
              </a:rPr>
              <a:t>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5</a:t>
            </a:r>
            <a:r>
              <a:rPr lang="en-US" sz="1400">
                <a:latin typeface="Times New Roman" pitchFamily="18" charset="0"/>
              </a:rPr>
              <a:t>F                    </a:t>
            </a:r>
            <a:r>
              <a:rPr lang="ru-RU" sz="1400">
                <a:latin typeface="Times New Roman" pitchFamily="18" charset="0"/>
              </a:rPr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4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х     </a:t>
            </a:r>
            <a:r>
              <a:rPr lang="ru-RU" sz="1600" dirty="0" err="1" smtClean="0">
                <a:latin typeface="Times New Roman" pitchFamily="18" charset="0"/>
              </a:rPr>
              <a:t>Сканлюкс</a:t>
            </a:r>
            <a:r>
              <a:rPr lang="ru-RU" sz="1600" dirty="0" smtClean="0">
                <a:latin typeface="Times New Roman" pitchFamily="18" charset="0"/>
              </a:rPr>
              <a:t>  </a:t>
            </a:r>
            <a:r>
              <a:rPr lang="ru-RU" sz="1600" dirty="0" smtClean="0">
                <a:latin typeface="Times New Roman" pitchFamily="18" charset="0"/>
              </a:rPr>
              <a:t>370   1</a:t>
            </a:r>
            <a:r>
              <a:rPr lang="ru-RU" sz="1400" dirty="0">
                <a:latin typeface="Times New Roman" pitchFamily="18" charset="0"/>
              </a:rPr>
              <a:t>0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        </a:t>
            </a:r>
            <a:r>
              <a:rPr lang="ru-RU" sz="1400" dirty="0" smtClean="0">
                <a:latin typeface="Times New Roman" pitchFamily="18" charset="0"/>
              </a:rPr>
              <a:t> 151, 57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         </a:t>
            </a:r>
            <a:r>
              <a:rPr lang="ru-RU" sz="1400" dirty="0" smtClean="0">
                <a:latin typeface="Times New Roman" pitchFamily="18" charset="0"/>
              </a:rPr>
              <a:t>02:36 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5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6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MP1         5 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3.5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/>
              <a:t> </a:t>
            </a:r>
            <a:r>
              <a:rPr lang="ru-RU" sz="1400" dirty="0"/>
              <a:t>                 </a:t>
            </a:r>
            <a:r>
              <a:rPr lang="en-US" sz="1400" dirty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</a:t>
            </a:r>
            <a:r>
              <a:rPr lang="ru-RU" sz="1400" dirty="0" smtClean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7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8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2571750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6"/>
          <p:cNvSpPr>
            <a:spLocks noChangeArrowheads="1"/>
          </p:cNvSpPr>
          <p:nvPr/>
        </p:nvSpPr>
        <p:spPr bwMode="auto">
          <a:xfrm>
            <a:off x="5286375" y="5643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7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" name="Rectangle 129"/>
          <p:cNvSpPr>
            <a:spLocks noChangeArrowheads="1"/>
          </p:cNvSpPr>
          <p:nvPr/>
        </p:nvSpPr>
        <p:spPr bwMode="auto">
          <a:xfrm>
            <a:off x="3786188" y="55006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0" name="Rectangle 136"/>
          <p:cNvSpPr>
            <a:spLocks noChangeArrowheads="1"/>
          </p:cNvSpPr>
          <p:nvPr/>
        </p:nvSpPr>
        <p:spPr bwMode="auto">
          <a:xfrm>
            <a:off x="3786188" y="57150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1" name="Rectangle 137"/>
          <p:cNvSpPr>
            <a:spLocks noChangeArrowheads="1"/>
          </p:cNvSpPr>
          <p:nvPr/>
        </p:nvSpPr>
        <p:spPr bwMode="auto">
          <a:xfrm>
            <a:off x="3429000" y="164306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Родионова Л.М.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err="1" smtClean="0">
                <a:latin typeface="Times New Roman" pitchFamily="18" charset="0"/>
              </a:rPr>
              <a:t>Берина</a:t>
            </a:r>
            <a:r>
              <a:rPr lang="ru-RU" sz="1400" b="1" dirty="0" smtClean="0">
                <a:latin typeface="Times New Roman" pitchFamily="18" charset="0"/>
              </a:rPr>
              <a:t> Е.В.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Десяткина Г.Н.</a:t>
            </a:r>
            <a:endParaRPr lang="ru-RU" sz="1400" b="1" dirty="0"/>
          </a:p>
        </p:txBody>
      </p:sp>
      <p:sp>
        <p:nvSpPr>
          <p:cNvPr id="2112" name="Rectangle 138"/>
          <p:cNvSpPr>
            <a:spLocks noChangeArrowheads="1"/>
          </p:cNvSpPr>
          <p:nvPr/>
        </p:nvSpPr>
        <p:spPr bwMode="auto">
          <a:xfrm>
            <a:off x="142852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26</a:t>
            </a:r>
            <a:r>
              <a:rPr lang="ru-RU" sz="1400" b="1" dirty="0" smtClean="0">
                <a:latin typeface="Times New Roman" pitchFamily="18" charset="0"/>
              </a:rPr>
              <a:t>.</a:t>
            </a:r>
            <a:r>
              <a:rPr lang="en-US" sz="1400" b="1" dirty="0" smtClean="0">
                <a:latin typeface="Times New Roman" pitchFamily="18" charset="0"/>
              </a:rPr>
              <a:t>01</a:t>
            </a:r>
            <a:r>
              <a:rPr lang="ru-RU" sz="1400" b="1" dirty="0" smtClean="0">
                <a:latin typeface="Times New Roman" pitchFamily="18" charset="0"/>
              </a:rPr>
              <a:t>.1</a:t>
            </a:r>
            <a:r>
              <a:rPr lang="en-US" sz="1400" b="1" dirty="0" smtClean="0">
                <a:latin typeface="Times New Roman" pitchFamily="18" charset="0"/>
              </a:rPr>
              <a:t>5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Осетрова Л.М.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14.06.1947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35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794</a:t>
            </a:r>
            <a:endParaRPr lang="ru-RU" sz="1400" b="1" dirty="0"/>
          </a:p>
        </p:txBody>
      </p:sp>
      <p:sp>
        <p:nvSpPr>
          <p:cNvPr id="2113" name="Rectangle 45"/>
          <p:cNvSpPr>
            <a:spLocks noChangeArrowheads="1"/>
          </p:cNvSpPr>
          <p:nvPr/>
        </p:nvSpPr>
        <p:spPr bwMode="auto">
          <a:xfrm>
            <a:off x="3214688" y="485775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2571750" y="57150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10 мин.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/>
              <a:t>1) Контроль места пункции 2) Динамическое наблюдение, повязку снять утром  </a:t>
            </a:r>
            <a:r>
              <a:rPr lang="ru-RU" sz="1400" dirty="0" smtClean="0"/>
              <a:t>27</a:t>
            </a:r>
            <a:r>
              <a:rPr lang="ru-RU" sz="1400" dirty="0" smtClean="0"/>
              <a:t>.01.15</a:t>
            </a:r>
            <a:r>
              <a:rPr lang="ru-RU" sz="1400" dirty="0" smtClean="0"/>
              <a:t>.</a:t>
            </a:r>
            <a:endParaRPr lang="ru-RU" sz="1400" dirty="0"/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/>
              <a:t>На серии ангиограмм определяется</a:t>
            </a:r>
          </a:p>
          <a:p>
            <a:pPr marL="342900" indent="-342900" algn="just"/>
            <a:r>
              <a:rPr lang="ru-RU" sz="1600" b="1" i="1" dirty="0"/>
              <a:t>Справа</a:t>
            </a:r>
            <a:r>
              <a:rPr lang="ru-RU" sz="1600" b="1" i="1" dirty="0" smtClean="0"/>
              <a:t>: </a:t>
            </a:r>
            <a:r>
              <a:rPr lang="ru-RU" sz="1600" b="1" i="1" dirty="0"/>
              <a:t>умеренная деформация экстракраниальной порции </a:t>
            </a:r>
            <a:r>
              <a:rPr lang="ru-RU" sz="1600" b="1" i="1" dirty="0" smtClean="0"/>
              <a:t>ВСА, </a:t>
            </a:r>
            <a:r>
              <a:rPr lang="ru-RU" sz="1600" b="1" i="1" dirty="0"/>
              <a:t>стеноз </a:t>
            </a:r>
            <a:r>
              <a:rPr lang="ru-RU" sz="1600" b="1" i="1" dirty="0" smtClean="0"/>
              <a:t>луковицы ВСА 50%, стеноз 2 </a:t>
            </a:r>
            <a:r>
              <a:rPr lang="ru-RU" sz="1600" b="1" i="1" dirty="0" err="1" smtClean="0"/>
              <a:t>сег</a:t>
            </a:r>
            <a:r>
              <a:rPr lang="ru-RU" sz="1600" b="1" i="1" dirty="0" smtClean="0"/>
              <a:t>. 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 70%. </a:t>
            </a:r>
            <a:r>
              <a:rPr lang="ru-RU" sz="1600" b="1" i="1" dirty="0" smtClean="0"/>
              <a:t>ПА, </a:t>
            </a:r>
            <a:r>
              <a:rPr lang="ru-RU" sz="1600" b="1" i="1" dirty="0"/>
              <a:t>ОСА</a:t>
            </a:r>
            <a:r>
              <a:rPr lang="ru-RU" sz="1600" b="1" i="1" dirty="0" smtClean="0"/>
              <a:t>, ВСА, НСА, ПМА, СМА, интракраниальные сегменты ВСА без стенотических изменений.</a:t>
            </a:r>
            <a:endParaRPr lang="ru-RU" sz="1600" b="1" i="1" dirty="0"/>
          </a:p>
          <a:p>
            <a:pPr marL="342900" indent="-342900" algn="just"/>
            <a:r>
              <a:rPr lang="ru-RU" sz="1600" b="1" i="1" dirty="0"/>
              <a:t>Слева</a:t>
            </a:r>
            <a:r>
              <a:rPr lang="ru-RU" sz="1600" b="1" i="1" dirty="0" smtClean="0"/>
              <a:t>: </a:t>
            </a:r>
            <a:r>
              <a:rPr lang="ru-RU" sz="1600" b="1" i="1" dirty="0"/>
              <a:t>умеренная деформация экстракраниальной порции ВСА</a:t>
            </a:r>
            <a:r>
              <a:rPr lang="ru-RU" sz="1600" b="1" i="1" dirty="0" smtClean="0"/>
              <a:t>. Стеноз ОСА 50%.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 2 </a:t>
            </a:r>
            <a:r>
              <a:rPr lang="ru-RU" sz="1600" b="1" i="1" dirty="0" err="1" smtClean="0"/>
              <a:t>сег</a:t>
            </a:r>
            <a:r>
              <a:rPr lang="ru-RU" sz="1600" b="1" i="1" dirty="0" smtClean="0"/>
              <a:t> не более 50%, ПА – умеренно-выраженная деформация С1  , НСА, ВСА, </a:t>
            </a:r>
            <a:r>
              <a:rPr lang="ru-RU" sz="1600" b="1" i="1" dirty="0"/>
              <a:t>ПМА, СМА, интракраниальные сегменты ВСА без стенотических изменений</a:t>
            </a:r>
            <a:r>
              <a:rPr lang="ru-RU" sz="1600" b="1" i="1" dirty="0" smtClean="0"/>
              <a:t>. </a:t>
            </a:r>
            <a:endParaRPr lang="ru-RU" sz="1600" b="1" i="1" dirty="0"/>
          </a:p>
          <a:p>
            <a:pPr marL="342900" indent="-342900" algn="just"/>
            <a:r>
              <a:rPr lang="ru-RU" sz="1600" b="1" i="1" dirty="0"/>
              <a:t>   </a:t>
            </a:r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25" y="7000875"/>
            <a:ext cx="20002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14205</TotalTime>
  <Words>288</Words>
  <Application>Microsoft Office PowerPoint</Application>
  <PresentationFormat>Экран (4:3)</PresentationFormat>
  <Paragraphs>79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Презентация PowerPoint</vt:lpstr>
      <vt:lpstr>Презентация PowerPoint</vt:lpstr>
    </vt:vector>
  </TitlesOfParts>
  <Company>OKB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AngioEmerg</cp:lastModifiedBy>
  <cp:revision>872</cp:revision>
  <cp:lastPrinted>2015-01-18T10:21:41Z</cp:lastPrinted>
  <dcterms:created xsi:type="dcterms:W3CDTF">2007-06-09T07:57:56Z</dcterms:created>
  <dcterms:modified xsi:type="dcterms:W3CDTF">2015-01-26T12:14:29Z</dcterms:modified>
</cp:coreProperties>
</file>