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>
        <p:scale>
          <a:sx n="76" d="100"/>
          <a:sy n="76" d="100"/>
        </p:scale>
        <p:origin x="-144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2565D-E68F-4629-B7C2-482C5F99EF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759C2-54E3-486C-B10B-83FED2FC5E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6E45E-E6A7-42B0-998A-1E8938EB3F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248F2-BDFA-42ED-910B-952EC9D424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D6DD4-C6E9-4EB2-8D06-1B80CF018B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AA7D-C9AA-4C96-B23C-30C4BE96FE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2DE17-6872-4D25-BBFE-A00AE53DC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6ED45-37D6-4D66-9720-4B8C6B468F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80B34-6A9C-44D2-B582-CCA82843AF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76A0C-FA25-428D-9663-813FEE8952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667D-EEAA-44AB-A4F4-9261BBD864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31B9A2D-968A-49FA-8F9E-9497B1C6C5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6858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ОТДЕЛЕНИЕ РЕНТГЕНХИРУРГИЧЕСКИХ МЕТОДОВ 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ДИАГНОСТИКИ И ЛЕЧЕНИЯ.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</a:t>
            </a:r>
            <a:r>
              <a:rPr lang="ru-RU" sz="1600" b="1" u="sng" dirty="0" smtClean="0">
                <a:latin typeface="Times New Roman" pitchFamily="18" charset="0"/>
              </a:rPr>
              <a:t>ЛЕВОЙ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 </a:t>
            </a:r>
            <a:r>
              <a:rPr lang="ru-RU" sz="1600" b="1" u="sng" dirty="0" smtClean="0">
                <a:latin typeface="Times New Roman" pitchFamily="18" charset="0"/>
              </a:rPr>
              <a:t>НИЖНЕЙ КОНЕЧНОСТИ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50" y="179388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55650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>
                <a:latin typeface="Times New Roman" pitchFamily="18" charset="0"/>
              </a:rPr>
              <a:t>Дата:    </a:t>
            </a:r>
            <a:r>
              <a:rPr lang="ru-RU" sz="1400" b="1" dirty="0" smtClean="0">
                <a:latin typeface="Times New Roman" pitchFamily="18" charset="0"/>
              </a:rPr>
              <a:t>16.09.1</a:t>
            </a:r>
            <a:r>
              <a:rPr lang="en-US" sz="1400" b="1" dirty="0">
                <a:latin typeface="Times New Roman" pitchFamily="18" charset="0"/>
              </a:rPr>
              <a:t>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</a:t>
            </a:r>
            <a:r>
              <a:rPr lang="ru-RU" sz="1400" b="1" dirty="0" smtClean="0">
                <a:latin typeface="Times New Roman" pitchFamily="18" charset="0"/>
              </a:rPr>
              <a:t>: </a:t>
            </a:r>
            <a:r>
              <a:rPr lang="ru-RU" sz="1400" b="1" dirty="0" smtClean="0">
                <a:latin typeface="Times New Roman" pitchFamily="18" charset="0"/>
              </a:rPr>
              <a:t>Галочкин Ю.П.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Год рождения: </a:t>
            </a:r>
            <a:r>
              <a:rPr lang="ru-RU" sz="1400" b="1" dirty="0" smtClean="0">
                <a:latin typeface="Times New Roman" pitchFamily="18" charset="0"/>
              </a:rPr>
              <a:t>1947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Атеросклероз НК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 21  </a:t>
            </a:r>
          </a:p>
          <a:p>
            <a:r>
              <a:rPr lang="ru-RU" sz="1400" b="1" dirty="0">
                <a:latin typeface="Times New Roman" pitchFamily="18" charset="0"/>
              </a:rPr>
              <a:t>№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428750"/>
            <a:ext cx="3429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>
                <a:latin typeface="Times New Roman" pitchFamily="18" charset="0"/>
              </a:rPr>
              <a:t>Шутова Л.Н.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ШЕВЬЁВ В.А.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Анест. мед. с.</a:t>
            </a:r>
            <a:r>
              <a:rPr lang="ru-RU" sz="1400" dirty="0">
                <a:latin typeface="Times New Roman" pitchFamily="18" charset="0"/>
              </a:rPr>
              <a:t>              БРИЧЁВА И.В.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Рентг. Лаборант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88913" y="2916238"/>
            <a:ext cx="31242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>
                <a:latin typeface="Times New Roman" pitchFamily="18" charset="0"/>
              </a:rPr>
              <a:t>Под м/анестезией: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endParaRPr lang="ru-RU" sz="1600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997200" y="29162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Пункция:</a:t>
            </a:r>
          </a:p>
        </p:txBody>
      </p:sp>
      <p:graphicFrame>
        <p:nvGraphicFramePr>
          <p:cNvPr id="2301" name="Group 253"/>
          <p:cNvGraphicFramePr>
            <a:graphicFrameLocks noGrp="1"/>
          </p:cNvGraphicFramePr>
          <p:nvPr/>
        </p:nvGraphicFramePr>
        <p:xfrm>
          <a:off x="4071938" y="2627313"/>
          <a:ext cx="2309808" cy="1023938"/>
        </p:xfrm>
        <a:graphic>
          <a:graphicData uri="http://schemas.openxmlformats.org/drawingml/2006/table">
            <a:tbl>
              <a:tblPr/>
              <a:tblGrid>
                <a:gridCol w="1230308"/>
                <a:gridCol w="522288"/>
                <a:gridCol w="557212"/>
              </a:tblGrid>
              <a:tr h="3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dex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428625" y="35718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75" name="Text Box 35"/>
          <p:cNvSpPr txBox="1">
            <a:spLocks noChangeArrowheads="1"/>
          </p:cNvSpPr>
          <p:nvPr/>
        </p:nvSpPr>
        <p:spPr bwMode="auto">
          <a:xfrm>
            <a:off x="188913" y="3851275"/>
            <a:ext cx="578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Установлен интродьюссер:   </a:t>
            </a:r>
            <a:r>
              <a:rPr lang="en-US" sz="1400">
                <a:latin typeface="Times New Roman" pitchFamily="18" charset="0"/>
              </a:rPr>
              <a:t> 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7"/>
          <p:cNvSpPr>
            <a:spLocks noChangeArrowheads="1"/>
          </p:cNvSpPr>
          <p:nvPr/>
        </p:nvSpPr>
        <p:spPr bwMode="auto">
          <a:xfrm>
            <a:off x="4071938" y="3929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7" name="Text Box 39"/>
          <p:cNvSpPr txBox="1">
            <a:spLocks noChangeArrowheads="1"/>
          </p:cNvSpPr>
          <p:nvPr/>
        </p:nvSpPr>
        <p:spPr bwMode="auto">
          <a:xfrm>
            <a:off x="0" y="5580063"/>
            <a:ext cx="3405188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Контраст: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Omnipaque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350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150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Ультравист 370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50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Visipaque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0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150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400" dirty="0">
                <a:latin typeface="Times New Roman" pitchFamily="18" charset="0"/>
              </a:rPr>
              <a:t>Юнигексол</a:t>
            </a:r>
            <a:r>
              <a:rPr lang="en-US" sz="1400" dirty="0">
                <a:latin typeface="Times New Roman" pitchFamily="18" charset="0"/>
              </a:rPr>
              <a:t> 350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150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" name="Text Box 40"/>
          <p:cNvSpPr txBox="1">
            <a:spLocks noChangeArrowheads="1"/>
          </p:cNvSpPr>
          <p:nvPr/>
        </p:nvSpPr>
        <p:spPr bwMode="auto">
          <a:xfrm>
            <a:off x="3357563" y="6011863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 smtClean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02:43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 </a:t>
            </a:r>
            <a:r>
              <a:rPr lang="ru-RU" sz="1400" dirty="0" smtClean="0">
                <a:latin typeface="Times New Roman" pitchFamily="18" charset="0"/>
              </a:rPr>
              <a:t>34,094  </a:t>
            </a:r>
            <a:r>
              <a:rPr lang="en-US" sz="1400" dirty="0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0" y="6804025"/>
            <a:ext cx="633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Расходный материал</a:t>
            </a:r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80" name="Text Box 42"/>
          <p:cNvSpPr txBox="1">
            <a:spLocks noChangeArrowheads="1"/>
          </p:cNvSpPr>
          <p:nvPr/>
        </p:nvSpPr>
        <p:spPr bwMode="auto">
          <a:xfrm>
            <a:off x="188913" y="4140200"/>
            <a:ext cx="66690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По проводнику катетером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Str                               5F                     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                                 PIG 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5F                       </a:t>
            </a:r>
            <a:endParaRPr lang="ru-RU" sz="140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Катетеризирован терминальный отдел аорты</a:t>
            </a:r>
          </a:p>
          <a:p>
            <a:endParaRPr lang="ru-RU" sz="140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Произведена ангиография таза и нижних конечностей</a:t>
            </a:r>
          </a:p>
        </p:txBody>
      </p:sp>
      <p:sp>
        <p:nvSpPr>
          <p:cNvPr id="2081" name="Rectangle 45"/>
          <p:cNvSpPr>
            <a:spLocks noChangeArrowheads="1"/>
          </p:cNvSpPr>
          <p:nvPr/>
        </p:nvSpPr>
        <p:spPr bwMode="auto">
          <a:xfrm>
            <a:off x="40767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7"/>
          <p:cNvSpPr>
            <a:spLocks noChangeArrowheads="1"/>
          </p:cNvSpPr>
          <p:nvPr/>
        </p:nvSpPr>
        <p:spPr bwMode="auto">
          <a:xfrm>
            <a:off x="4071938" y="44291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9"/>
          <p:cNvSpPr>
            <a:spLocks noChangeArrowheads="1"/>
          </p:cNvSpPr>
          <p:nvPr/>
        </p:nvSpPr>
        <p:spPr bwMode="auto">
          <a:xfrm>
            <a:off x="214313" y="58578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0"/>
          <p:cNvSpPr>
            <a:spLocks noChangeArrowheads="1"/>
          </p:cNvSpPr>
          <p:nvPr/>
        </p:nvSpPr>
        <p:spPr bwMode="auto">
          <a:xfrm>
            <a:off x="214313" y="60721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Line 66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6" name="Line 67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7" name="Line 68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9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Rectangle 70"/>
          <p:cNvSpPr>
            <a:spLocks noChangeArrowheads="1"/>
          </p:cNvSpPr>
          <p:nvPr/>
        </p:nvSpPr>
        <p:spPr bwMode="auto">
          <a:xfrm>
            <a:off x="428625" y="3357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271" name="Group 223"/>
          <p:cNvGraphicFramePr>
            <a:graphicFrameLocks noGrp="1"/>
          </p:cNvGraphicFramePr>
          <p:nvPr/>
        </p:nvGraphicFramePr>
        <p:xfrm>
          <a:off x="476250" y="7524750"/>
          <a:ext cx="5689054" cy="865632"/>
        </p:xfrm>
        <a:graphic>
          <a:graphicData uri="http://schemas.openxmlformats.org/drawingml/2006/table">
            <a:tbl>
              <a:tblPr/>
              <a:tblGrid>
                <a:gridCol w="1433513"/>
                <a:gridCol w="1320800"/>
                <a:gridCol w="1322387"/>
                <a:gridCol w="1612354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белья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Колба для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Диагностический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7" name="Rectangle 237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08" name="Rectangle 49"/>
          <p:cNvSpPr>
            <a:spLocks noChangeArrowheads="1"/>
          </p:cNvSpPr>
          <p:nvPr/>
        </p:nvSpPr>
        <p:spPr bwMode="auto">
          <a:xfrm>
            <a:off x="214313" y="650081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2916238"/>
            <a:ext cx="666908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>
                <a:latin typeface="Times New Roman" pitchFamily="18" charset="0"/>
              </a:rPr>
              <a:t>ЗАКЛЮЧЕНИЕ: На </a:t>
            </a:r>
            <a:r>
              <a:rPr lang="ru-RU" sz="1400" b="1" dirty="0" smtClean="0">
                <a:latin typeface="Times New Roman" pitchFamily="18" charset="0"/>
              </a:rPr>
              <a:t>ангиограммах левой </a:t>
            </a:r>
            <a:r>
              <a:rPr lang="ru-RU" sz="1400" b="1" dirty="0">
                <a:latin typeface="Times New Roman" pitchFamily="18" charset="0"/>
              </a:rPr>
              <a:t>н. </a:t>
            </a:r>
            <a:r>
              <a:rPr lang="ru-RU" sz="1400" b="1" dirty="0" smtClean="0">
                <a:latin typeface="Times New Roman" pitchFamily="18" charset="0"/>
              </a:rPr>
              <a:t>конечности определяется:</a:t>
            </a:r>
          </a:p>
          <a:p>
            <a:r>
              <a:rPr lang="ru-RU" sz="1400" b="1" dirty="0" smtClean="0">
                <a:latin typeface="Times New Roman" pitchFamily="18" charset="0"/>
              </a:rPr>
              <a:t>Выраженный </a:t>
            </a:r>
            <a:r>
              <a:rPr lang="ru-RU" sz="1400" b="1" dirty="0" err="1" smtClean="0">
                <a:latin typeface="Times New Roman" pitchFamily="18" charset="0"/>
              </a:rPr>
              <a:t>кальциноз</a:t>
            </a:r>
            <a:r>
              <a:rPr lang="ru-RU" sz="1400" b="1" dirty="0" smtClean="0">
                <a:latin typeface="Times New Roman" pitchFamily="18" charset="0"/>
              </a:rPr>
              <a:t> ОПА – артерия проходима. Выраженный </a:t>
            </a:r>
            <a:r>
              <a:rPr lang="ru-RU" sz="1400" b="1" dirty="0" err="1" smtClean="0">
                <a:latin typeface="Times New Roman" pitchFamily="18" charset="0"/>
              </a:rPr>
              <a:t>кальциноз</a:t>
            </a:r>
            <a:r>
              <a:rPr lang="ru-RU" sz="1400" b="1" dirty="0" smtClean="0">
                <a:latin typeface="Times New Roman" pitchFamily="18" charset="0"/>
              </a:rPr>
              <a:t> ОБА – стенозы до 40%; ПБА диффузно </a:t>
            </a:r>
            <a:r>
              <a:rPr lang="ru-RU" sz="1400" b="1" dirty="0" err="1" smtClean="0">
                <a:latin typeface="Times New Roman" pitchFamily="18" charset="0"/>
              </a:rPr>
              <a:t>стенотически</a:t>
            </a:r>
            <a:r>
              <a:rPr lang="ru-RU" sz="1400" b="1" dirty="0" smtClean="0">
                <a:latin typeface="Times New Roman" pitchFamily="18" charset="0"/>
              </a:rPr>
              <a:t> изменена до нижней/3 бедра -– стенозы до 50%, окклюзия ПБА в нижней трети бедра; коллатеральное контрастирование ПББА. ЗББА, МБА – не </a:t>
            </a:r>
            <a:r>
              <a:rPr lang="ru-RU" sz="1400" b="1" dirty="0" err="1" smtClean="0">
                <a:latin typeface="Times New Roman" pitchFamily="18" charset="0"/>
              </a:rPr>
              <a:t>контрастируется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endParaRPr lang="ru-RU" sz="1400" b="1" dirty="0" smtClean="0">
              <a:latin typeface="Times New Roman" pitchFamily="18" charset="0"/>
            </a:endParaRP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4149725" y="4143375"/>
            <a:ext cx="6413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Врач:</a:t>
            </a:r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404813" y="250825"/>
            <a:ext cx="61198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Интродьюссер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извлечен.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Гемостаз. Давящая асептическая повязка.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Осложнения: нет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Прочее: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Рекомендации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Постельный режим 24 часа.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Контроль за местом пункции.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1400" i="1" dirty="0"/>
              <a:t>С целью профилактики контраст индуцированной нефропатии </a:t>
            </a:r>
            <a:endParaRPr lang="en-US" sz="1400" i="1" dirty="0"/>
          </a:p>
          <a:p>
            <a:pPr>
              <a:defRPr/>
            </a:pPr>
            <a:r>
              <a:rPr lang="ru-RU" sz="1400" i="1" dirty="0"/>
              <a:t>– режим гидратации    </a:t>
            </a:r>
            <a:r>
              <a:rPr lang="en-US" sz="1400" i="1" dirty="0"/>
              <a:t>Na </a:t>
            </a:r>
            <a:r>
              <a:rPr lang="en-US" sz="1400" i="1" dirty="0" err="1"/>
              <a:t>Cl</a:t>
            </a:r>
            <a:r>
              <a:rPr lang="ru-RU" sz="1400" i="1" dirty="0"/>
              <a:t> 0.9%-150 мл</a:t>
            </a:r>
            <a:r>
              <a:rPr lang="en-US" sz="1400" i="1" dirty="0"/>
              <a:t>/</a:t>
            </a:r>
            <a:r>
              <a:rPr lang="ru-RU" sz="1400" i="1" dirty="0"/>
              <a:t>час. В течении суток.</a:t>
            </a:r>
            <a:endParaRPr lang="ru-RU" sz="1400" i="1"/>
          </a:p>
          <a:p>
            <a:pPr marL="342900" indent="-342900">
              <a:defRPr/>
            </a:pPr>
            <a:endParaRPr lang="ru-RU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0" y="3606800"/>
            <a:ext cx="6669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273</Words>
  <Application>Microsoft Office PowerPoint</Application>
  <PresentationFormat>Экран 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AngioPlan</cp:lastModifiedBy>
  <cp:revision>561</cp:revision>
  <dcterms:created xsi:type="dcterms:W3CDTF">2007-06-09T05:44:25Z</dcterms:created>
  <dcterms:modified xsi:type="dcterms:W3CDTF">2016-09-16T08:45:25Z</dcterms:modified>
</cp:coreProperties>
</file>