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17" autoAdjust="0"/>
    <p:restoredTop sz="94660"/>
  </p:normalViewPr>
  <p:slideViewPr>
    <p:cSldViewPr>
      <p:cViewPr>
        <p:scale>
          <a:sx n="76" d="100"/>
          <a:sy n="76" d="100"/>
        </p:scale>
        <p:origin x="-1530" y="-5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10CC8D-3BAE-4086-A70A-BE910A45986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9BAC531-BF0B-471C-8D28-FA746300424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A3A79A5-FED8-4188-A788-A18BECC8DA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743EC0-8349-463B-817A-46CCED27E48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CCA137-05F9-42A3-9084-E38BCE5A05C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C6F077-3F63-4B17-A6E4-A8582A1D920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BC6C7-25AC-4D72-98FB-5DB4BFADC5E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8A363D-395E-42B2-A4D4-C925552A5C4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948EFB-7585-4C4D-9709-088B12C3DF0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3475ED-0615-42C1-8F1C-81AD978DD6C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B32990-4B09-43B7-A12E-C983A948575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1DF95D3-D6FB-4DFE-AD35-1E28F5324C5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685800" y="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 dirty="0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200" b="1" dirty="0">
                <a:latin typeface="Times New Roman" pitchFamily="18" charset="0"/>
              </a:rPr>
              <a:t>ОТДЕЛЕНИЕ РЕНТГЕНХИРУРГИЧЕСКИХ МЕТОДОВ </a:t>
            </a:r>
          </a:p>
          <a:p>
            <a:pPr algn="ctr" eaLnBrk="0" hangingPunct="0"/>
            <a:r>
              <a:rPr lang="ru-RU" sz="1200" b="1" dirty="0">
                <a:latin typeface="Times New Roman" pitchFamily="18" charset="0"/>
              </a:rPr>
              <a:t>ДИАГНОСТИКИ И ЛЕЧЕНИЯ.</a:t>
            </a:r>
          </a:p>
          <a:p>
            <a:pPr algn="ctr" eaLnBrk="0" hangingPunct="0"/>
            <a:r>
              <a:rPr lang="ru-RU" sz="1600" b="1" u="sng" dirty="0" smtClean="0">
                <a:latin typeface="Times New Roman" pitchFamily="18" charset="0"/>
              </a:rPr>
              <a:t>Церебральная ангиография</a:t>
            </a:r>
            <a:endParaRPr lang="ru-RU" sz="1600" dirty="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92150" y="179388"/>
            <a:ext cx="739775" cy="93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755650"/>
            <a:ext cx="3024188" cy="287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23.01 </a:t>
            </a:r>
            <a:r>
              <a:rPr lang="ru-RU" sz="1400" b="1" dirty="0">
                <a:latin typeface="Times New Roman" pitchFamily="18" charset="0"/>
              </a:rPr>
              <a:t>.1</a:t>
            </a:r>
            <a:r>
              <a:rPr lang="en-US" sz="1400" b="1" dirty="0">
                <a:latin typeface="Times New Roman" pitchFamily="18" charset="0"/>
              </a:rPr>
              <a:t>6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Ф.И.О: </a:t>
            </a:r>
            <a:r>
              <a:rPr lang="ru-RU" sz="1400" b="1" dirty="0" smtClean="0">
                <a:latin typeface="Times New Roman" pitchFamily="18" charset="0"/>
              </a:rPr>
              <a:t>Федотов Д.В.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 Год рождения: </a:t>
            </a:r>
            <a:r>
              <a:rPr lang="ru-RU" sz="1400" b="1" dirty="0" smtClean="0">
                <a:latin typeface="Times New Roman" pitchFamily="18" charset="0"/>
              </a:rPr>
              <a:t>26.05.1984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Диагноз: </a:t>
            </a:r>
            <a:r>
              <a:rPr lang="ru-RU" sz="1400" b="1" dirty="0" smtClean="0">
                <a:latin typeface="Times New Roman" pitchFamily="18" charset="0"/>
              </a:rPr>
              <a:t>АВМ?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Отделение: </a:t>
            </a:r>
            <a:r>
              <a:rPr lang="ru-RU" sz="1400" b="1" dirty="0" smtClean="0">
                <a:latin typeface="Times New Roman" pitchFamily="18" charset="0"/>
              </a:rPr>
              <a:t>27 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№ </a:t>
            </a:r>
            <a:r>
              <a:rPr lang="ru-RU" sz="1400" b="1" dirty="0" smtClean="0">
                <a:latin typeface="Times New Roman" pitchFamily="18" charset="0"/>
              </a:rPr>
              <a:t>668</a:t>
            </a:r>
            <a:endParaRPr lang="ru-RU" sz="14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428750"/>
            <a:ext cx="3429000" cy="11699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 Щербаков А.С.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dirty="0" smtClean="0">
                <a:latin typeface="Times New Roman" pitchFamily="18" charset="0"/>
              </a:rPr>
              <a:t>Тимошенко Н.С.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Ермолин М.В.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Анест. мед. с.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smtClean="0">
                <a:latin typeface="Times New Roman" pitchFamily="18" charset="0"/>
              </a:rPr>
              <a:t>Капралова Е.А.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Рентг. </a:t>
            </a:r>
            <a:r>
              <a:rPr lang="ru-RU" sz="1400" b="1" dirty="0" smtClean="0">
                <a:latin typeface="Times New Roman" pitchFamily="18" charset="0"/>
              </a:rPr>
              <a:t>Лаборант        ______________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188913" y="2771775"/>
            <a:ext cx="3124200" cy="1800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>
                <a:latin typeface="Times New Roman" pitchFamily="18" charset="0"/>
              </a:rPr>
              <a:t>Под м/анестезией: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endParaRPr lang="ru-RU" sz="1600">
              <a:latin typeface="Times New Roman" pitchFamily="18" charset="0"/>
            </a:endParaRPr>
          </a:p>
          <a:p>
            <a:pPr eaLnBrk="0" hangingPunct="0"/>
            <a:r>
              <a:rPr lang="ru-RU" sz="16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997200" y="2916238"/>
            <a:ext cx="9048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Пункция:</a:t>
            </a:r>
          </a:p>
        </p:txBody>
      </p:sp>
      <p:graphicFrame>
        <p:nvGraphicFramePr>
          <p:cNvPr id="2301" name="Group 253"/>
          <p:cNvGraphicFramePr>
            <a:graphicFrameLocks noGrp="1"/>
          </p:cNvGraphicFramePr>
          <p:nvPr/>
        </p:nvGraphicFramePr>
        <p:xfrm>
          <a:off x="4071938" y="2627313"/>
          <a:ext cx="2309808" cy="1023938"/>
        </p:xfrm>
        <a:graphic>
          <a:graphicData uri="http://schemas.openxmlformats.org/drawingml/2006/table">
            <a:tbl>
              <a:tblPr/>
              <a:tblGrid>
                <a:gridCol w="1230308"/>
                <a:gridCol w="522288"/>
                <a:gridCol w="557212"/>
              </a:tblGrid>
              <a:tr h="3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dex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43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femoralis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А.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axillaris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Rectangle 32"/>
          <p:cNvSpPr>
            <a:spLocks noChangeArrowheads="1"/>
          </p:cNvSpPr>
          <p:nvPr/>
        </p:nvSpPr>
        <p:spPr bwMode="auto">
          <a:xfrm>
            <a:off x="428625" y="35718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ru-RU"/>
          </a:p>
        </p:txBody>
      </p:sp>
      <p:sp>
        <p:nvSpPr>
          <p:cNvPr id="2075" name="Text Box 35"/>
          <p:cNvSpPr txBox="1">
            <a:spLocks noChangeArrowheads="1"/>
          </p:cNvSpPr>
          <p:nvPr/>
        </p:nvSpPr>
        <p:spPr bwMode="auto">
          <a:xfrm>
            <a:off x="188913" y="3851275"/>
            <a:ext cx="57800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Установлен интродьюссер:   </a:t>
            </a:r>
            <a:r>
              <a:rPr lang="en-US" sz="1400">
                <a:latin typeface="Times New Roman" pitchFamily="18" charset="0"/>
              </a:rPr>
              <a:t>                       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6" name="Rectangle 37"/>
          <p:cNvSpPr>
            <a:spLocks noChangeArrowheads="1"/>
          </p:cNvSpPr>
          <p:nvPr/>
        </p:nvSpPr>
        <p:spPr bwMode="auto">
          <a:xfrm>
            <a:off x="4071938" y="3929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7" name="Text Box 39"/>
          <p:cNvSpPr txBox="1">
            <a:spLocks noChangeArrowheads="1"/>
          </p:cNvSpPr>
          <p:nvPr/>
        </p:nvSpPr>
        <p:spPr bwMode="auto">
          <a:xfrm>
            <a:off x="0" y="5580063"/>
            <a:ext cx="3405188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Контраст: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Omnipaque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350   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150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Ультравист 370    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100   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ml</a:t>
            </a:r>
          </a:p>
          <a:p>
            <a:pPr eaLnBrk="0" hangingPunct="0"/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Visipaque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3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0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150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ml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eaLnBrk="0" hangingPunct="0"/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</a:t>
            </a:r>
            <a:r>
              <a:rPr lang="ru-RU" sz="1400" dirty="0">
                <a:latin typeface="Times New Roman" pitchFamily="18" charset="0"/>
              </a:rPr>
              <a:t>Юнигексол</a:t>
            </a:r>
            <a:r>
              <a:rPr lang="en-US" sz="1400" dirty="0">
                <a:latin typeface="Times New Roman" pitchFamily="18" charset="0"/>
              </a:rPr>
              <a:t> 350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150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ml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078" name="Text Box 40"/>
          <p:cNvSpPr txBox="1">
            <a:spLocks noChangeArrowheads="1"/>
          </p:cNvSpPr>
          <p:nvPr/>
        </p:nvSpPr>
        <p:spPr bwMode="auto">
          <a:xfrm>
            <a:off x="3357563" y="6011863"/>
            <a:ext cx="2852737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>
                <a:latin typeface="Times New Roman" pitchFamily="18" charset="0"/>
              </a:rPr>
              <a:t>-скопии </a:t>
            </a:r>
            <a:r>
              <a:rPr lang="ru-RU" sz="1400" dirty="0" smtClean="0">
                <a:latin typeface="Times New Roman" pitchFamily="18" charset="0"/>
              </a:rPr>
              <a:t>04:27 </a:t>
            </a:r>
            <a:r>
              <a:rPr lang="ru-RU" sz="1400" dirty="0">
                <a:latin typeface="Times New Roman" pitchFamily="18" charset="0"/>
              </a:rPr>
              <a:t>мин.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 </a:t>
            </a:r>
            <a:r>
              <a:rPr lang="ru-RU" sz="1400" dirty="0" smtClean="0">
                <a:latin typeface="Times New Roman" pitchFamily="18" charset="0"/>
              </a:rPr>
              <a:t>349,533  </a:t>
            </a:r>
            <a:r>
              <a:rPr lang="en-US" sz="1400" dirty="0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079" name="Rectangle 41"/>
          <p:cNvSpPr>
            <a:spLocks noChangeArrowheads="1"/>
          </p:cNvSpPr>
          <p:nvPr/>
        </p:nvSpPr>
        <p:spPr bwMode="auto">
          <a:xfrm>
            <a:off x="0" y="6804025"/>
            <a:ext cx="6337300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Расходный материал</a:t>
            </a:r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80" name="Text Box 42"/>
          <p:cNvSpPr txBox="1">
            <a:spLocks noChangeArrowheads="1"/>
          </p:cNvSpPr>
          <p:nvPr/>
        </p:nvSpPr>
        <p:spPr bwMode="auto">
          <a:xfrm>
            <a:off x="188913" y="4140200"/>
            <a:ext cx="6669087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По проводнику катетером</a:t>
            </a: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Str                               5F                     </a:t>
            </a:r>
          </a:p>
          <a:p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                        </a:t>
            </a:r>
            <a:r>
              <a:rPr lang="ru-RU" sz="1400" dirty="0" smtClean="0">
                <a:latin typeface="Times New Roman" pitchFamily="18" charset="0"/>
                <a:cs typeface="Times New Roman" pitchFamily="18" charset="0"/>
              </a:rPr>
              <a:t>НН</a:t>
            </a:r>
            <a:r>
              <a:rPr lang="en-US" sz="1400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100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              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5F                       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Катетеризирован терминальный отдел аорты</a:t>
            </a:r>
          </a:p>
          <a:p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Произведена ангиография таза и нижних конечностей</a:t>
            </a:r>
          </a:p>
        </p:txBody>
      </p:sp>
      <p:sp>
        <p:nvSpPr>
          <p:cNvPr id="2081" name="Rectangle 45"/>
          <p:cNvSpPr>
            <a:spLocks noChangeArrowheads="1"/>
          </p:cNvSpPr>
          <p:nvPr/>
        </p:nvSpPr>
        <p:spPr bwMode="auto">
          <a:xfrm>
            <a:off x="40767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7"/>
          <p:cNvSpPr>
            <a:spLocks noChangeArrowheads="1"/>
          </p:cNvSpPr>
          <p:nvPr/>
        </p:nvSpPr>
        <p:spPr bwMode="auto">
          <a:xfrm>
            <a:off x="4071938" y="44291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9"/>
          <p:cNvSpPr>
            <a:spLocks noChangeArrowheads="1"/>
          </p:cNvSpPr>
          <p:nvPr/>
        </p:nvSpPr>
        <p:spPr bwMode="auto">
          <a:xfrm>
            <a:off x="214313" y="585787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50"/>
          <p:cNvSpPr>
            <a:spLocks noChangeArrowheads="1"/>
          </p:cNvSpPr>
          <p:nvPr/>
        </p:nvSpPr>
        <p:spPr bwMode="auto">
          <a:xfrm>
            <a:off x="214313" y="6072188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Line 66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6" name="Line 67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7" name="Line 68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8" name="Line 69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89" name="Rectangle 70"/>
          <p:cNvSpPr>
            <a:spLocks noChangeArrowheads="1"/>
          </p:cNvSpPr>
          <p:nvPr/>
        </p:nvSpPr>
        <p:spPr bwMode="auto">
          <a:xfrm>
            <a:off x="428625" y="33575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271" name="Group 223"/>
          <p:cNvGraphicFramePr>
            <a:graphicFrameLocks noGrp="1"/>
          </p:cNvGraphicFramePr>
          <p:nvPr/>
        </p:nvGraphicFramePr>
        <p:xfrm>
          <a:off x="476250" y="7524750"/>
          <a:ext cx="5689054" cy="865632"/>
        </p:xfrm>
        <a:graphic>
          <a:graphicData uri="http://schemas.openxmlformats.org/drawingml/2006/table">
            <a:tbl>
              <a:tblPr/>
              <a:tblGrid>
                <a:gridCol w="1433513"/>
                <a:gridCol w="1320800"/>
                <a:gridCol w="1322387"/>
                <a:gridCol w="1612354"/>
              </a:tblGrid>
              <a:tr h="5016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белья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Колба для контраста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Диагностический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32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07" name="Rectangle 237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108" name="Rectangle 49"/>
          <p:cNvSpPr>
            <a:spLocks noChangeArrowheads="1"/>
          </p:cNvSpPr>
          <p:nvPr/>
        </p:nvSpPr>
        <p:spPr bwMode="auto">
          <a:xfrm>
            <a:off x="214313" y="650081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0" y="2916238"/>
            <a:ext cx="666908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b="1" dirty="0">
                <a:latin typeface="Times New Roman" pitchFamily="18" charset="0"/>
              </a:rPr>
              <a:t>ЗАКЛЮЧЕНИЕ</a:t>
            </a:r>
            <a:r>
              <a:rPr lang="ru-RU" sz="1400" b="1" dirty="0" smtClean="0">
                <a:latin typeface="Times New Roman" pitchFamily="18" charset="0"/>
              </a:rPr>
              <a:t>: На сериях церебральных ангиограмм аневризм и АВМ не выявлено. СМА, ПМА, ЗМА, интракраниальные сегменты ВСА без стенотических изменений.  </a:t>
            </a:r>
            <a:endParaRPr lang="ru-RU" sz="1400" b="1" dirty="0">
              <a:latin typeface="Times New Roman" pitchFamily="18" charset="0"/>
            </a:endParaRPr>
          </a:p>
        </p:txBody>
      </p:sp>
      <p:sp>
        <p:nvSpPr>
          <p:cNvPr id="3075" name="Text Box 7"/>
          <p:cNvSpPr txBox="1">
            <a:spLocks noChangeArrowheads="1"/>
          </p:cNvSpPr>
          <p:nvPr/>
        </p:nvSpPr>
        <p:spPr bwMode="auto">
          <a:xfrm>
            <a:off x="4149725" y="4143375"/>
            <a:ext cx="641350" cy="306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Врач:</a:t>
            </a:r>
          </a:p>
        </p:txBody>
      </p:sp>
      <p:sp>
        <p:nvSpPr>
          <p:cNvPr id="3076" name="Line 8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9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Line 10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9" name="Line 11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80" name="Rectangle 12"/>
          <p:cNvSpPr>
            <a:spLocks noChangeArrowheads="1"/>
          </p:cNvSpPr>
          <p:nvPr/>
        </p:nvSpPr>
        <p:spPr bwMode="auto">
          <a:xfrm>
            <a:off x="404813" y="250825"/>
            <a:ext cx="6119812" cy="2246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defRPr/>
            </a:pPr>
            <a:r>
              <a:rPr lang="ru-RU" sz="1400" dirty="0" err="1">
                <a:latin typeface="Times New Roman" pitchFamily="18" charset="0"/>
                <a:cs typeface="Times New Roman" pitchFamily="18" charset="0"/>
              </a:rPr>
              <a:t>Интродьюссер</a:t>
            </a: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извлечен.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Гемостаз. Давящая асептическая повязка.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Осложнения: нет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Прочее:</a:t>
            </a:r>
          </a:p>
          <a:p>
            <a:pPr marL="342900" indent="-342900"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  Рекомендации</a:t>
            </a:r>
            <a:r>
              <a:rPr lang="en-US" sz="1400" dirty="0">
                <a:latin typeface="Times New Roman" pitchFamily="18" charset="0"/>
                <a:cs typeface="Times New Roman" pitchFamily="18" charset="0"/>
              </a:rPr>
              <a:t>:</a:t>
            </a:r>
            <a:endParaRPr lang="ru-RU" sz="1400" dirty="0">
              <a:latin typeface="Times New Roman" pitchFamily="18" charset="0"/>
              <a:cs typeface="Times New Roman" pitchFamily="18" charset="0"/>
            </a:endParaRPr>
          </a:p>
          <a:p>
            <a:pPr marL="342900" indent="-342900">
              <a:buFontTx/>
              <a:buAutoNum type="arabicPeriod"/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 Постельный режим 24 часа.</a:t>
            </a:r>
          </a:p>
          <a:p>
            <a:pPr marL="342900" indent="-342900">
              <a:buFontTx/>
              <a:buAutoNum type="arabicPeriod" startAt="2"/>
              <a:defRPr/>
            </a:pPr>
            <a:r>
              <a:rPr lang="ru-RU" sz="1400" dirty="0">
                <a:latin typeface="Times New Roman" pitchFamily="18" charset="0"/>
                <a:cs typeface="Times New Roman" pitchFamily="18" charset="0"/>
              </a:rPr>
              <a:t>Контроль за местом пункции. </a:t>
            </a:r>
            <a:endParaRPr lang="en-US" sz="1400" dirty="0">
              <a:latin typeface="Times New Roman" pitchFamily="18" charset="0"/>
              <a:cs typeface="Times New Roman" pitchFamily="18" charset="0"/>
            </a:endParaRPr>
          </a:p>
          <a:p>
            <a:pPr>
              <a:defRPr/>
            </a:pPr>
            <a:r>
              <a:rPr lang="ru-RU" sz="1400" i="1" dirty="0"/>
              <a:t>С целью профилактики контраст индуцированной нефропатии </a:t>
            </a:r>
            <a:endParaRPr lang="en-US" sz="1400" i="1" dirty="0"/>
          </a:p>
          <a:p>
            <a:pPr>
              <a:defRPr/>
            </a:pPr>
            <a:r>
              <a:rPr lang="ru-RU" sz="1400" i="1" dirty="0"/>
              <a:t>– режим гидратации    </a:t>
            </a:r>
            <a:r>
              <a:rPr lang="en-US" sz="1400" i="1" dirty="0"/>
              <a:t>Na </a:t>
            </a:r>
            <a:r>
              <a:rPr lang="en-US" sz="1400" i="1" dirty="0" err="1"/>
              <a:t>Cl</a:t>
            </a:r>
            <a:r>
              <a:rPr lang="ru-RU" sz="1400" i="1" dirty="0"/>
              <a:t> 0.9%-150 мл</a:t>
            </a:r>
            <a:r>
              <a:rPr lang="en-US" sz="1400" i="1" dirty="0"/>
              <a:t>/</a:t>
            </a:r>
            <a:r>
              <a:rPr lang="ru-RU" sz="1400" i="1" dirty="0"/>
              <a:t>час. В течении суток.</a:t>
            </a:r>
            <a:endParaRPr lang="ru-RU" sz="1400" i="1"/>
          </a:p>
          <a:p>
            <a:pPr marL="342900" indent="-342900">
              <a:defRPr/>
            </a:pPr>
            <a:endParaRPr lang="ru-RU" sz="140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81" name="Text Box 13"/>
          <p:cNvSpPr txBox="1">
            <a:spLocks noChangeArrowheads="1"/>
          </p:cNvSpPr>
          <p:nvPr/>
        </p:nvSpPr>
        <p:spPr bwMode="auto">
          <a:xfrm>
            <a:off x="0" y="3606800"/>
            <a:ext cx="66690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2864</TotalTime>
  <Words>245</Words>
  <Application>Microsoft Office PowerPoint</Application>
  <PresentationFormat>Экран (4:3)</PresentationFormat>
  <Paragraphs>68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AngioPlan</cp:lastModifiedBy>
  <cp:revision>542</cp:revision>
  <dcterms:created xsi:type="dcterms:W3CDTF">2007-06-09T05:44:25Z</dcterms:created>
  <dcterms:modified xsi:type="dcterms:W3CDTF">2016-01-23T12:37:25Z</dcterms:modified>
</cp:coreProperties>
</file>