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60"/>
  </p:normalViewPr>
  <p:slideViewPr>
    <p:cSldViewPr>
      <p:cViewPr>
        <p:scale>
          <a:sx n="76" d="100"/>
          <a:sy n="76" d="100"/>
        </p:scale>
        <p:origin x="-1530" y="-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0CC8D-3BAE-4086-A70A-BE910A4598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531-BF0B-471C-8D28-FA74630042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A79A5-FED8-4188-A788-A18BECC8DA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43EC0-8349-463B-817A-46CCED27E4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CA137-05F9-42A3-9084-E38BCE5A05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6F077-3F63-4B17-A6E4-A8582A1D92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BC6C7-25AC-4D72-98FB-5DB4BFADC5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A363D-395E-42B2-A4D4-C925552A5C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48EFB-7585-4C4D-9709-088B12C3DF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75ED-0615-42C1-8F1C-81AD978DD6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32990-4B09-43B7-A12E-C983A9485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1DF95D3-D6FB-4DFE-AD35-1E28F5324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6858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ОТДЕЛЕНИЕ РЕНТГЕНХИРУРГИЧЕСКИХ МЕТОДОВ 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ДИАГНОСТИКИ И ЛЕЧЕНИЯ.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ангиография. 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50" y="179388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55650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en-US" sz="1400" b="1" dirty="0" smtClean="0">
                <a:latin typeface="Times New Roman" pitchFamily="18" charset="0"/>
              </a:rPr>
              <a:t>04</a:t>
            </a:r>
            <a:r>
              <a:rPr lang="ru-RU" sz="1400" b="1" dirty="0" smtClean="0">
                <a:latin typeface="Times New Roman" pitchFamily="18" charset="0"/>
              </a:rPr>
              <a:t>.0</a:t>
            </a:r>
            <a:r>
              <a:rPr lang="en-US" sz="1400" b="1" dirty="0" smtClean="0">
                <a:latin typeface="Times New Roman" pitchFamily="18" charset="0"/>
              </a:rPr>
              <a:t>2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.1</a:t>
            </a:r>
            <a:r>
              <a:rPr lang="en-US" sz="1400" b="1" dirty="0">
                <a:latin typeface="Times New Roman" pitchFamily="18" charset="0"/>
              </a:rPr>
              <a:t>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Ф.И.О: </a:t>
            </a:r>
            <a:r>
              <a:rPr lang="ru-RU" sz="1400" b="1" dirty="0" smtClean="0">
                <a:latin typeface="Times New Roman" pitchFamily="18" charset="0"/>
              </a:rPr>
              <a:t>Галашина Н.Н.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Год рождения: </a:t>
            </a:r>
            <a:r>
              <a:rPr lang="ru-RU" sz="1400" b="1" dirty="0" smtClean="0">
                <a:latin typeface="Times New Roman" pitchFamily="18" charset="0"/>
              </a:rPr>
              <a:t>25</a:t>
            </a:r>
            <a:r>
              <a:rPr lang="ru-RU" sz="1400" b="1" dirty="0" smtClean="0">
                <a:latin typeface="Times New Roman" pitchFamily="18" charset="0"/>
              </a:rPr>
              <a:t>.01.1964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Аневризма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1160</a:t>
            </a:r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428750"/>
            <a:ext cx="3429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Селезнёв С.А.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Анест. мед. с.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smtClean="0">
                <a:latin typeface="Times New Roman" pitchFamily="18" charset="0"/>
              </a:rPr>
              <a:t>Бричёва И.В.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Рентг. </a:t>
            </a:r>
            <a:r>
              <a:rPr lang="ru-RU" sz="1400" b="1" dirty="0" smtClean="0">
                <a:latin typeface="Times New Roman" pitchFamily="18" charset="0"/>
              </a:rPr>
              <a:t>Лаборант         </a:t>
            </a:r>
            <a:r>
              <a:rPr lang="ru-RU" sz="1400" dirty="0" err="1" smtClean="0">
                <a:latin typeface="Times New Roman" pitchFamily="18" charset="0"/>
              </a:rPr>
              <a:t>Мелека</a:t>
            </a:r>
            <a:r>
              <a:rPr lang="ru-RU" sz="1400" dirty="0" smtClean="0">
                <a:latin typeface="Times New Roman" pitchFamily="18" charset="0"/>
              </a:rPr>
              <a:t> Е.А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88913" y="2771775"/>
            <a:ext cx="3124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>
                <a:latin typeface="Times New Roman" pitchFamily="18" charset="0"/>
              </a:rPr>
              <a:t>Под м/анестезией: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endParaRPr lang="ru-RU" sz="1600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997200" y="29162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Пункция:</a:t>
            </a:r>
          </a:p>
        </p:txBody>
      </p:sp>
      <p:graphicFrame>
        <p:nvGraphicFramePr>
          <p:cNvPr id="2301" name="Group 253"/>
          <p:cNvGraphicFramePr>
            <a:graphicFrameLocks noGrp="1"/>
          </p:cNvGraphicFramePr>
          <p:nvPr/>
        </p:nvGraphicFramePr>
        <p:xfrm>
          <a:off x="4071938" y="2627313"/>
          <a:ext cx="2309808" cy="1023938"/>
        </p:xfrm>
        <a:graphic>
          <a:graphicData uri="http://schemas.openxmlformats.org/drawingml/2006/table">
            <a:tbl>
              <a:tblPr/>
              <a:tblGrid>
                <a:gridCol w="1230308"/>
                <a:gridCol w="522288"/>
                <a:gridCol w="557212"/>
              </a:tblGrid>
              <a:tr h="3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dex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428625" y="35718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75" name="Text Box 35"/>
          <p:cNvSpPr txBox="1">
            <a:spLocks noChangeArrowheads="1"/>
          </p:cNvSpPr>
          <p:nvPr/>
        </p:nvSpPr>
        <p:spPr bwMode="auto">
          <a:xfrm>
            <a:off x="188913" y="3851275"/>
            <a:ext cx="578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Установлен интродьюссер:   </a:t>
            </a:r>
            <a:r>
              <a:rPr lang="en-US" sz="1400">
                <a:latin typeface="Times New Roman" pitchFamily="18" charset="0"/>
              </a:rPr>
              <a:t> 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7"/>
          <p:cNvSpPr>
            <a:spLocks noChangeArrowheads="1"/>
          </p:cNvSpPr>
          <p:nvPr/>
        </p:nvSpPr>
        <p:spPr bwMode="auto">
          <a:xfrm>
            <a:off x="4071938" y="3929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7" name="Text Box 39"/>
          <p:cNvSpPr txBox="1">
            <a:spLocks noChangeArrowheads="1"/>
          </p:cNvSpPr>
          <p:nvPr/>
        </p:nvSpPr>
        <p:spPr bwMode="auto">
          <a:xfrm>
            <a:off x="0" y="5580063"/>
            <a:ext cx="3405188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Контраст: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Omnipaque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350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Ультравист 370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150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Visipaque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0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150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400" dirty="0">
                <a:latin typeface="Times New Roman" pitchFamily="18" charset="0"/>
              </a:rPr>
              <a:t>Юнигексол</a:t>
            </a:r>
            <a:r>
              <a:rPr lang="en-US" sz="1400" dirty="0">
                <a:latin typeface="Times New Roman" pitchFamily="18" charset="0"/>
              </a:rPr>
              <a:t> 350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150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" name="Text Box 40"/>
          <p:cNvSpPr txBox="1">
            <a:spLocks noChangeArrowheads="1"/>
          </p:cNvSpPr>
          <p:nvPr/>
        </p:nvSpPr>
        <p:spPr bwMode="auto">
          <a:xfrm>
            <a:off x="3357563" y="6011863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04:31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 </a:t>
            </a:r>
            <a:r>
              <a:rPr lang="ru-RU" sz="1400" dirty="0" smtClean="0">
                <a:latin typeface="Times New Roman" pitchFamily="18" charset="0"/>
              </a:rPr>
              <a:t>125</a:t>
            </a:r>
            <a:r>
              <a:rPr lang="ru-RU" sz="1400" dirty="0" smtClean="0">
                <a:latin typeface="Times New Roman" pitchFamily="18" charset="0"/>
              </a:rPr>
              <a:t>,470  </a:t>
            </a:r>
            <a:r>
              <a:rPr lang="en-US" sz="1400" dirty="0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0" y="6804025"/>
            <a:ext cx="633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Расходный материал</a:t>
            </a:r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80" name="Text Box 42"/>
          <p:cNvSpPr txBox="1">
            <a:spLocks noChangeArrowheads="1"/>
          </p:cNvSpPr>
          <p:nvPr/>
        </p:nvSpPr>
        <p:spPr bwMode="auto">
          <a:xfrm>
            <a:off x="188913" y="4140200"/>
            <a:ext cx="66690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По проводнику катетером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                               5F                    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JR-3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.5                   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5F                      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Катетеризирован терминальный отдел аорты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Произведена ангиография таза и нижних конечностей</a:t>
            </a:r>
          </a:p>
        </p:txBody>
      </p:sp>
      <p:sp>
        <p:nvSpPr>
          <p:cNvPr id="2081" name="Rectangle 45"/>
          <p:cNvSpPr>
            <a:spLocks noChangeArrowheads="1"/>
          </p:cNvSpPr>
          <p:nvPr/>
        </p:nvSpPr>
        <p:spPr bwMode="auto">
          <a:xfrm>
            <a:off x="40767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7"/>
          <p:cNvSpPr>
            <a:spLocks noChangeArrowheads="1"/>
          </p:cNvSpPr>
          <p:nvPr/>
        </p:nvSpPr>
        <p:spPr bwMode="auto">
          <a:xfrm>
            <a:off x="4071938" y="4429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9"/>
          <p:cNvSpPr>
            <a:spLocks noChangeArrowheads="1"/>
          </p:cNvSpPr>
          <p:nvPr/>
        </p:nvSpPr>
        <p:spPr bwMode="auto">
          <a:xfrm>
            <a:off x="214313" y="58578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smtClean="0"/>
              <a:t>х</a:t>
            </a:r>
            <a:endParaRPr lang="ru-RU" dirty="0"/>
          </a:p>
        </p:txBody>
      </p:sp>
      <p:sp>
        <p:nvSpPr>
          <p:cNvPr id="2084" name="Rectangle 50"/>
          <p:cNvSpPr>
            <a:spLocks noChangeArrowheads="1"/>
          </p:cNvSpPr>
          <p:nvPr/>
        </p:nvSpPr>
        <p:spPr bwMode="auto">
          <a:xfrm>
            <a:off x="214313" y="60721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Line 66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6" name="Line 67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7" name="Line 68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9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Rectangle 70"/>
          <p:cNvSpPr>
            <a:spLocks noChangeArrowheads="1"/>
          </p:cNvSpPr>
          <p:nvPr/>
        </p:nvSpPr>
        <p:spPr bwMode="auto">
          <a:xfrm>
            <a:off x="428625" y="3357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271" name="Group 223"/>
          <p:cNvGraphicFramePr>
            <a:graphicFrameLocks noGrp="1"/>
          </p:cNvGraphicFramePr>
          <p:nvPr/>
        </p:nvGraphicFramePr>
        <p:xfrm>
          <a:off x="476250" y="7524750"/>
          <a:ext cx="5689054" cy="865632"/>
        </p:xfrm>
        <a:graphic>
          <a:graphicData uri="http://schemas.openxmlformats.org/drawingml/2006/table">
            <a:tbl>
              <a:tblPr/>
              <a:tblGrid>
                <a:gridCol w="1433513"/>
                <a:gridCol w="1320800"/>
                <a:gridCol w="1322387"/>
                <a:gridCol w="1612354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белья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Колба для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Диагностический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7" name="Rectangle 237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08" name="Rectangle 49"/>
          <p:cNvSpPr>
            <a:spLocks noChangeArrowheads="1"/>
          </p:cNvSpPr>
          <p:nvPr/>
        </p:nvSpPr>
        <p:spPr bwMode="auto">
          <a:xfrm>
            <a:off x="214313" y="650081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2916238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b="1" dirty="0">
                <a:latin typeface="Times New Roman" pitchFamily="18" charset="0"/>
              </a:rPr>
              <a:t>ЗАКЛЮЧЕНИЕ</a:t>
            </a:r>
            <a:r>
              <a:rPr lang="ru-RU" sz="1400" b="1" dirty="0" smtClean="0">
                <a:latin typeface="Times New Roman" pitchFamily="18" charset="0"/>
              </a:rPr>
              <a:t>: </a:t>
            </a:r>
            <a:r>
              <a:rPr lang="ru-RU" sz="1400" b="1" dirty="0" smtClean="0">
                <a:latin typeface="Times New Roman" pitchFamily="18" charset="0"/>
              </a:rPr>
              <a:t>Состояние после </a:t>
            </a:r>
            <a:r>
              <a:rPr lang="ru-RU" sz="1400" b="1" dirty="0" err="1" smtClean="0">
                <a:latin typeface="Times New Roman" pitchFamily="18" charset="0"/>
              </a:rPr>
              <a:t>эндоваскулярной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</a:rPr>
              <a:t>эмболизации</a:t>
            </a:r>
            <a:r>
              <a:rPr lang="ru-RU" sz="1400" b="1" dirty="0" smtClean="0">
                <a:latin typeface="Times New Roman" pitchFamily="18" charset="0"/>
              </a:rPr>
              <a:t> аневризмы С1 правой ВСА от 22.01.2015. </a:t>
            </a:r>
            <a:r>
              <a:rPr lang="ru-RU" sz="1400" b="1" dirty="0" smtClean="0">
                <a:latin typeface="Times New Roman" pitchFamily="18" charset="0"/>
              </a:rPr>
              <a:t>Справа, </a:t>
            </a:r>
            <a:r>
              <a:rPr lang="ru-RU" sz="1400" b="1" dirty="0" smtClean="0">
                <a:latin typeface="Times New Roman" pitchFamily="18" charset="0"/>
              </a:rPr>
              <a:t>в </a:t>
            </a:r>
            <a:r>
              <a:rPr lang="ru-RU" sz="1400" b="1" dirty="0" smtClean="0">
                <a:latin typeface="Times New Roman" pitchFamily="18" charset="0"/>
              </a:rPr>
              <a:t>зоне коммуникантного сегмента правой ВСА о</a:t>
            </a:r>
            <a:r>
              <a:rPr lang="ru-RU" sz="1400" b="1" dirty="0" smtClean="0">
                <a:latin typeface="Times New Roman" pitchFamily="18" charset="0"/>
              </a:rPr>
              <a:t>пределяется клубок </a:t>
            </a:r>
            <a:r>
              <a:rPr lang="ru-RU" sz="1400" b="1" dirty="0" err="1" smtClean="0">
                <a:latin typeface="Times New Roman" pitchFamily="18" charset="0"/>
              </a:rPr>
              <a:t>микроспиралей</a:t>
            </a:r>
            <a:r>
              <a:rPr lang="ru-RU" sz="1400" b="1" dirty="0" smtClean="0">
                <a:latin typeface="Times New Roman" pitchFamily="18" charset="0"/>
              </a:rPr>
              <a:t>, затека контраста в полость аневризмы нет. Состояние после </a:t>
            </a:r>
            <a:r>
              <a:rPr lang="ru-RU" sz="1400" b="1" dirty="0" err="1" smtClean="0">
                <a:latin typeface="Times New Roman" pitchFamily="18" charset="0"/>
              </a:rPr>
              <a:t>клипирования</a:t>
            </a:r>
            <a:r>
              <a:rPr lang="ru-RU" sz="1400" b="1" dirty="0" smtClean="0">
                <a:latin typeface="Times New Roman" pitchFamily="18" charset="0"/>
              </a:rPr>
              <a:t> аневризмы левой СМА от 15.07.2015. Слева, в зоне развилки М1 левой СМА определяется клипса, затека контраста в полость аневризмы нет.   </a:t>
            </a:r>
            <a:r>
              <a:rPr lang="ru-RU" sz="1400" b="1" dirty="0" smtClean="0">
                <a:latin typeface="Times New Roman" pitchFamily="18" charset="0"/>
              </a:rPr>
              <a:t>Аневризм в бассейне вертебробазилярной системы нет. </a:t>
            </a:r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4797152" y="5220072"/>
            <a:ext cx="18722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err="1"/>
              <a:t>Врач</a:t>
            </a:r>
            <a:r>
              <a:rPr lang="ru-RU" sz="1400" dirty="0" err="1" smtClean="0"/>
              <a:t>:___________</a:t>
            </a:r>
            <a:endParaRPr lang="ru-RU" sz="1400" dirty="0"/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404813" y="250825"/>
            <a:ext cx="61198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Интродьюссер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извлечен.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Гемостаз. Давящая асептическая повязка.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Осложнения: нет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Прочее: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Рекомендации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Постельный режим 24 часа.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Контроль за местом пункции.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1400" i="1" dirty="0"/>
              <a:t>С целью профилактики контраст индуцированной нефропатии </a:t>
            </a:r>
            <a:endParaRPr lang="en-US" sz="1400" i="1" dirty="0"/>
          </a:p>
          <a:p>
            <a:pPr>
              <a:defRPr/>
            </a:pPr>
            <a:r>
              <a:rPr lang="ru-RU" sz="1400" i="1" dirty="0"/>
              <a:t>– режим гидратации    </a:t>
            </a:r>
            <a:r>
              <a:rPr lang="en-US" sz="1400" i="1" dirty="0"/>
              <a:t>Na </a:t>
            </a:r>
            <a:r>
              <a:rPr lang="en-US" sz="1400" i="1" dirty="0" err="1"/>
              <a:t>Cl</a:t>
            </a:r>
            <a:r>
              <a:rPr lang="ru-RU" sz="1400" i="1" dirty="0"/>
              <a:t> 0.9%-150 мл</a:t>
            </a:r>
            <a:r>
              <a:rPr lang="en-US" sz="1400" i="1" dirty="0"/>
              <a:t>/</a:t>
            </a:r>
            <a:r>
              <a:rPr lang="ru-RU" sz="1400" i="1" dirty="0"/>
              <a:t>час. В течении суток.</a:t>
            </a:r>
            <a:endParaRPr lang="ru-RU" sz="1400" i="1"/>
          </a:p>
          <a:p>
            <a:pPr marL="342900" indent="-342900">
              <a:defRPr/>
            </a:pPr>
            <a:endParaRPr lang="ru-RU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0" y="3606800"/>
            <a:ext cx="6669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292</Words>
  <Application>Microsoft Office PowerPoint</Application>
  <PresentationFormat>Экран (4:3)</PresentationFormat>
  <Paragraphs>68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AngioPlan</cp:lastModifiedBy>
  <cp:revision>547</cp:revision>
  <dcterms:created xsi:type="dcterms:W3CDTF">2007-06-09T05:44:25Z</dcterms:created>
  <dcterms:modified xsi:type="dcterms:W3CDTF">2016-02-04T09:29:56Z</dcterms:modified>
</cp:coreProperties>
</file>