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47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2DCD-8E2F-4901-A3E2-8D8B5F75C1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2039C-3F22-4B7B-A1C9-7250E93BFE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A409C-51A9-41A8-91F0-B264668ACB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EFB31-B232-49A0-BE41-444EE79D6E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911F-7B2F-4F12-A172-0E5AD3C4A2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BB979-AFA5-4270-AFDD-D2F1F875F9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6123-FAA5-4F55-9176-ADECF83B3D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C4A87-534E-4B57-B586-12C32866D8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E5EEB-21CD-4097-9C8E-1DA2872C23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74AB-6C34-4D04-814A-0E541B088C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17AD8-A91E-476C-822F-633EF320CC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4DD3D4-C9D5-4365-B2B5-AF7D5CC3F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НИЖНЕЙ   КОНЕЧНОСТИ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188913" y="755650"/>
            <a:ext cx="302418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15.04.</a:t>
            </a:r>
            <a:r>
              <a:rPr lang="en-US" sz="1400" b="1" dirty="0">
                <a:latin typeface="Times New Roman" pitchFamily="18" charset="0"/>
              </a:rPr>
              <a:t>20</a:t>
            </a:r>
            <a:r>
              <a:rPr lang="ru-RU" sz="1400" b="1" dirty="0">
                <a:latin typeface="Times New Roman" pitchFamily="18" charset="0"/>
              </a:rPr>
              <a:t>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Ф.И.О.:  </a:t>
            </a:r>
            <a:r>
              <a:rPr lang="ru-RU" sz="1400" b="1" dirty="0" smtClean="0">
                <a:latin typeface="Times New Roman" pitchFamily="18" charset="0"/>
              </a:rPr>
              <a:t>Ивин А.В.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1954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 Атеросклероз </a:t>
            </a:r>
          </a:p>
          <a:p>
            <a:r>
              <a:rPr lang="ru-RU" sz="1400" b="1" dirty="0">
                <a:latin typeface="Times New Roman" pitchFamily="18" charset="0"/>
              </a:rPr>
              <a:t>арт. н. кон.</a:t>
            </a:r>
          </a:p>
          <a:p>
            <a:r>
              <a:rPr lang="ru-RU" sz="1400" b="1" dirty="0">
                <a:latin typeface="Times New Roman" pitchFamily="18" charset="0"/>
              </a:rPr>
              <a:t>Отделение: 21</a:t>
            </a:r>
          </a:p>
          <a:p>
            <a:r>
              <a:rPr lang="ru-RU" sz="1400" b="1" dirty="0">
                <a:latin typeface="Times New Roman" pitchFamily="18" charset="0"/>
              </a:rPr>
              <a:t>№:  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213100" y="1500188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Рентгенхирург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Шутова Л.Н.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Анестезиолог: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ШЕВЬЁВ В.А.</a:t>
            </a:r>
          </a:p>
          <a:p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.       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Шатунова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А.Ю.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 err="1">
                <a:latin typeface="Times New Roman" pitchFamily="18" charset="0"/>
                <a:cs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199" name="Group 151"/>
          <p:cNvGraphicFramePr>
            <a:graphicFrameLocks noGrp="1"/>
          </p:cNvGraphicFramePr>
          <p:nvPr/>
        </p:nvGraphicFramePr>
        <p:xfrm>
          <a:off x="3933825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8"/>
                <a:gridCol w="652462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Rectangle 32"/>
          <p:cNvSpPr>
            <a:spLocks noChangeArrowheads="1"/>
          </p:cNvSpPr>
          <p:nvPr/>
        </p:nvSpPr>
        <p:spPr bwMode="auto">
          <a:xfrm>
            <a:off x="4048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4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</a:t>
            </a:r>
            <a:r>
              <a:rPr lang="en-US" sz="1400">
                <a:latin typeface="Times New Roman" pitchFamily="18" charset="0"/>
              </a:rPr>
              <a:t>5F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5" name="Rectangle 38"/>
          <p:cNvSpPr>
            <a:spLocks noChangeArrowheads="1"/>
          </p:cNvSpPr>
          <p:nvPr/>
        </p:nvSpPr>
        <p:spPr bwMode="auto">
          <a:xfrm>
            <a:off x="27813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6" name="Text Box 39"/>
          <p:cNvSpPr txBox="1">
            <a:spLocks noChangeArrowheads="1"/>
          </p:cNvSpPr>
          <p:nvPr/>
        </p:nvSpPr>
        <p:spPr bwMode="auto">
          <a:xfrm>
            <a:off x="188913" y="5580063"/>
            <a:ext cx="34051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</a:t>
            </a:r>
            <a:r>
              <a:rPr lang="ru-RU" sz="1400" dirty="0" err="1">
                <a:latin typeface="Times New Roman" pitchFamily="18" charset="0"/>
              </a:rPr>
              <a:t>Сканлюкс</a:t>
            </a:r>
            <a:r>
              <a:rPr lang="ru-RU" sz="1400" dirty="0">
                <a:latin typeface="Times New Roman" pitchFamily="18" charset="0"/>
              </a:rPr>
              <a:t> 350     100  </a:t>
            </a:r>
            <a:r>
              <a:rPr lang="en-US" sz="1400" dirty="0">
                <a:latin typeface="Times New Roman" pitchFamily="18" charset="0"/>
              </a:rPr>
              <a:t> 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Оптирей</a:t>
            </a:r>
            <a:r>
              <a:rPr lang="en-US" sz="1400" dirty="0">
                <a:latin typeface="Times New Roman" pitchFamily="18" charset="0"/>
              </a:rPr>
              <a:t> 350</a:t>
            </a:r>
            <a:r>
              <a:rPr lang="ru-RU" sz="1400" dirty="0">
                <a:latin typeface="Times New Roman" pitchFamily="18" charset="0"/>
              </a:rPr>
              <a:t>        100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Ультравист</a:t>
            </a:r>
            <a:r>
              <a:rPr lang="ru-RU" sz="1400" dirty="0">
                <a:latin typeface="Times New Roman" pitchFamily="18" charset="0"/>
              </a:rPr>
              <a:t> 370   </a:t>
            </a:r>
            <a:r>
              <a:rPr lang="ru-RU" sz="1400" dirty="0" smtClean="0">
                <a:latin typeface="Times New Roman" pitchFamily="18" charset="0"/>
              </a:rPr>
              <a:t>200</a:t>
            </a:r>
            <a:r>
              <a:rPr lang="en-US" sz="1400" dirty="0" smtClean="0">
                <a:latin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Юнигексол</a:t>
            </a:r>
            <a:r>
              <a:rPr lang="ru-RU" sz="1400" dirty="0">
                <a:latin typeface="Times New Roman" pitchFamily="18" charset="0"/>
              </a:rPr>
              <a:t> 350   100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7" name="Text Box 40"/>
          <p:cNvSpPr txBox="1">
            <a:spLocks noChangeArrowheads="1"/>
          </p:cNvSpPr>
          <p:nvPr/>
        </p:nvSpPr>
        <p:spPr bwMode="auto">
          <a:xfrm>
            <a:off x="3357563" y="5795963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е-скопии      </a:t>
            </a:r>
            <a:r>
              <a:rPr lang="ru-RU" sz="1400" dirty="0" smtClean="0">
                <a:latin typeface="Times New Roman" pitchFamily="18" charset="0"/>
              </a:rPr>
              <a:t>02:54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r>
              <a:rPr lang="ru-RU" sz="1400" dirty="0">
                <a:latin typeface="Times New Roman" pitchFamily="18" charset="0"/>
              </a:rPr>
              <a:t>Доза облучения         </a:t>
            </a:r>
            <a:r>
              <a:rPr lang="ru-RU" sz="1400" dirty="0" smtClean="0">
                <a:latin typeface="Times New Roman" pitchFamily="18" charset="0"/>
              </a:rPr>
              <a:t>50,979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8" name="Rectangle 41"/>
          <p:cNvSpPr>
            <a:spLocks noChangeArrowheads="1"/>
          </p:cNvSpPr>
          <p:nvPr/>
        </p:nvSpPr>
        <p:spPr bwMode="auto">
          <a:xfrm>
            <a:off x="188913" y="70199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9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4087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по проводнику катетер установлен в ОПА: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  PIG  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5F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                      С-2    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5F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Произведена ангиография нижней конечности: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правая н.  кон.                             Левая н. кон.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80" name="Rectangle 43"/>
          <p:cNvSpPr>
            <a:spLocks noChangeArrowheads="1"/>
          </p:cNvSpPr>
          <p:nvPr/>
        </p:nvSpPr>
        <p:spPr bwMode="auto">
          <a:xfrm>
            <a:off x="27813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27813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50"/>
          <p:cNvSpPr>
            <a:spLocks noChangeArrowheads="1"/>
          </p:cNvSpPr>
          <p:nvPr/>
        </p:nvSpPr>
        <p:spPr bwMode="auto">
          <a:xfrm>
            <a:off x="357188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357188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64"/>
          <p:cNvSpPr>
            <a:spLocks noChangeArrowheads="1"/>
          </p:cNvSpPr>
          <p:nvPr/>
        </p:nvSpPr>
        <p:spPr bwMode="auto">
          <a:xfrm>
            <a:off x="2500313" y="5072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  <a:p>
            <a:pPr algn="ctr"/>
            <a:endParaRPr lang="ru-RU"/>
          </a:p>
        </p:txBody>
      </p:sp>
      <p:sp>
        <p:nvSpPr>
          <p:cNvPr id="2085" name="Rectangle 65"/>
          <p:cNvSpPr>
            <a:spLocks noChangeArrowheads="1"/>
          </p:cNvSpPr>
          <p:nvPr/>
        </p:nvSpPr>
        <p:spPr bwMode="auto">
          <a:xfrm>
            <a:off x="4286250" y="5072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Rectangle 70"/>
          <p:cNvSpPr>
            <a:spLocks noChangeArrowheads="1"/>
          </p:cNvSpPr>
          <p:nvPr/>
        </p:nvSpPr>
        <p:spPr bwMode="auto">
          <a:xfrm>
            <a:off x="404813" y="32766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97" name="Group 149"/>
          <p:cNvGraphicFramePr>
            <a:graphicFrameLocks noGrp="1"/>
          </p:cNvGraphicFramePr>
          <p:nvPr/>
        </p:nvGraphicFramePr>
        <p:xfrm>
          <a:off x="404813" y="7380288"/>
          <a:ext cx="6048375" cy="1036320"/>
        </p:xfrm>
        <a:graphic>
          <a:graphicData uri="http://schemas.openxmlformats.org/drawingml/2006/table">
            <a:tbl>
              <a:tblPr/>
              <a:tblGrid>
                <a:gridCol w="1325562"/>
                <a:gridCol w="1571625"/>
                <a:gridCol w="1576388"/>
                <a:gridCol w="15748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 белья одноразовый.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8" name="Rectangle 152"/>
          <p:cNvSpPr>
            <a:spLocks noChangeArrowheads="1"/>
          </p:cNvSpPr>
          <p:nvPr/>
        </p:nvSpPr>
        <p:spPr bwMode="auto">
          <a:xfrm>
            <a:off x="836613" y="3203575"/>
            <a:ext cx="1728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Новокаин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Лидокаин</a:t>
            </a:r>
          </a:p>
        </p:txBody>
      </p:sp>
      <p:sp>
        <p:nvSpPr>
          <p:cNvPr id="2109" name="Rectangle 50"/>
          <p:cNvSpPr>
            <a:spLocks noChangeArrowheads="1"/>
          </p:cNvSpPr>
          <p:nvPr/>
        </p:nvSpPr>
        <p:spPr bwMode="auto">
          <a:xfrm>
            <a:off x="357188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0" name="Rectangle 50"/>
          <p:cNvSpPr>
            <a:spLocks noChangeArrowheads="1"/>
          </p:cNvSpPr>
          <p:nvPr/>
        </p:nvSpPr>
        <p:spPr bwMode="auto">
          <a:xfrm>
            <a:off x="357188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3959225"/>
            <a:ext cx="666908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1400" b="1" dirty="0">
                <a:latin typeface="Times New Roman" pitchFamily="18" charset="0"/>
              </a:rPr>
              <a:t>ЗАКЛЮЧЕНИЕ: На </a:t>
            </a:r>
            <a:r>
              <a:rPr lang="ru-RU" sz="1400" b="1" dirty="0" err="1">
                <a:latin typeface="Times New Roman" pitchFamily="18" charset="0"/>
              </a:rPr>
              <a:t>ангиограммах</a:t>
            </a:r>
            <a:r>
              <a:rPr lang="ru-RU" sz="1400" b="1" dirty="0">
                <a:latin typeface="Times New Roman" pitchFamily="18" charset="0"/>
              </a:rPr>
              <a:t> нижней конечности</a:t>
            </a:r>
          </a:p>
          <a:p>
            <a:pPr algn="just"/>
            <a:r>
              <a:rPr lang="ru-RU" sz="1400" b="1" dirty="0">
                <a:latin typeface="Times New Roman" pitchFamily="18" charset="0"/>
              </a:rPr>
              <a:t>Справа: </a:t>
            </a:r>
            <a:r>
              <a:rPr lang="ru-RU" sz="1400" dirty="0" smtClean="0">
                <a:latin typeface="Times New Roman" pitchFamily="18" charset="0"/>
              </a:rPr>
              <a:t>стеноз НПА не более 30%, стенозы  ПБА не более </a:t>
            </a:r>
            <a:r>
              <a:rPr lang="ru-RU" sz="1400" dirty="0">
                <a:latin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</a:rPr>
              <a:t>0%. </a:t>
            </a:r>
            <a:r>
              <a:rPr lang="ru-RU" sz="1400" dirty="0" err="1" smtClean="0">
                <a:latin typeface="Times New Roman" pitchFamily="18" charset="0"/>
              </a:rPr>
              <a:t>Тибио-перонеальный</a:t>
            </a:r>
            <a:r>
              <a:rPr lang="ru-RU" sz="1400" dirty="0" smtClean="0">
                <a:latin typeface="Times New Roman" pitchFamily="18" charset="0"/>
              </a:rPr>
              <a:t> ствол, Передняя ББА, Задняя ББА, МБА полностью проходимы.  </a:t>
            </a:r>
            <a:endParaRPr lang="en-US" sz="1400" dirty="0">
              <a:latin typeface="Times New Roman" pitchFamily="18" charset="0"/>
            </a:endParaRPr>
          </a:p>
          <a:p>
            <a:pPr algn="just"/>
            <a:endParaRPr lang="ru-RU" sz="1400" b="1" dirty="0" smtClean="0">
              <a:latin typeface="Times New Roman" pitchFamily="18" charset="0"/>
            </a:endParaRPr>
          </a:p>
          <a:p>
            <a:pPr algn="just"/>
            <a:r>
              <a:rPr lang="ru-RU" sz="1400" b="1" dirty="0" smtClean="0">
                <a:latin typeface="Times New Roman" pitchFamily="18" charset="0"/>
              </a:rPr>
              <a:t>Слева</a:t>
            </a:r>
            <a:r>
              <a:rPr lang="ru-RU" sz="1400" b="1" dirty="0">
                <a:latin typeface="Times New Roman" pitchFamily="18" charset="0"/>
              </a:rPr>
              <a:t>: </a:t>
            </a:r>
            <a:r>
              <a:rPr lang="ru-RU" sz="1400" dirty="0" smtClean="0">
                <a:latin typeface="Times New Roman" pitchFamily="18" charset="0"/>
              </a:rPr>
              <a:t>стеноз ОПА 25%, </a:t>
            </a:r>
            <a:r>
              <a:rPr lang="ru-RU" sz="1400" dirty="0" smtClean="0">
                <a:latin typeface="Times New Roman" pitchFamily="18" charset="0"/>
              </a:rPr>
              <a:t>стеноз проксимальной порции ПБА 35%, тотальная окклюзия в средней трети ПБА с контрастированием нижней трети ПБА за счет коллатералей. </a:t>
            </a:r>
            <a:r>
              <a:rPr lang="ru-RU" sz="1400" dirty="0" err="1" smtClean="0">
                <a:latin typeface="Times New Roman" pitchFamily="18" charset="0"/>
              </a:rPr>
              <a:t>Тибио-перонеальный</a:t>
            </a:r>
            <a:r>
              <a:rPr lang="ru-RU" sz="1400" dirty="0" smtClean="0">
                <a:latin typeface="Times New Roman" pitchFamily="18" charset="0"/>
              </a:rPr>
              <a:t> ствол – стеноз до 40%, Передняя ББА без стенозов, Задняя ББА – стенозы до 30%, МБА – стенозы до 50%. </a:t>
            </a:r>
            <a:endParaRPr lang="en-US" sz="1400" dirty="0" smtClean="0">
              <a:latin typeface="Times New Roman" pitchFamily="18" charset="0"/>
            </a:endParaRPr>
          </a:p>
          <a:p>
            <a:endParaRPr lang="ru-RU" sz="1400" b="1" dirty="0">
              <a:latin typeface="Times New Roman" pitchFamily="18" charset="0"/>
            </a:endParaRPr>
          </a:p>
          <a:p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581128" y="5724128"/>
            <a:ext cx="19439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Врач: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Постельный 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места пункции. </a:t>
            </a:r>
          </a:p>
          <a:p>
            <a:pPr algn="just">
              <a:defRPr/>
            </a:pPr>
            <a:r>
              <a:rPr lang="ru-RU" sz="1400" i="1" dirty="0"/>
              <a:t>3. </a:t>
            </a:r>
            <a:r>
              <a:rPr lang="ru-RU" sz="1200" i="1" dirty="0"/>
              <a:t>С целью профилактики контраст индуцированной нефропатии – режим гидратации    </a:t>
            </a:r>
            <a:r>
              <a:rPr lang="en-US" sz="1200" i="1" dirty="0"/>
              <a:t>Na </a:t>
            </a:r>
            <a:r>
              <a:rPr lang="en-US" sz="1200" i="1" dirty="0" err="1"/>
              <a:t>Cl</a:t>
            </a:r>
            <a:r>
              <a:rPr lang="ru-RU" sz="1200" i="1" dirty="0"/>
              <a:t> 0.9%-150 мл</a:t>
            </a:r>
            <a:r>
              <a:rPr lang="en-US" sz="1200" i="1" dirty="0"/>
              <a:t>/</a:t>
            </a:r>
            <a:r>
              <a:rPr lang="ru-RU" sz="1200" i="1" dirty="0"/>
              <a:t>час. В течении суток.</a:t>
            </a:r>
          </a:p>
          <a:p>
            <a:pPr marL="342900" indent="-342900">
              <a:buFontTx/>
              <a:buAutoNum type="arabicPeriod" startAt="2"/>
              <a:defRPr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 startAt="2"/>
              <a:defRPr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188913" y="4356100"/>
            <a:ext cx="6669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309</Words>
  <Application>Microsoft Office PowerPoint</Application>
  <PresentationFormat>Экран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312</cp:revision>
  <dcterms:created xsi:type="dcterms:W3CDTF">2007-06-09T05:44:25Z</dcterms:created>
  <dcterms:modified xsi:type="dcterms:W3CDTF">2016-04-15T07:37:58Z</dcterms:modified>
</cp:coreProperties>
</file>