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47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62DCD-8E2F-4901-A3E2-8D8B5F75C19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2039C-3F22-4B7B-A1C9-7250E93BFE0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A409C-51A9-41A8-91F0-B264668ACB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EFB31-B232-49A0-BE41-444EE79D6E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A911F-7B2F-4F12-A172-0E5AD3C4A27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BB979-AFA5-4270-AFDD-D2F1F875F9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B6123-FAA5-4F55-9176-ADECF83B3D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C4A87-534E-4B57-B586-12C32866D8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E5EEB-21CD-4097-9C8E-1DA2872C23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F74AB-6C34-4D04-814A-0E541B088C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17AD8-A91E-476C-822F-633EF320CC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74DD3D4-C9D5-4365-B2B5-AF7D5CC3F3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685800" y="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200" b="1" dirty="0">
                <a:latin typeface="Times New Roman" pitchFamily="18" charset="0"/>
              </a:rPr>
              <a:t>ОТДЕЛЕНИЕ РЕНТГЕНХИРУРГИЧЕСКИХ МЕТОДОВ </a:t>
            </a:r>
          </a:p>
          <a:p>
            <a:pPr algn="ctr" eaLnBrk="0" hangingPunct="0"/>
            <a:r>
              <a:rPr lang="ru-RU" sz="1200" b="1" dirty="0">
                <a:latin typeface="Times New Roman" pitchFamily="18" charset="0"/>
              </a:rPr>
              <a:t>ДИАГНОСТИКИ И ЛЕЧЕНИЯ.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Экстренная 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НИЖНЕЙ   КОНЕЧНОСТИ</a:t>
            </a:r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188913" y="755650"/>
            <a:ext cx="3024187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18.04.</a:t>
            </a:r>
            <a:r>
              <a:rPr lang="en-US" sz="1400" b="1" dirty="0">
                <a:latin typeface="Times New Roman" pitchFamily="18" charset="0"/>
              </a:rPr>
              <a:t>20</a:t>
            </a:r>
            <a:r>
              <a:rPr lang="ru-RU" sz="1400" b="1" dirty="0">
                <a:latin typeface="Times New Roman" pitchFamily="18" charset="0"/>
              </a:rPr>
              <a:t>1</a:t>
            </a:r>
            <a:r>
              <a:rPr lang="en-US" sz="1400" b="1" dirty="0">
                <a:latin typeface="Times New Roman" pitchFamily="18" charset="0"/>
              </a:rPr>
              <a:t>6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Ф.И.О.:  </a:t>
            </a:r>
            <a:r>
              <a:rPr lang="ru-RU" sz="1400" b="1" dirty="0" smtClean="0">
                <a:latin typeface="Times New Roman" pitchFamily="18" charset="0"/>
              </a:rPr>
              <a:t>Львов С.В.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1960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Диагноз:  Атеросклероз </a:t>
            </a:r>
          </a:p>
          <a:p>
            <a:r>
              <a:rPr lang="ru-RU" sz="1400" b="1" dirty="0">
                <a:latin typeface="Times New Roman" pitchFamily="18" charset="0"/>
              </a:rPr>
              <a:t>арт. н. кон.</a:t>
            </a:r>
          </a:p>
          <a:p>
            <a:r>
              <a:rPr lang="ru-RU" sz="1400" b="1" dirty="0">
                <a:latin typeface="Times New Roman" pitchFamily="18" charset="0"/>
              </a:rPr>
              <a:t>Отделение: 21</a:t>
            </a:r>
          </a:p>
          <a:p>
            <a:r>
              <a:rPr lang="ru-RU" sz="1400" b="1" dirty="0">
                <a:latin typeface="Times New Roman" pitchFamily="18" charset="0"/>
              </a:rPr>
              <a:t>№:  </a:t>
            </a:r>
            <a:r>
              <a:rPr lang="ru-RU" sz="1400" b="1" dirty="0" smtClean="0">
                <a:latin typeface="Times New Roman" pitchFamily="18" charset="0"/>
              </a:rPr>
              <a:t>4509</a:t>
            </a:r>
            <a:endParaRPr lang="ru-RU" sz="14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213100" y="1500188"/>
            <a:ext cx="3429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 dirty="0" err="1">
                <a:latin typeface="Times New Roman" pitchFamily="18" charset="0"/>
                <a:cs typeface="Times New Roman" pitchFamily="18" charset="0"/>
              </a:rPr>
              <a:t>Рентгенхирург</a:t>
            </a: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.      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Родионова С.М.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Анестезиолог:          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Шабалин В.А.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  <a:cs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.      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Блохина И.С.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b="1" dirty="0" err="1">
                <a:latin typeface="Times New Roman" pitchFamily="18" charset="0"/>
                <a:cs typeface="Times New Roman" pitchFamily="18" charset="0"/>
              </a:rPr>
              <a:t>Рентгенлаборант</a:t>
            </a: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2997200" y="2916238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Пункция:</a:t>
            </a:r>
          </a:p>
        </p:txBody>
      </p:sp>
      <p:graphicFrame>
        <p:nvGraphicFramePr>
          <p:cNvPr id="2199" name="Group 151"/>
          <p:cNvGraphicFramePr>
            <a:graphicFrameLocks noGrp="1"/>
          </p:cNvGraphicFramePr>
          <p:nvPr/>
        </p:nvGraphicFramePr>
        <p:xfrm>
          <a:off x="3933825" y="2843213"/>
          <a:ext cx="2447925" cy="914400"/>
        </p:xfrm>
        <a:graphic>
          <a:graphicData uri="http://schemas.openxmlformats.org/drawingml/2006/table">
            <a:tbl>
              <a:tblPr/>
              <a:tblGrid>
                <a:gridCol w="1184275"/>
                <a:gridCol w="611188"/>
                <a:gridCol w="652462"/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femoralis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axillaris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3" name="Rectangle 32"/>
          <p:cNvSpPr>
            <a:spLocks noChangeArrowheads="1"/>
          </p:cNvSpPr>
          <p:nvPr/>
        </p:nvSpPr>
        <p:spPr bwMode="auto">
          <a:xfrm>
            <a:off x="4048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4" name="Text Box 35"/>
          <p:cNvSpPr txBox="1">
            <a:spLocks noChangeArrowheads="1"/>
          </p:cNvSpPr>
          <p:nvPr/>
        </p:nvSpPr>
        <p:spPr bwMode="auto">
          <a:xfrm>
            <a:off x="188913" y="3851275"/>
            <a:ext cx="5780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Установлен интродьюссер: </a:t>
            </a:r>
            <a:r>
              <a:rPr lang="en-US" sz="1400">
                <a:latin typeface="Times New Roman" pitchFamily="18" charset="0"/>
              </a:rPr>
              <a:t>5F</a:t>
            </a:r>
            <a:endParaRPr lang="ru-RU" sz="1400">
              <a:latin typeface="Times New Roman" pitchFamily="18" charset="0"/>
            </a:endParaRPr>
          </a:p>
        </p:txBody>
      </p:sp>
      <p:sp>
        <p:nvSpPr>
          <p:cNvPr id="2075" name="Rectangle 38"/>
          <p:cNvSpPr>
            <a:spLocks noChangeArrowheads="1"/>
          </p:cNvSpPr>
          <p:nvPr/>
        </p:nvSpPr>
        <p:spPr bwMode="auto">
          <a:xfrm>
            <a:off x="27813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6" name="Text Box 39"/>
          <p:cNvSpPr txBox="1">
            <a:spLocks noChangeArrowheads="1"/>
          </p:cNvSpPr>
          <p:nvPr/>
        </p:nvSpPr>
        <p:spPr bwMode="auto">
          <a:xfrm>
            <a:off x="188913" y="5580063"/>
            <a:ext cx="340518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</a:rPr>
              <a:t>Контраст: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</a:t>
            </a:r>
            <a:r>
              <a:rPr lang="ru-RU" sz="1400" dirty="0" err="1" smtClean="0">
                <a:latin typeface="Times New Roman" pitchFamily="18" charset="0"/>
              </a:rPr>
              <a:t>х</a:t>
            </a:r>
            <a:r>
              <a:rPr lang="ru-RU" sz="1400" dirty="0" smtClean="0">
                <a:latin typeface="Times New Roman" pitchFamily="18" charset="0"/>
              </a:rPr>
              <a:t>   </a:t>
            </a:r>
            <a:r>
              <a:rPr lang="ru-RU" sz="1400" dirty="0" err="1">
                <a:latin typeface="Times New Roman" pitchFamily="18" charset="0"/>
              </a:rPr>
              <a:t>Сканлюкс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370     </a:t>
            </a:r>
            <a:r>
              <a:rPr lang="ru-RU" sz="1400" dirty="0">
                <a:latin typeface="Times New Roman" pitchFamily="18" charset="0"/>
              </a:rPr>
              <a:t>2</a:t>
            </a:r>
            <a:r>
              <a:rPr lang="ru-RU" sz="1400" dirty="0" smtClean="0">
                <a:latin typeface="Times New Roman" pitchFamily="18" charset="0"/>
              </a:rPr>
              <a:t>00  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Оптирей</a:t>
            </a:r>
            <a:r>
              <a:rPr lang="en-US" sz="1400" dirty="0">
                <a:latin typeface="Times New Roman" pitchFamily="18" charset="0"/>
              </a:rPr>
              <a:t> 350</a:t>
            </a:r>
            <a:r>
              <a:rPr lang="ru-RU" sz="1400" dirty="0">
                <a:latin typeface="Times New Roman" pitchFamily="18" charset="0"/>
              </a:rPr>
              <a:t>        100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en-US" sz="1400" dirty="0">
                <a:latin typeface="Times New Roman" pitchFamily="18" charset="0"/>
              </a:rPr>
              <a:t>ml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Ультравист</a:t>
            </a:r>
            <a:r>
              <a:rPr lang="ru-RU" sz="1400" dirty="0">
                <a:latin typeface="Times New Roman" pitchFamily="18" charset="0"/>
              </a:rPr>
              <a:t> 370   </a:t>
            </a:r>
            <a:r>
              <a:rPr lang="ru-RU" sz="1400" dirty="0" smtClean="0">
                <a:latin typeface="Times New Roman" pitchFamily="18" charset="0"/>
              </a:rPr>
              <a:t>200</a:t>
            </a:r>
            <a:r>
              <a:rPr lang="en-US" sz="1400" dirty="0" smtClean="0">
                <a:latin typeface="Times New Roman" pitchFamily="18" charset="0"/>
              </a:rPr>
              <a:t>  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Юнигексол</a:t>
            </a:r>
            <a:r>
              <a:rPr lang="ru-RU" sz="1400" dirty="0">
                <a:latin typeface="Times New Roman" pitchFamily="18" charset="0"/>
              </a:rPr>
              <a:t> 350   100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ml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7" name="Text Box 40"/>
          <p:cNvSpPr txBox="1">
            <a:spLocks noChangeArrowheads="1"/>
          </p:cNvSpPr>
          <p:nvPr/>
        </p:nvSpPr>
        <p:spPr bwMode="auto">
          <a:xfrm>
            <a:off x="3357563" y="5795963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Время </a:t>
            </a:r>
            <a:r>
              <a:rPr lang="en-US" sz="1400" dirty="0">
                <a:latin typeface="Times New Roman" pitchFamily="18" charset="0"/>
              </a:rPr>
              <a:t>R</a:t>
            </a:r>
            <a:r>
              <a:rPr lang="ru-RU" sz="1400" dirty="0">
                <a:latin typeface="Times New Roman" pitchFamily="18" charset="0"/>
              </a:rPr>
              <a:t>е-скопии      </a:t>
            </a:r>
            <a:r>
              <a:rPr lang="ru-RU" sz="1400" dirty="0" smtClean="0">
                <a:latin typeface="Times New Roman" pitchFamily="18" charset="0"/>
              </a:rPr>
              <a:t>03:11  </a:t>
            </a:r>
            <a:r>
              <a:rPr lang="ru-RU" sz="1400" dirty="0">
                <a:latin typeface="Times New Roman" pitchFamily="18" charset="0"/>
              </a:rPr>
              <a:t>мин.</a:t>
            </a:r>
          </a:p>
          <a:p>
            <a:r>
              <a:rPr lang="ru-RU" sz="1400" dirty="0">
                <a:latin typeface="Times New Roman" pitchFamily="18" charset="0"/>
              </a:rPr>
              <a:t>Доза облучения         </a:t>
            </a:r>
            <a:r>
              <a:rPr lang="ru-RU" sz="1400" dirty="0" smtClean="0">
                <a:latin typeface="Times New Roman" pitchFamily="18" charset="0"/>
              </a:rPr>
              <a:t>66</a:t>
            </a:r>
            <a:r>
              <a:rPr lang="ru-RU" sz="1400" dirty="0" smtClean="0">
                <a:latin typeface="Times New Roman" pitchFamily="18" charset="0"/>
              </a:rPr>
              <a:t>,979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8" name="Rectangle 41"/>
          <p:cNvSpPr>
            <a:spLocks noChangeArrowheads="1"/>
          </p:cNvSpPr>
          <p:nvPr/>
        </p:nvSpPr>
        <p:spPr bwMode="auto">
          <a:xfrm>
            <a:off x="188913" y="7019925"/>
            <a:ext cx="6337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Расходный материал</a:t>
            </a:r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9" name="Text Box 42"/>
          <p:cNvSpPr txBox="1">
            <a:spLocks noChangeArrowheads="1"/>
          </p:cNvSpPr>
          <p:nvPr/>
        </p:nvSpPr>
        <p:spPr bwMode="auto">
          <a:xfrm>
            <a:off x="188913" y="4140200"/>
            <a:ext cx="640873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по проводнику катетер установлен в ОПА:</a:t>
            </a:r>
          </a:p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                       PIG    </a:t>
            </a:r>
            <a:r>
              <a:rPr lang="ru-RU" sz="140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5F</a:t>
            </a:r>
            <a:endParaRPr lang="ru-RU" sz="140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                       С-2           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5F</a:t>
            </a:r>
          </a:p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Произведена ангиография нижней конечности:</a:t>
            </a:r>
          </a:p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1400">
                <a:latin typeface="Times New Roman" pitchFamily="18" charset="0"/>
                <a:cs typeface="Times New Roman" pitchFamily="18" charset="0"/>
              </a:rPr>
              <a:t>правая н.  кон.                             Левая н. кон.</a:t>
            </a:r>
          </a:p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080" name="Rectangle 43"/>
          <p:cNvSpPr>
            <a:spLocks noChangeArrowheads="1"/>
          </p:cNvSpPr>
          <p:nvPr/>
        </p:nvSpPr>
        <p:spPr bwMode="auto">
          <a:xfrm>
            <a:off x="27813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1" name="Rectangle 44"/>
          <p:cNvSpPr>
            <a:spLocks noChangeArrowheads="1"/>
          </p:cNvSpPr>
          <p:nvPr/>
        </p:nvSpPr>
        <p:spPr bwMode="auto">
          <a:xfrm>
            <a:off x="27813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50"/>
          <p:cNvSpPr>
            <a:spLocks noChangeArrowheads="1"/>
          </p:cNvSpPr>
          <p:nvPr/>
        </p:nvSpPr>
        <p:spPr bwMode="auto">
          <a:xfrm>
            <a:off x="357188" y="650081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51"/>
          <p:cNvSpPr>
            <a:spLocks noChangeArrowheads="1"/>
          </p:cNvSpPr>
          <p:nvPr/>
        </p:nvSpPr>
        <p:spPr bwMode="auto">
          <a:xfrm>
            <a:off x="357188" y="607218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64"/>
          <p:cNvSpPr>
            <a:spLocks noChangeArrowheads="1"/>
          </p:cNvSpPr>
          <p:nvPr/>
        </p:nvSpPr>
        <p:spPr bwMode="auto">
          <a:xfrm>
            <a:off x="2500313" y="5072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ru-RU"/>
          </a:p>
        </p:txBody>
      </p:sp>
      <p:sp>
        <p:nvSpPr>
          <p:cNvPr id="2085" name="Rectangle 65"/>
          <p:cNvSpPr>
            <a:spLocks noChangeArrowheads="1"/>
          </p:cNvSpPr>
          <p:nvPr/>
        </p:nvSpPr>
        <p:spPr bwMode="auto">
          <a:xfrm>
            <a:off x="4286250" y="50720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Line 66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7" name="Line 67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8" name="Line 68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9" name="Line 69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Rectangle 70"/>
          <p:cNvSpPr>
            <a:spLocks noChangeArrowheads="1"/>
          </p:cNvSpPr>
          <p:nvPr/>
        </p:nvSpPr>
        <p:spPr bwMode="auto">
          <a:xfrm>
            <a:off x="404813" y="32766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197" name="Group 149"/>
          <p:cNvGraphicFramePr>
            <a:graphicFrameLocks noGrp="1"/>
          </p:cNvGraphicFramePr>
          <p:nvPr/>
        </p:nvGraphicFramePr>
        <p:xfrm>
          <a:off x="404813" y="7380288"/>
          <a:ext cx="6048375" cy="1036320"/>
        </p:xfrm>
        <a:graphic>
          <a:graphicData uri="http://schemas.openxmlformats.org/drawingml/2006/table">
            <a:tbl>
              <a:tblPr/>
              <a:tblGrid>
                <a:gridCol w="1325562"/>
                <a:gridCol w="1571625"/>
                <a:gridCol w="1576388"/>
                <a:gridCol w="15748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Комплект белья одноразовый.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Колба для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контраста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Диагностический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8" name="Rectangle 152"/>
          <p:cNvSpPr>
            <a:spLocks noChangeArrowheads="1"/>
          </p:cNvSpPr>
          <p:nvPr/>
        </p:nvSpPr>
        <p:spPr bwMode="auto">
          <a:xfrm>
            <a:off x="836613" y="3203575"/>
            <a:ext cx="17287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Новокаин</a:t>
            </a:r>
          </a:p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Лидокаин</a:t>
            </a:r>
          </a:p>
        </p:txBody>
      </p:sp>
      <p:sp>
        <p:nvSpPr>
          <p:cNvPr id="2109" name="Rectangle 50"/>
          <p:cNvSpPr>
            <a:spLocks noChangeArrowheads="1"/>
          </p:cNvSpPr>
          <p:nvPr/>
        </p:nvSpPr>
        <p:spPr bwMode="auto">
          <a:xfrm>
            <a:off x="357188" y="585787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0" name="Rectangle 50"/>
          <p:cNvSpPr>
            <a:spLocks noChangeArrowheads="1"/>
          </p:cNvSpPr>
          <p:nvPr/>
        </p:nvSpPr>
        <p:spPr bwMode="auto">
          <a:xfrm>
            <a:off x="357188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0" y="3959225"/>
            <a:ext cx="6669088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1400" b="1" dirty="0">
                <a:latin typeface="Times New Roman" pitchFamily="18" charset="0"/>
              </a:rPr>
              <a:t>ЗАКЛЮЧЕНИЕ: На </a:t>
            </a:r>
            <a:r>
              <a:rPr lang="ru-RU" sz="1400" b="1" dirty="0" err="1">
                <a:latin typeface="Times New Roman" pitchFamily="18" charset="0"/>
              </a:rPr>
              <a:t>ангиограммах</a:t>
            </a:r>
            <a:r>
              <a:rPr lang="ru-RU" sz="1400" b="1" dirty="0">
                <a:latin typeface="Times New Roman" pitchFamily="18" charset="0"/>
              </a:rPr>
              <a:t> нижней конечности</a:t>
            </a:r>
          </a:p>
          <a:p>
            <a:pPr algn="just"/>
            <a:r>
              <a:rPr lang="ru-RU" sz="1400" b="1" dirty="0">
                <a:latin typeface="Times New Roman" pitchFamily="18" charset="0"/>
              </a:rPr>
              <a:t>Справа: </a:t>
            </a:r>
            <a:r>
              <a:rPr lang="ru-RU" sz="1400" dirty="0" smtClean="0">
                <a:latin typeface="Times New Roman" pitchFamily="18" charset="0"/>
              </a:rPr>
              <a:t>окклюзия ВПА, стеноз 40% ОБА. В нижней трети ПБА определяются контуры тромботических масс с последующей окклюзий </a:t>
            </a:r>
            <a:r>
              <a:rPr lang="ru-RU" sz="1400" dirty="0" smtClean="0">
                <a:latin typeface="Times New Roman" pitchFamily="18" charset="0"/>
              </a:rPr>
              <a:t>в </a:t>
            </a:r>
            <a:r>
              <a:rPr lang="ru-RU" sz="1400" dirty="0" err="1" smtClean="0">
                <a:latin typeface="Times New Roman" pitchFamily="18" charset="0"/>
              </a:rPr>
              <a:t>нижн</a:t>
            </a:r>
            <a:r>
              <a:rPr lang="ru-RU" sz="1400" dirty="0" smtClean="0">
                <a:latin typeface="Times New Roman" pitchFamily="18" charset="0"/>
              </a:rPr>
              <a:t>/.3 ПБА.</a:t>
            </a:r>
            <a:r>
              <a:rPr lang="ru-RU" sz="1400" dirty="0" smtClean="0">
                <a:latin typeface="Times New Roman" pitchFamily="18" charset="0"/>
              </a:rPr>
              <a:t> Окклюзия  ПА, </a:t>
            </a:r>
            <a:r>
              <a:rPr lang="ru-RU" sz="1400" dirty="0" err="1" smtClean="0">
                <a:latin typeface="Times New Roman" pitchFamily="18" charset="0"/>
              </a:rPr>
              <a:t>т</a:t>
            </a:r>
            <a:r>
              <a:rPr lang="ru-RU" sz="1400" dirty="0" err="1" smtClean="0">
                <a:latin typeface="Times New Roman" pitchFamily="18" charset="0"/>
              </a:rPr>
              <a:t>ибиоперонеального</a:t>
            </a:r>
            <a:r>
              <a:rPr lang="ru-RU" sz="1400" dirty="0" smtClean="0">
                <a:latin typeface="Times New Roman" pitchFamily="18" charset="0"/>
              </a:rPr>
              <a:t> ствола. </a:t>
            </a:r>
            <a:r>
              <a:rPr lang="ru-RU" sz="1400" dirty="0" smtClean="0">
                <a:latin typeface="Times New Roman" pitchFamily="18" charset="0"/>
              </a:rPr>
              <a:t>П</a:t>
            </a:r>
            <a:r>
              <a:rPr lang="ru-RU" sz="1400" dirty="0" smtClean="0">
                <a:latin typeface="Times New Roman" pitchFamily="18" charset="0"/>
              </a:rPr>
              <a:t>ередняя </a:t>
            </a:r>
            <a:r>
              <a:rPr lang="ru-RU" sz="1400" dirty="0" smtClean="0">
                <a:latin typeface="Times New Roman" pitchFamily="18" charset="0"/>
              </a:rPr>
              <a:t>ББА, </a:t>
            </a:r>
            <a:r>
              <a:rPr lang="ru-RU" sz="1400" dirty="0" smtClean="0">
                <a:latin typeface="Times New Roman" pitchFamily="18" charset="0"/>
              </a:rPr>
              <a:t>МБА не контрастируются.  Слабое </a:t>
            </a:r>
            <a:r>
              <a:rPr lang="ru-RU" sz="1400" dirty="0" err="1" smtClean="0">
                <a:latin typeface="Times New Roman" pitchFamily="18" charset="0"/>
              </a:rPr>
              <a:t>контрастирование</a:t>
            </a:r>
            <a:r>
              <a:rPr lang="ru-RU" sz="1400" dirty="0" smtClean="0">
                <a:latin typeface="Times New Roman" pitchFamily="18" charset="0"/>
              </a:rPr>
              <a:t> в средней трети ЗББА.</a:t>
            </a:r>
            <a:endParaRPr lang="en-US" sz="1400" dirty="0">
              <a:latin typeface="Times New Roman" pitchFamily="18" charset="0"/>
            </a:endParaRPr>
          </a:p>
          <a:p>
            <a:pPr algn="just"/>
            <a:endParaRPr lang="ru-RU" sz="1400" b="1" dirty="0" smtClean="0">
              <a:latin typeface="Times New Roman" pitchFamily="18" charset="0"/>
            </a:endParaRPr>
          </a:p>
          <a:p>
            <a:pPr algn="just"/>
            <a:r>
              <a:rPr lang="ru-RU" sz="1400" b="1" dirty="0" smtClean="0">
                <a:latin typeface="Times New Roman" pitchFamily="18" charset="0"/>
              </a:rPr>
              <a:t>Слева</a:t>
            </a:r>
            <a:r>
              <a:rPr lang="ru-RU" sz="1400" b="1" dirty="0">
                <a:latin typeface="Times New Roman" pitchFamily="18" charset="0"/>
              </a:rPr>
              <a:t>: </a:t>
            </a:r>
            <a:r>
              <a:rPr lang="ru-RU" sz="1400" dirty="0" smtClean="0">
                <a:latin typeface="Times New Roman" pitchFamily="18" charset="0"/>
              </a:rPr>
              <a:t>стенозы ВПА до 60%, окклюзия </a:t>
            </a:r>
            <a:r>
              <a:rPr lang="ru-RU" sz="1400" dirty="0" smtClean="0">
                <a:latin typeface="Times New Roman" pitchFamily="18" charset="0"/>
              </a:rPr>
              <a:t>в </a:t>
            </a:r>
            <a:r>
              <a:rPr lang="ru-RU" sz="1400" dirty="0" smtClean="0">
                <a:latin typeface="Times New Roman" pitchFamily="18" charset="0"/>
              </a:rPr>
              <a:t>нижней </a:t>
            </a:r>
            <a:r>
              <a:rPr lang="ru-RU" sz="1400" dirty="0" smtClean="0">
                <a:latin typeface="Times New Roman" pitchFamily="18" charset="0"/>
              </a:rPr>
              <a:t>трети </a:t>
            </a:r>
            <a:r>
              <a:rPr lang="ru-RU" sz="1400" dirty="0" smtClean="0">
                <a:latin typeface="Times New Roman" pitchFamily="18" charset="0"/>
              </a:rPr>
              <a:t>ПБА</a:t>
            </a:r>
            <a:r>
              <a:rPr lang="ru-RU" sz="1400" dirty="0" smtClean="0">
                <a:latin typeface="Times New Roman" pitchFamily="18" charset="0"/>
              </a:rPr>
              <a:t>. Окклюзия  ПА, </a:t>
            </a:r>
            <a:r>
              <a:rPr lang="ru-RU" sz="1400" dirty="0" err="1" smtClean="0">
                <a:latin typeface="Times New Roman" pitchFamily="18" charset="0"/>
              </a:rPr>
              <a:t>тибиоперонеального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ствола. Умеренная сеть коллатерали подколенной области и в области голени.</a:t>
            </a:r>
            <a:endParaRPr lang="en-US" sz="1400" dirty="0" smtClean="0">
              <a:latin typeface="Times New Roman" pitchFamily="18" charset="0"/>
            </a:endParaRPr>
          </a:p>
          <a:p>
            <a:endParaRPr lang="ru-RU" sz="1400" b="1" dirty="0">
              <a:latin typeface="Times New Roman" pitchFamily="18" charset="0"/>
            </a:endParaRPr>
          </a:p>
          <a:p>
            <a:endParaRPr lang="ru-RU" sz="1400" b="1" dirty="0">
              <a:latin typeface="Times New Roman" pitchFamily="18" charset="0"/>
            </a:endParaRPr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4653136" y="6228184"/>
            <a:ext cx="194394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Врач:</a:t>
            </a:r>
          </a:p>
        </p:txBody>
      </p:sp>
      <p:sp>
        <p:nvSpPr>
          <p:cNvPr id="3076" name="Line 8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9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Line 10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9" name="Line 11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80" name="Rectangle 12"/>
          <p:cNvSpPr>
            <a:spLocks noChangeArrowheads="1"/>
          </p:cNvSpPr>
          <p:nvPr/>
        </p:nvSpPr>
        <p:spPr bwMode="auto">
          <a:xfrm>
            <a:off x="404813" y="250825"/>
            <a:ext cx="6119812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Интродьюссер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извлечен.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Гемостаз. Давящая асептическая повязка.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Осложнения: нет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Прочее: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Рекомендации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Постельный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режим 24 часа.</a:t>
            </a:r>
          </a:p>
          <a:p>
            <a:pPr marL="342900" indent="-342900">
              <a:buFontTx/>
              <a:buAutoNum type="arabicPeriod" startAt="2"/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Контроль места пункции. </a:t>
            </a:r>
          </a:p>
          <a:p>
            <a:pPr algn="just">
              <a:defRPr/>
            </a:pPr>
            <a:r>
              <a:rPr lang="ru-RU" sz="1400" i="1" dirty="0"/>
              <a:t>3. </a:t>
            </a:r>
            <a:r>
              <a:rPr lang="ru-RU" sz="1200" i="1" dirty="0"/>
              <a:t>С целью профилактики контраст индуцированной нефропатии – режим гидратации    </a:t>
            </a:r>
            <a:r>
              <a:rPr lang="en-US" sz="1200" i="1" dirty="0"/>
              <a:t>Na </a:t>
            </a:r>
            <a:r>
              <a:rPr lang="en-US" sz="1200" i="1" dirty="0" err="1"/>
              <a:t>Cl</a:t>
            </a:r>
            <a:r>
              <a:rPr lang="ru-RU" sz="1200" i="1" dirty="0"/>
              <a:t> 0.9%-150 мл</a:t>
            </a:r>
            <a:r>
              <a:rPr lang="en-US" sz="1200" i="1" dirty="0"/>
              <a:t>/</a:t>
            </a:r>
            <a:r>
              <a:rPr lang="ru-RU" sz="1200" i="1" dirty="0"/>
              <a:t>час. В течении суток.</a:t>
            </a:r>
          </a:p>
          <a:p>
            <a:pPr marL="342900" indent="-342900">
              <a:buFontTx/>
              <a:buAutoNum type="arabicPeriod" startAt="2"/>
              <a:defRPr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 startAt="2"/>
              <a:defRPr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2974</TotalTime>
  <Words>309</Words>
  <Application>Microsoft Office PowerPoint</Application>
  <PresentationFormat>Экран (4:3)</PresentationFormat>
  <Paragraphs>69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AngioPlan</cp:lastModifiedBy>
  <cp:revision>315</cp:revision>
  <dcterms:created xsi:type="dcterms:W3CDTF">2007-06-09T05:44:25Z</dcterms:created>
  <dcterms:modified xsi:type="dcterms:W3CDTF">2016-04-18T13:23:42Z</dcterms:modified>
</cp:coreProperties>
</file>