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5" y="-974"/>
      </p:cViewPr>
      <p:guideLst>
        <p:guide orient="horz" pos="2160"/>
        <p:guide pos="3817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A088-48FF-496B-BCF9-B7E41C747AB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975D-DA46-4756-AA9E-BE24F389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3083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Програмна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реалізація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сервісних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бібліотек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AutoCAD</a:t>
            </a:r>
            <a:r>
              <a:rPr lang="uk-UA" sz="4000" b="1" dirty="0" smtClean="0">
                <a:solidFill>
                  <a:schemeClr val="bg1"/>
                </a:solidFill>
              </a:rPr>
              <a:t>.</a:t>
            </a:r>
            <a:br>
              <a:rPr lang="uk-UA" sz="4000" b="1" dirty="0" smtClean="0">
                <a:solidFill>
                  <a:schemeClr val="bg1"/>
                </a:solidFill>
              </a:rPr>
            </a:br>
            <a:r>
              <a:rPr lang="ru-RU" sz="4000" b="1" dirty="0" err="1" smtClean="0">
                <a:solidFill>
                  <a:schemeClr val="bg1"/>
                </a:solidFill>
              </a:rPr>
              <a:t>Гвинт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невипадаючий</a:t>
            </a:r>
            <a:r>
              <a:rPr lang="ru-RU" sz="4000" b="1" dirty="0" smtClean="0">
                <a:solidFill>
                  <a:schemeClr val="bg1"/>
                </a:solidFill>
              </a:rPr>
              <a:t> з </a:t>
            </a:r>
            <a:r>
              <a:rPr lang="ru-RU" sz="4000" b="1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головкою</a:t>
            </a:r>
            <a:r>
              <a:rPr lang="ru-RU" sz="4000" b="1" dirty="0" smtClean="0">
                <a:solidFill>
                  <a:schemeClr val="bg1"/>
                </a:solidFill>
              </a:rPr>
              <a:t> ДСТУ 10340-80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38927"/>
            <a:ext cx="9144000" cy="890081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bg1"/>
                </a:solidFill>
              </a:rPr>
              <a:t>Виконав ст. гр. КНТ-221 </a:t>
            </a:r>
            <a:r>
              <a:rPr lang="uk-UA" dirty="0" err="1" smtClean="0">
                <a:solidFill>
                  <a:schemeClr val="bg1"/>
                </a:solidFill>
              </a:rPr>
              <a:t>Кірієнко</a:t>
            </a:r>
            <a:r>
              <a:rPr lang="uk-UA" dirty="0" smtClean="0">
                <a:solidFill>
                  <a:schemeClr val="bg1"/>
                </a:solidFill>
              </a:rPr>
              <a:t> А.С.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</a:rPr>
              <a:t>Керівник – </a:t>
            </a:r>
            <a:r>
              <a:rPr lang="uk-UA" dirty="0" err="1" smtClean="0">
                <a:solidFill>
                  <a:schemeClr val="bg1"/>
                </a:solidFill>
              </a:rPr>
              <a:t>к.т.н</a:t>
            </a:r>
            <a:r>
              <a:rPr lang="uk-UA" dirty="0" smtClean="0">
                <a:solidFill>
                  <a:schemeClr val="bg1"/>
                </a:solidFill>
              </a:rPr>
              <a:t>., доц. Пархоменко А.В.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5325" y="2346236"/>
            <a:ext cx="108013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У </a:t>
            </a:r>
            <a:r>
              <a:rPr lang="ru-RU" sz="2000" dirty="0" err="1" smtClean="0">
                <a:solidFill>
                  <a:schemeClr val="bg1"/>
                </a:solidFill>
              </a:rPr>
              <a:t>сучасному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світі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інженерно-технічної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творчості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розробки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продукції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актуальність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комп'ютерних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із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сервісними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бібліотеками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важко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переоцінити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Зокрема</a:t>
            </a:r>
            <a:r>
              <a:rPr lang="ru-RU" sz="2000" dirty="0" smtClean="0">
                <a:solidFill>
                  <a:schemeClr val="bg1"/>
                </a:solidFill>
              </a:rPr>
              <a:t>, у </a:t>
            </a:r>
            <a:r>
              <a:rPr lang="ru-RU" sz="2000" dirty="0" err="1" smtClean="0">
                <a:solidFill>
                  <a:schemeClr val="bg1"/>
                </a:solidFill>
              </a:rPr>
              <a:t>контексті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вирішення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вимагає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високої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точності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ефективності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стандартів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якості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Державний</a:t>
            </a:r>
            <a:r>
              <a:rPr lang="ru-RU" sz="2000" dirty="0" smtClean="0">
                <a:solidFill>
                  <a:schemeClr val="bg1"/>
                </a:solidFill>
              </a:rPr>
              <a:t> стандарт </a:t>
            </a:r>
            <a:r>
              <a:rPr lang="ru-RU" sz="2000" dirty="0" err="1" smtClean="0">
                <a:solidFill>
                  <a:schemeClr val="bg1"/>
                </a:solidFill>
              </a:rPr>
              <a:t>України</a:t>
            </a:r>
            <a:r>
              <a:rPr lang="ru-RU" sz="2000" dirty="0" smtClean="0">
                <a:solidFill>
                  <a:schemeClr val="bg1"/>
                </a:solidFill>
              </a:rPr>
              <a:t> 10340-80 </a:t>
            </a:r>
            <a:r>
              <a:rPr lang="ru-RU" sz="2000" dirty="0" err="1" smtClean="0">
                <a:solidFill>
                  <a:schemeClr val="bg1"/>
                </a:solidFill>
              </a:rPr>
              <a:t>встановлює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вимоги</a:t>
            </a:r>
            <a:r>
              <a:rPr lang="ru-RU" sz="2000" dirty="0" smtClean="0">
                <a:solidFill>
                  <a:schemeClr val="bg1"/>
                </a:solidFill>
              </a:rPr>
              <a:t> до таких </a:t>
            </a:r>
            <a:r>
              <a:rPr lang="ru-RU" sz="2000" dirty="0" err="1" smtClean="0">
                <a:solidFill>
                  <a:schemeClr val="bg1"/>
                </a:solidFill>
              </a:rPr>
              <a:t>з'єднань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фіксуючих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елементів</a:t>
            </a:r>
            <a:r>
              <a:rPr lang="ru-RU" sz="2000" dirty="0" smtClean="0">
                <a:solidFill>
                  <a:schemeClr val="bg1"/>
                </a:solidFill>
              </a:rPr>
              <a:t>, в тому </a:t>
            </a:r>
            <a:r>
              <a:rPr lang="ru-RU" sz="2000" dirty="0" err="1" smtClean="0">
                <a:solidFill>
                  <a:schemeClr val="bg1"/>
                </a:solidFill>
              </a:rPr>
              <a:t>числі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надає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додаткову</a:t>
            </a:r>
            <a:r>
              <a:rPr lang="ru-RU" sz="2000" dirty="0" smtClean="0">
                <a:solidFill>
                  <a:schemeClr val="bg1"/>
                </a:solidFill>
              </a:rPr>
              <a:t> вагу та </a:t>
            </a:r>
            <a:r>
              <a:rPr lang="ru-RU" sz="2000" dirty="0" err="1" smtClean="0">
                <a:solidFill>
                  <a:schemeClr val="bg1"/>
                </a:solidFill>
              </a:rPr>
              <a:t>значимість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розробці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реалізації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цього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процесу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r>
              <a:rPr lang="ru-RU" sz="2000" dirty="0" err="1" smtClean="0">
                <a:solidFill>
                  <a:schemeClr val="bg1"/>
                </a:solidFill>
              </a:rPr>
              <a:t>Програмна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реалізація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AucoCAD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для </a:t>
            </a:r>
            <a:r>
              <a:rPr lang="ru-RU" sz="2000" dirty="0" err="1" smtClean="0">
                <a:solidFill>
                  <a:schemeClr val="bg1"/>
                </a:solidFill>
              </a:rPr>
              <a:t>моделювання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використанням</a:t>
            </a:r>
            <a:r>
              <a:rPr lang="ru-RU" sz="2000" dirty="0" smtClean="0">
                <a:solidFill>
                  <a:schemeClr val="bg1"/>
                </a:solidFill>
              </a:rPr>
              <a:t> ДСТУ 10340- 80 є </a:t>
            </a:r>
            <a:r>
              <a:rPr lang="ru-RU" sz="2000" dirty="0" err="1" smtClean="0">
                <a:solidFill>
                  <a:schemeClr val="bg1"/>
                </a:solidFill>
              </a:rPr>
              <a:t>актуальним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завданням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вирішує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важливі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завдання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автоматизації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оптимізації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в </a:t>
            </a:r>
            <a:r>
              <a:rPr lang="ru-RU" sz="2000" dirty="0" err="1" smtClean="0">
                <a:solidFill>
                  <a:schemeClr val="bg1"/>
                </a:solidFill>
              </a:rPr>
              <a:t>інженерно-технічній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сфері</a:t>
            </a:r>
            <a:r>
              <a:rPr lang="ru-RU" sz="2000" dirty="0" smtClean="0">
                <a:solidFill>
                  <a:schemeClr val="bg1"/>
                </a:solidFill>
              </a:rPr>
              <a:t>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Актуальність роботи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3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Інструменти </a:t>
            </a:r>
            <a:r>
              <a:rPr lang="uk-UA" sz="3200" b="1" dirty="0" err="1" smtClean="0">
                <a:solidFill>
                  <a:schemeClr val="bg1"/>
                </a:solidFill>
              </a:rPr>
              <a:t>проєктування</a:t>
            </a:r>
            <a:r>
              <a:rPr lang="uk-UA" sz="3200" b="1" dirty="0" smtClean="0">
                <a:solidFill>
                  <a:schemeClr val="bg1"/>
                </a:solidFill>
              </a:rPr>
              <a:t> та розробки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solidFill>
                  <a:schemeClr val="bg1"/>
                </a:solidFill>
              </a:rPr>
              <a:t>Інтегроване середовище розробки </a:t>
            </a:r>
            <a:r>
              <a:rPr lang="en-US" sz="2000" dirty="0" smtClean="0">
                <a:solidFill>
                  <a:schemeClr val="bg1"/>
                </a:solidFill>
              </a:rPr>
              <a:t>Visual Studio 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smtClean="0">
                <a:solidFill>
                  <a:schemeClr val="bg1"/>
                </a:solidFill>
              </a:rPr>
              <a:t>Мова програмування </a:t>
            </a:r>
            <a:r>
              <a:rPr lang="en-US" sz="2000" dirty="0" err="1" smtClean="0">
                <a:solidFill>
                  <a:schemeClr val="bg1"/>
                </a:solidFill>
              </a:rPr>
              <a:t>AutoLISP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000" dirty="0" err="1" smtClean="0">
                <a:solidFill>
                  <a:schemeClr val="bg1"/>
                </a:solidFill>
              </a:rPr>
              <a:t>П</a:t>
            </a:r>
            <a:r>
              <a:rPr lang="ru-RU" sz="2000" dirty="0" err="1" smtClean="0">
                <a:solidFill>
                  <a:schemeClr val="bg1"/>
                </a:solidFill>
              </a:rPr>
              <a:t>рограмне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забезпечення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AutoDesk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Алгоритм програми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uk-UA" sz="2000" dirty="0" smtClean="0">
                <a:solidFill>
                  <a:schemeClr val="bg1"/>
                </a:solidFill>
              </a:rPr>
              <a:t>Початкові налаштування програмного </a:t>
            </a:r>
            <a:r>
              <a:rPr lang="uk-UA" sz="2000" dirty="0" err="1" smtClean="0">
                <a:solidFill>
                  <a:schemeClr val="bg1"/>
                </a:solidFill>
              </a:rPr>
              <a:t>серодовищ</a:t>
            </a:r>
            <a:r>
              <a:rPr lang="uk-UA" sz="2000" dirty="0" err="1">
                <a:solidFill>
                  <a:schemeClr val="bg1"/>
                </a:solidFill>
              </a:rPr>
              <a:t>а</a:t>
            </a:r>
            <a:endParaRPr lang="uk-UA" sz="20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000" dirty="0" smtClean="0">
                <a:solidFill>
                  <a:schemeClr val="bg1"/>
                </a:solidFill>
              </a:rPr>
              <a:t>Запит програми у користувача вхідних даних та перевірка їх на коректність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000" dirty="0" smtClean="0">
                <a:solidFill>
                  <a:schemeClr val="bg1"/>
                </a:solidFill>
              </a:rPr>
              <a:t>Створення шарів для побудови кресленика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000" dirty="0" smtClean="0">
                <a:solidFill>
                  <a:schemeClr val="bg1"/>
                </a:solidFill>
              </a:rPr>
              <a:t>Розрахунок опорних точок відносно даних яких ввів користувач та табличних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000" dirty="0" smtClean="0">
                <a:solidFill>
                  <a:schemeClr val="bg1"/>
                </a:solidFill>
              </a:rPr>
              <a:t>Побудова кресленика гвинта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3366769" y="2459672"/>
            <a:ext cx="6354062" cy="2929730"/>
            <a:chOff x="1995169" y="1118552"/>
            <a:chExt cx="6354062" cy="292973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26437"/>
            <a:stretch/>
          </p:blipFill>
          <p:spPr>
            <a:xfrm>
              <a:off x="1995169" y="2937336"/>
              <a:ext cx="6354062" cy="301336"/>
            </a:xfrm>
            <a:prstGeom prst="rect">
              <a:avLst/>
            </a:prstGeom>
          </p:spPr>
        </p:pic>
        <p:grpSp>
          <p:nvGrpSpPr>
            <p:cNvPr id="12" name="Группа 11"/>
            <p:cNvGrpSpPr/>
            <p:nvPr/>
          </p:nvGrpSpPr>
          <p:grpSpPr>
            <a:xfrm>
              <a:off x="1995169" y="1118552"/>
              <a:ext cx="2900361" cy="2929730"/>
              <a:chOff x="1995169" y="1118552"/>
              <a:chExt cx="2900361" cy="2929730"/>
            </a:xfrm>
          </p:grpSpPr>
          <p:pic>
            <p:nvPicPr>
              <p:cNvPr id="4" name="image41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70" y="1118552"/>
                <a:ext cx="2809875" cy="272415"/>
              </a:xfrm>
              <a:prstGeom prst="rect">
                <a:avLst/>
              </a:prstGeom>
              <a:ln/>
            </p:spPr>
          </p:pic>
          <p:pic>
            <p:nvPicPr>
              <p:cNvPr id="5" name="image29.png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70" y="1467485"/>
                <a:ext cx="1809750" cy="340995"/>
              </a:xfrm>
              <a:prstGeom prst="rect">
                <a:avLst/>
              </a:prstGeom>
              <a:ln/>
            </p:spPr>
          </p:pic>
          <p:pic>
            <p:nvPicPr>
              <p:cNvPr id="6" name="image7.png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1868805"/>
                <a:ext cx="2809875" cy="254000"/>
              </a:xfrm>
              <a:prstGeom prst="rect">
                <a:avLst/>
              </a:prstGeom>
              <a:ln/>
            </p:spPr>
          </p:pic>
          <p:pic>
            <p:nvPicPr>
              <p:cNvPr id="7" name="image9.png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2201703"/>
                <a:ext cx="2886075" cy="254000"/>
              </a:xfrm>
              <a:prstGeom prst="rect">
                <a:avLst/>
              </a:prstGeom>
              <a:ln/>
            </p:spPr>
          </p:pic>
          <p:pic>
            <p:nvPicPr>
              <p:cNvPr id="8" name="image20.png"/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2585403"/>
                <a:ext cx="2038350" cy="228600"/>
              </a:xfrm>
              <a:prstGeom prst="rect">
                <a:avLst/>
              </a:prstGeom>
              <a:ln/>
            </p:spPr>
          </p:pic>
          <p:pic>
            <p:nvPicPr>
              <p:cNvPr id="10" name="image11.png"/>
              <p:cNvPicPr/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995169" y="3295636"/>
                <a:ext cx="2381250" cy="314325"/>
              </a:xfrm>
              <a:prstGeom prst="rect">
                <a:avLst/>
              </a:prstGeom>
              <a:ln/>
            </p:spPr>
          </p:pic>
          <p:pic>
            <p:nvPicPr>
              <p:cNvPr id="11" name="image10.png"/>
              <p:cNvPicPr/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009455" y="3718082"/>
                <a:ext cx="2886075" cy="330200"/>
              </a:xfrm>
              <a:prstGeom prst="rect">
                <a:avLst/>
              </a:prstGeom>
              <a:ln/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Командний рядок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5325" y="5569296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1 – Команди які запитує програма у користувача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4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2633027" y="1645523"/>
            <a:ext cx="6925946" cy="4255294"/>
            <a:chOff x="2000250" y="483870"/>
            <a:chExt cx="8722995" cy="5359400"/>
          </a:xfrm>
        </p:grpSpPr>
        <p:pic>
          <p:nvPicPr>
            <p:cNvPr id="4" name="image12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00250" y="3778250"/>
              <a:ext cx="2705100" cy="2044700"/>
            </a:xfrm>
            <a:prstGeom prst="rect">
              <a:avLst/>
            </a:prstGeom>
            <a:ln/>
          </p:spPr>
        </p:pic>
        <p:pic>
          <p:nvPicPr>
            <p:cNvPr id="5" name="image2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45018" y="483870"/>
              <a:ext cx="2705100" cy="3060700"/>
            </a:xfrm>
            <a:prstGeom prst="rect">
              <a:avLst/>
            </a:prstGeom>
            <a:ln/>
          </p:spPr>
        </p:pic>
        <p:pic>
          <p:nvPicPr>
            <p:cNvPr id="6" name="image5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81905" y="3813809"/>
              <a:ext cx="2626360" cy="1589405"/>
            </a:xfrm>
            <a:prstGeom prst="rect">
              <a:avLst/>
            </a:prstGeom>
            <a:ln/>
          </p:spPr>
        </p:pic>
        <p:pic>
          <p:nvPicPr>
            <p:cNvPr id="7" name="image15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81905" y="593566"/>
              <a:ext cx="2705100" cy="2552700"/>
            </a:xfrm>
            <a:prstGeom prst="rect">
              <a:avLst/>
            </a:prstGeom>
            <a:ln/>
          </p:spPr>
        </p:pic>
        <p:pic>
          <p:nvPicPr>
            <p:cNvPr id="8" name="image6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18145" y="3544570"/>
              <a:ext cx="2705100" cy="2298700"/>
            </a:xfrm>
            <a:prstGeom prst="rect">
              <a:avLst/>
            </a:prstGeom>
            <a:ln/>
          </p:spPr>
        </p:pic>
        <p:pic>
          <p:nvPicPr>
            <p:cNvPr id="9" name="image18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018145" y="718820"/>
              <a:ext cx="2705100" cy="2590800"/>
            </a:xfrm>
            <a:prstGeom prst="rect">
              <a:avLst/>
            </a:prstGeom>
            <a:ln/>
          </p:spPr>
        </p:pic>
      </p:grpSp>
      <p:sp>
        <p:nvSpPr>
          <p:cNvPr id="11" name="TextBox 10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Результати креслення всіх варіантів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2 – Результати креслення всіх варіантів кресленика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8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616" y="1570295"/>
            <a:ext cx="7957184" cy="4212142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Кнопка для виклику програми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5325" y="6008491"/>
            <a:ext cx="10801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</a:rPr>
              <a:t>Рисунок 3 – Кнопка для виклику програми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4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160" y="985520"/>
            <a:ext cx="886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Висновки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325" y="2346236"/>
            <a:ext cx="10801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У </a:t>
            </a:r>
            <a:r>
              <a:rPr lang="ru-RU" sz="2000" dirty="0" err="1" smtClean="0">
                <a:solidFill>
                  <a:schemeClr val="bg1"/>
                </a:solidFill>
              </a:rPr>
              <a:t>цій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роботі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було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реалізовано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сервісні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бібліотеки</a:t>
            </a:r>
            <a:r>
              <a:rPr lang="ru-RU" sz="2000" dirty="0" smtClean="0">
                <a:solidFill>
                  <a:schemeClr val="bg1"/>
                </a:solidFill>
              </a:rPr>
              <a:t> для </a:t>
            </a:r>
            <a:r>
              <a:rPr lang="en-US" sz="2000" dirty="0" smtClean="0">
                <a:solidFill>
                  <a:schemeClr val="bg1"/>
                </a:solidFill>
              </a:rPr>
              <a:t>AutoCAD,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автоматизують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гвинтів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невипадаючих</a:t>
            </a:r>
            <a:r>
              <a:rPr lang="ru-RU" sz="2000" dirty="0" smtClean="0">
                <a:solidFill>
                  <a:schemeClr val="bg1"/>
                </a:solidFill>
              </a:rPr>
              <a:t> з </a:t>
            </a:r>
            <a:r>
              <a:rPr lang="ru-RU" sz="2000" dirty="0" err="1" smtClean="0">
                <a:solidFill>
                  <a:schemeClr val="bg1"/>
                </a:solidFill>
              </a:rPr>
              <a:t>напівпотайною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головкою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відповідно</a:t>
            </a:r>
            <a:r>
              <a:rPr lang="ru-RU" sz="2000" dirty="0" smtClean="0">
                <a:solidFill>
                  <a:schemeClr val="bg1"/>
                </a:solidFill>
              </a:rPr>
              <a:t> до ДСТУ 10340-80. </a:t>
            </a:r>
            <a:r>
              <a:rPr lang="ru-RU" sz="2000" dirty="0" err="1" smtClean="0">
                <a:solidFill>
                  <a:schemeClr val="bg1"/>
                </a:solidFill>
              </a:rPr>
              <a:t>Досягнуті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результати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включають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компонентів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err="1" smtClean="0">
                <a:solidFill>
                  <a:schemeClr val="bg1"/>
                </a:solidFill>
              </a:rPr>
              <a:t>що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відповідають</a:t>
            </a:r>
            <a:r>
              <a:rPr lang="ru-RU" sz="2000" dirty="0" smtClean="0">
                <a:solidFill>
                  <a:schemeClr val="bg1"/>
                </a:solidFill>
              </a:rPr>
              <a:t> стандартам, </a:t>
            </a:r>
            <a:r>
              <a:rPr lang="ru-RU" sz="2000" dirty="0" err="1" smtClean="0">
                <a:solidFill>
                  <a:schemeClr val="bg1"/>
                </a:solidFill>
              </a:rPr>
              <a:t>автоматизацію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процесу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креслення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успішне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2000" dirty="0" smtClean="0">
                <a:solidFill>
                  <a:schemeClr val="bg1"/>
                </a:solidFill>
              </a:rPr>
              <a:t> на </a:t>
            </a:r>
            <a:r>
              <a:rPr lang="ru-RU" sz="2000" dirty="0" err="1" smtClean="0">
                <a:solidFill>
                  <a:schemeClr val="bg1"/>
                </a:solidFill>
              </a:rPr>
              <a:t>практичних</a:t>
            </a:r>
            <a:r>
              <a:rPr lang="ru-RU" sz="2000" dirty="0" smtClean="0">
                <a:solidFill>
                  <a:schemeClr val="bg1"/>
                </a:solidFill>
              </a:rPr>
              <a:t> прикладах. </a:t>
            </a:r>
            <a:r>
              <a:rPr lang="ru-RU" sz="2000" dirty="0" err="1" smtClean="0">
                <a:solidFill>
                  <a:schemeClr val="bg1"/>
                </a:solidFill>
              </a:rPr>
              <a:t>Це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дозволяє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зменшити</a:t>
            </a:r>
            <a:r>
              <a:rPr lang="ru-RU" sz="2000" dirty="0" smtClean="0">
                <a:solidFill>
                  <a:schemeClr val="bg1"/>
                </a:solidFill>
              </a:rPr>
              <a:t> час </a:t>
            </a:r>
            <a:r>
              <a:rPr lang="ru-RU" sz="2000" dirty="0" err="1" smtClean="0">
                <a:solidFill>
                  <a:schemeClr val="bg1"/>
                </a:solidFill>
              </a:rPr>
              <a:t>проектування</a:t>
            </a:r>
            <a:r>
              <a:rPr lang="ru-RU" sz="2000" dirty="0" smtClean="0">
                <a:solidFill>
                  <a:schemeClr val="bg1"/>
                </a:solidFill>
              </a:rPr>
              <a:t> та </a:t>
            </a:r>
            <a:r>
              <a:rPr lang="ru-RU" sz="2000" dirty="0" err="1" smtClean="0">
                <a:solidFill>
                  <a:schemeClr val="bg1"/>
                </a:solidFill>
              </a:rPr>
              <a:t>забезпечити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високу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точність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технічної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err="1" smtClean="0">
                <a:solidFill>
                  <a:schemeClr val="bg1"/>
                </a:solidFill>
              </a:rPr>
              <a:t>документації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3756" y="6141558"/>
            <a:ext cx="25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57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120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Програмна реалізація сервісних бібліотек AutoCAD. Гвинт невипадаючий з напівпотайною головкою ДСТУ 10340-80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реалізація сервісних бібліотек AutoCAD</dc:title>
  <dc:creator>Acer</dc:creator>
  <cp:lastModifiedBy>Acer</cp:lastModifiedBy>
  <cp:revision>8</cp:revision>
  <dcterms:created xsi:type="dcterms:W3CDTF">2024-05-28T15:25:37Z</dcterms:created>
  <dcterms:modified xsi:type="dcterms:W3CDTF">2024-05-29T08:54:37Z</dcterms:modified>
</cp:coreProperties>
</file>