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>
        <p:guide orient="horz" pos="2160"/>
        <p:guide pos="3817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8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8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9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2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5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2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1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0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1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03083"/>
            <a:ext cx="9144000" cy="2387600"/>
          </a:xfrm>
        </p:spPr>
        <p:txBody>
          <a:bodyPr>
            <a:noAutofit/>
          </a:bodyPr>
          <a:lstStyle/>
          <a:p>
            <a:r>
              <a:rPr lang="ru-RU" sz="4000" b="1" dirty="0" err="1" smtClean="0">
                <a:solidFill>
                  <a:schemeClr val="bg1"/>
                </a:solidFill>
              </a:rPr>
              <a:t>Програмна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</a:rPr>
              <a:t>реалізація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</a:rPr>
              <a:t>сервісних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</a:rPr>
              <a:t>бібліотек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AutoCAD</a:t>
            </a:r>
            <a:r>
              <a:rPr lang="uk-UA" sz="4000" b="1" dirty="0" smtClean="0">
                <a:solidFill>
                  <a:schemeClr val="bg1"/>
                </a:solidFill>
              </a:rPr>
              <a:t>.</a:t>
            </a:r>
            <a:br>
              <a:rPr lang="uk-UA" sz="4000" b="1" dirty="0" smtClean="0">
                <a:solidFill>
                  <a:schemeClr val="bg1"/>
                </a:solidFill>
              </a:rPr>
            </a:br>
            <a:r>
              <a:rPr lang="ru-RU" sz="4000" b="1" dirty="0" err="1" smtClean="0">
                <a:solidFill>
                  <a:schemeClr val="bg1"/>
                </a:solidFill>
              </a:rPr>
              <a:t>Гвинт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</a:rPr>
              <a:t>невипадаючий</a:t>
            </a:r>
            <a:r>
              <a:rPr lang="ru-RU" sz="4000" b="1" dirty="0" smtClean="0">
                <a:solidFill>
                  <a:schemeClr val="bg1"/>
                </a:solidFill>
              </a:rPr>
              <a:t> з </a:t>
            </a:r>
            <a:r>
              <a:rPr lang="ru-RU" sz="4000" b="1" dirty="0" err="1" smtClean="0">
                <a:solidFill>
                  <a:schemeClr val="bg1"/>
                </a:solidFill>
              </a:rPr>
              <a:t>напівпотайною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</a:rPr>
              <a:t>головкою</a:t>
            </a:r>
            <a:r>
              <a:rPr lang="ru-RU" sz="4000" b="1" dirty="0" smtClean="0">
                <a:solidFill>
                  <a:schemeClr val="bg1"/>
                </a:solidFill>
              </a:rPr>
              <a:t> ДСТУ 10340-80 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38927"/>
            <a:ext cx="9144000" cy="890081"/>
          </a:xfrm>
        </p:spPr>
        <p:txBody>
          <a:bodyPr/>
          <a:lstStyle/>
          <a:p>
            <a:pPr algn="r"/>
            <a:r>
              <a:rPr lang="uk-UA" dirty="0" smtClean="0">
                <a:solidFill>
                  <a:schemeClr val="bg1"/>
                </a:solidFill>
              </a:rPr>
              <a:t>Виконав ст. гр. КНТ-221 </a:t>
            </a:r>
            <a:r>
              <a:rPr lang="uk-UA" dirty="0" err="1" smtClean="0">
                <a:solidFill>
                  <a:schemeClr val="bg1"/>
                </a:solidFill>
              </a:rPr>
              <a:t>Кірієнко</a:t>
            </a:r>
            <a:r>
              <a:rPr lang="uk-UA" dirty="0" smtClean="0">
                <a:solidFill>
                  <a:schemeClr val="bg1"/>
                </a:solidFill>
              </a:rPr>
              <a:t> А.С.</a:t>
            </a:r>
          </a:p>
          <a:p>
            <a:pPr algn="r"/>
            <a:r>
              <a:rPr lang="uk-UA" dirty="0" smtClean="0">
                <a:solidFill>
                  <a:schemeClr val="bg1"/>
                </a:solidFill>
              </a:rPr>
              <a:t>Керівник – </a:t>
            </a:r>
            <a:r>
              <a:rPr lang="uk-UA" dirty="0" err="1" smtClean="0">
                <a:solidFill>
                  <a:schemeClr val="bg1"/>
                </a:solidFill>
              </a:rPr>
              <a:t>к.т.н</a:t>
            </a:r>
            <a:r>
              <a:rPr lang="uk-UA" dirty="0" smtClean="0">
                <a:solidFill>
                  <a:schemeClr val="bg1"/>
                </a:solidFill>
              </a:rPr>
              <a:t>., доц. Пархоменко А.В.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2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Висновки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5325" y="2346236"/>
            <a:ext cx="108013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chemeClr val="bg1"/>
                </a:solidFill>
              </a:rPr>
              <a:t>	У </a:t>
            </a:r>
            <a:r>
              <a:rPr lang="ru-RU" sz="2000" dirty="0" err="1" smtClean="0">
                <a:solidFill>
                  <a:schemeClr val="bg1"/>
                </a:solidFill>
              </a:rPr>
              <a:t>цій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роботі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було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реалізовано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сервісні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бібліотеки</a:t>
            </a:r>
            <a:r>
              <a:rPr lang="ru-RU" sz="2000" dirty="0" smtClean="0">
                <a:solidFill>
                  <a:schemeClr val="bg1"/>
                </a:solidFill>
              </a:rPr>
              <a:t> для </a:t>
            </a:r>
            <a:r>
              <a:rPr lang="en-US" sz="2000" dirty="0" smtClean="0">
                <a:solidFill>
                  <a:schemeClr val="bg1"/>
                </a:solidFill>
              </a:rPr>
              <a:t>AutoCAD, </a:t>
            </a:r>
            <a:r>
              <a:rPr lang="ru-RU" sz="2000" dirty="0" err="1" smtClean="0">
                <a:solidFill>
                  <a:schemeClr val="bg1"/>
                </a:solidFill>
              </a:rPr>
              <a:t>що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автоматизують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проектування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гвинтів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невипадаючих</a:t>
            </a:r>
            <a:r>
              <a:rPr lang="ru-RU" sz="2000" dirty="0" smtClean="0">
                <a:solidFill>
                  <a:schemeClr val="bg1"/>
                </a:solidFill>
              </a:rPr>
              <a:t> з </a:t>
            </a:r>
            <a:r>
              <a:rPr lang="ru-RU" sz="2000" dirty="0" err="1" smtClean="0">
                <a:solidFill>
                  <a:schemeClr val="bg1"/>
                </a:solidFill>
              </a:rPr>
              <a:t>напівпотайною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головкою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відповідно</a:t>
            </a:r>
            <a:r>
              <a:rPr lang="ru-RU" sz="2000" dirty="0" smtClean="0">
                <a:solidFill>
                  <a:schemeClr val="bg1"/>
                </a:solidFill>
              </a:rPr>
              <a:t> до ДСТУ 10340-80. </a:t>
            </a:r>
            <a:r>
              <a:rPr lang="ru-RU" sz="2000" dirty="0" err="1" smtClean="0">
                <a:solidFill>
                  <a:schemeClr val="bg1"/>
                </a:solidFill>
              </a:rPr>
              <a:t>Досягнуті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результати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включають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створення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компонентів</a:t>
            </a:r>
            <a:r>
              <a:rPr lang="ru-RU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err="1" smtClean="0">
                <a:solidFill>
                  <a:schemeClr val="bg1"/>
                </a:solidFill>
              </a:rPr>
              <a:t>що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відповідають</a:t>
            </a:r>
            <a:r>
              <a:rPr lang="ru-RU" sz="2000" dirty="0" smtClean="0">
                <a:solidFill>
                  <a:schemeClr val="bg1"/>
                </a:solidFill>
              </a:rPr>
              <a:t> стандартам, </a:t>
            </a:r>
            <a:r>
              <a:rPr lang="ru-RU" sz="2000" dirty="0" err="1" smtClean="0">
                <a:solidFill>
                  <a:schemeClr val="bg1"/>
                </a:solidFill>
              </a:rPr>
              <a:t>автоматизацію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процесу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креслення</a:t>
            </a:r>
            <a:r>
              <a:rPr lang="ru-RU" sz="2000" dirty="0" smtClean="0">
                <a:solidFill>
                  <a:schemeClr val="bg1"/>
                </a:solidFill>
              </a:rPr>
              <a:t> та </a:t>
            </a:r>
            <a:r>
              <a:rPr lang="ru-RU" sz="2000" dirty="0" err="1" smtClean="0">
                <a:solidFill>
                  <a:schemeClr val="bg1"/>
                </a:solidFill>
              </a:rPr>
              <a:t>успішне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тестування</a:t>
            </a:r>
            <a:r>
              <a:rPr lang="ru-RU" sz="2000" dirty="0" smtClean="0">
                <a:solidFill>
                  <a:schemeClr val="bg1"/>
                </a:solidFill>
              </a:rPr>
              <a:t> на </a:t>
            </a:r>
            <a:r>
              <a:rPr lang="ru-RU" sz="2000" dirty="0" err="1" smtClean="0">
                <a:solidFill>
                  <a:schemeClr val="bg1"/>
                </a:solidFill>
              </a:rPr>
              <a:t>практичних</a:t>
            </a:r>
            <a:r>
              <a:rPr lang="ru-RU" sz="2000" dirty="0" smtClean="0">
                <a:solidFill>
                  <a:schemeClr val="bg1"/>
                </a:solidFill>
              </a:rPr>
              <a:t> прикладах. </a:t>
            </a:r>
            <a:r>
              <a:rPr lang="ru-RU" sz="2000" dirty="0" err="1" smtClean="0">
                <a:solidFill>
                  <a:schemeClr val="bg1"/>
                </a:solidFill>
              </a:rPr>
              <a:t>Це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дозволяє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зменшити</a:t>
            </a:r>
            <a:r>
              <a:rPr lang="ru-RU" sz="2000" dirty="0" smtClean="0">
                <a:solidFill>
                  <a:schemeClr val="bg1"/>
                </a:solidFill>
              </a:rPr>
              <a:t> час </a:t>
            </a:r>
            <a:r>
              <a:rPr lang="ru-RU" sz="2000" dirty="0" err="1" smtClean="0">
                <a:solidFill>
                  <a:schemeClr val="bg1"/>
                </a:solidFill>
              </a:rPr>
              <a:t>проектування</a:t>
            </a:r>
            <a:r>
              <a:rPr lang="ru-RU" sz="2000" dirty="0" smtClean="0">
                <a:solidFill>
                  <a:schemeClr val="bg1"/>
                </a:solidFill>
              </a:rPr>
              <a:t> та </a:t>
            </a:r>
            <a:r>
              <a:rPr lang="ru-RU" sz="2000" dirty="0" err="1" smtClean="0">
                <a:solidFill>
                  <a:schemeClr val="bg1"/>
                </a:solidFill>
              </a:rPr>
              <a:t>забезпечити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високу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точність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технічної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документації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5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95325" y="2346236"/>
            <a:ext cx="108013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chemeClr val="bg1"/>
                </a:solidFill>
              </a:rPr>
              <a:t>	У </a:t>
            </a:r>
            <a:r>
              <a:rPr lang="ru-RU" sz="2000" dirty="0" err="1" smtClean="0">
                <a:solidFill>
                  <a:schemeClr val="bg1"/>
                </a:solidFill>
              </a:rPr>
              <a:t>сучасному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світі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інженерно-технічної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творчості</a:t>
            </a:r>
            <a:r>
              <a:rPr lang="ru-RU" sz="2000" dirty="0" smtClean="0">
                <a:solidFill>
                  <a:schemeClr val="bg1"/>
                </a:solidFill>
              </a:rPr>
              <a:t> та </a:t>
            </a:r>
            <a:r>
              <a:rPr lang="ru-RU" sz="2000" dirty="0" err="1" smtClean="0">
                <a:solidFill>
                  <a:schemeClr val="bg1"/>
                </a:solidFill>
              </a:rPr>
              <a:t>розробки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продукції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актуальність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використання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комп'ютерних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програм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із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сервісними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бібліотеками</a:t>
            </a:r>
            <a:r>
              <a:rPr lang="ru-RU" sz="2000" dirty="0" smtClean="0">
                <a:solidFill>
                  <a:schemeClr val="bg1"/>
                </a:solidFill>
              </a:rPr>
              <a:t> для </a:t>
            </a:r>
            <a:r>
              <a:rPr lang="ru-RU" sz="2000" dirty="0" err="1" smtClean="0">
                <a:solidFill>
                  <a:schemeClr val="bg1"/>
                </a:solidFill>
              </a:rPr>
              <a:t>автоматизації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процесів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проектування</a:t>
            </a:r>
            <a:r>
              <a:rPr lang="ru-RU" sz="2000" dirty="0" smtClean="0">
                <a:solidFill>
                  <a:schemeClr val="bg1"/>
                </a:solidFill>
              </a:rPr>
              <a:t> та </a:t>
            </a:r>
            <a:r>
              <a:rPr lang="ru-RU" sz="2000" dirty="0" err="1" smtClean="0">
                <a:solidFill>
                  <a:schemeClr val="bg1"/>
                </a:solidFill>
              </a:rPr>
              <a:t>моделювання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важко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переоцінити</a:t>
            </a:r>
            <a:r>
              <a:rPr lang="ru-RU" sz="2000" dirty="0" smtClean="0">
                <a:solidFill>
                  <a:schemeClr val="bg1"/>
                </a:solidFill>
              </a:rPr>
              <a:t>. </a:t>
            </a:r>
            <a:r>
              <a:rPr lang="ru-RU" sz="2000" dirty="0" err="1" smtClean="0">
                <a:solidFill>
                  <a:schemeClr val="bg1"/>
                </a:solidFill>
              </a:rPr>
              <a:t>Зокрема</a:t>
            </a:r>
            <a:r>
              <a:rPr lang="ru-RU" sz="2000" dirty="0" smtClean="0">
                <a:solidFill>
                  <a:schemeClr val="bg1"/>
                </a:solidFill>
              </a:rPr>
              <a:t>, у </a:t>
            </a:r>
            <a:r>
              <a:rPr lang="ru-RU" sz="2000" dirty="0" err="1" smtClean="0">
                <a:solidFill>
                  <a:schemeClr val="bg1"/>
                </a:solidFill>
              </a:rPr>
              <a:t>контексті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проектування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невипадаючих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гвинтів</a:t>
            </a:r>
            <a:r>
              <a:rPr lang="ru-RU" sz="2000" dirty="0" smtClean="0">
                <a:solidFill>
                  <a:schemeClr val="bg1"/>
                </a:solidFill>
              </a:rPr>
              <a:t> з </a:t>
            </a:r>
            <a:r>
              <a:rPr lang="ru-RU" sz="2000" dirty="0" err="1" smtClean="0">
                <a:solidFill>
                  <a:schemeClr val="bg1"/>
                </a:solidFill>
              </a:rPr>
              <a:t>напівпотайною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головкою</a:t>
            </a:r>
            <a:r>
              <a:rPr lang="ru-RU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err="1" smtClean="0">
                <a:solidFill>
                  <a:schemeClr val="bg1"/>
                </a:solidFill>
              </a:rPr>
              <a:t>вирішення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відповідних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завдань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вимагає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високої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точності</a:t>
            </a:r>
            <a:r>
              <a:rPr lang="ru-RU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err="1" smtClean="0">
                <a:solidFill>
                  <a:schemeClr val="bg1"/>
                </a:solidFill>
              </a:rPr>
              <a:t>ефективності</a:t>
            </a:r>
            <a:r>
              <a:rPr lang="ru-RU" sz="2000" dirty="0" smtClean="0">
                <a:solidFill>
                  <a:schemeClr val="bg1"/>
                </a:solidFill>
              </a:rPr>
              <a:t> та </a:t>
            </a:r>
            <a:r>
              <a:rPr lang="ru-RU" sz="2000" dirty="0" err="1" smtClean="0">
                <a:solidFill>
                  <a:schemeClr val="bg1"/>
                </a:solidFill>
              </a:rPr>
              <a:t>використання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стандартів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якості</a:t>
            </a:r>
            <a:r>
              <a:rPr lang="ru-RU" sz="2000" dirty="0" smtClean="0">
                <a:solidFill>
                  <a:schemeClr val="bg1"/>
                </a:solidFill>
              </a:rPr>
              <a:t>. </a:t>
            </a:r>
            <a:r>
              <a:rPr lang="ru-RU" sz="2000" dirty="0" err="1" smtClean="0">
                <a:solidFill>
                  <a:schemeClr val="bg1"/>
                </a:solidFill>
              </a:rPr>
              <a:t>Державний</a:t>
            </a:r>
            <a:r>
              <a:rPr lang="ru-RU" sz="2000" dirty="0" smtClean="0">
                <a:solidFill>
                  <a:schemeClr val="bg1"/>
                </a:solidFill>
              </a:rPr>
              <a:t> стандарт </a:t>
            </a:r>
            <a:r>
              <a:rPr lang="ru-RU" sz="2000" dirty="0" err="1" smtClean="0">
                <a:solidFill>
                  <a:schemeClr val="bg1"/>
                </a:solidFill>
              </a:rPr>
              <a:t>України</a:t>
            </a:r>
            <a:r>
              <a:rPr lang="ru-RU" sz="2000" dirty="0" smtClean="0">
                <a:solidFill>
                  <a:schemeClr val="bg1"/>
                </a:solidFill>
              </a:rPr>
              <a:t> 10340-80 </a:t>
            </a:r>
            <a:r>
              <a:rPr lang="ru-RU" sz="2000" dirty="0" err="1" smtClean="0">
                <a:solidFill>
                  <a:schemeClr val="bg1"/>
                </a:solidFill>
              </a:rPr>
              <a:t>встановлює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вимоги</a:t>
            </a:r>
            <a:r>
              <a:rPr lang="ru-RU" sz="2000" dirty="0" smtClean="0">
                <a:solidFill>
                  <a:schemeClr val="bg1"/>
                </a:solidFill>
              </a:rPr>
              <a:t> до таких </a:t>
            </a:r>
            <a:r>
              <a:rPr lang="ru-RU" sz="2000" dirty="0" err="1" smtClean="0">
                <a:solidFill>
                  <a:schemeClr val="bg1"/>
                </a:solidFill>
              </a:rPr>
              <a:t>з'єднань</a:t>
            </a:r>
            <a:r>
              <a:rPr lang="ru-RU" sz="2000" dirty="0" smtClean="0">
                <a:solidFill>
                  <a:schemeClr val="bg1"/>
                </a:solidFill>
              </a:rPr>
              <a:t> та </a:t>
            </a:r>
            <a:r>
              <a:rPr lang="ru-RU" sz="2000" dirty="0" err="1" smtClean="0">
                <a:solidFill>
                  <a:schemeClr val="bg1"/>
                </a:solidFill>
              </a:rPr>
              <a:t>фіксуючих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елементів</a:t>
            </a:r>
            <a:r>
              <a:rPr lang="ru-RU" sz="2000" dirty="0" smtClean="0">
                <a:solidFill>
                  <a:schemeClr val="bg1"/>
                </a:solidFill>
              </a:rPr>
              <a:t>, в тому </a:t>
            </a:r>
            <a:r>
              <a:rPr lang="ru-RU" sz="2000" dirty="0" err="1" smtClean="0">
                <a:solidFill>
                  <a:schemeClr val="bg1"/>
                </a:solidFill>
              </a:rPr>
              <a:t>числі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невипадаючих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гвинтів</a:t>
            </a:r>
            <a:r>
              <a:rPr lang="ru-RU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err="1" smtClean="0">
                <a:solidFill>
                  <a:schemeClr val="bg1"/>
                </a:solidFill>
              </a:rPr>
              <a:t>що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надає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додаткову</a:t>
            </a:r>
            <a:r>
              <a:rPr lang="ru-RU" sz="2000" dirty="0" smtClean="0">
                <a:solidFill>
                  <a:schemeClr val="bg1"/>
                </a:solidFill>
              </a:rPr>
              <a:t> вагу та </a:t>
            </a:r>
            <a:r>
              <a:rPr lang="ru-RU" sz="2000" dirty="0" err="1" smtClean="0">
                <a:solidFill>
                  <a:schemeClr val="bg1"/>
                </a:solidFill>
              </a:rPr>
              <a:t>значимість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розробці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програмної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реалізації</a:t>
            </a:r>
            <a:r>
              <a:rPr lang="ru-RU" sz="2000" dirty="0" smtClean="0">
                <a:solidFill>
                  <a:schemeClr val="bg1"/>
                </a:solidFill>
              </a:rPr>
              <a:t> для </a:t>
            </a:r>
            <a:r>
              <a:rPr lang="ru-RU" sz="2000" dirty="0" err="1" smtClean="0">
                <a:solidFill>
                  <a:schemeClr val="bg1"/>
                </a:solidFill>
              </a:rPr>
              <a:t>автоматизації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цього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процесу</a:t>
            </a:r>
            <a:r>
              <a:rPr lang="ru-RU" sz="2000" dirty="0" smtClean="0">
                <a:solidFill>
                  <a:schemeClr val="bg1"/>
                </a:solidFill>
              </a:rPr>
              <a:t>. </a:t>
            </a:r>
            <a:r>
              <a:rPr lang="ru-RU" sz="2000" dirty="0" err="1" smtClean="0">
                <a:solidFill>
                  <a:schemeClr val="bg1"/>
                </a:solidFill>
              </a:rPr>
              <a:t>Програмна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реалізація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сервісних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бібліотек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AucoCAD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для </a:t>
            </a:r>
            <a:r>
              <a:rPr lang="ru-RU" sz="2000" dirty="0" err="1" smtClean="0">
                <a:solidFill>
                  <a:schemeClr val="bg1"/>
                </a:solidFill>
              </a:rPr>
              <a:t>моделювання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невипадаючих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гвинтів</a:t>
            </a:r>
            <a:r>
              <a:rPr lang="ru-RU" sz="2000" dirty="0" smtClean="0">
                <a:solidFill>
                  <a:schemeClr val="bg1"/>
                </a:solidFill>
              </a:rPr>
              <a:t> з </a:t>
            </a:r>
            <a:r>
              <a:rPr lang="ru-RU" sz="2000" dirty="0" err="1" smtClean="0">
                <a:solidFill>
                  <a:schemeClr val="bg1"/>
                </a:solidFill>
              </a:rPr>
              <a:t>напівпотайною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головкою</a:t>
            </a:r>
            <a:r>
              <a:rPr lang="ru-RU" sz="2000" dirty="0" smtClean="0">
                <a:solidFill>
                  <a:schemeClr val="bg1"/>
                </a:solidFill>
              </a:rPr>
              <a:t> з </a:t>
            </a:r>
            <a:r>
              <a:rPr lang="ru-RU" sz="2000" dirty="0" err="1" smtClean="0">
                <a:solidFill>
                  <a:schemeClr val="bg1"/>
                </a:solidFill>
              </a:rPr>
              <a:t>використанням</a:t>
            </a:r>
            <a:r>
              <a:rPr lang="ru-RU" sz="2000" dirty="0" smtClean="0">
                <a:solidFill>
                  <a:schemeClr val="bg1"/>
                </a:solidFill>
              </a:rPr>
              <a:t> ДСТУ 10340- 80 є </a:t>
            </a:r>
            <a:r>
              <a:rPr lang="ru-RU" sz="2000" dirty="0" err="1" smtClean="0">
                <a:solidFill>
                  <a:schemeClr val="bg1"/>
                </a:solidFill>
              </a:rPr>
              <a:t>актуальним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завданням</a:t>
            </a:r>
            <a:r>
              <a:rPr lang="ru-RU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err="1" smtClean="0">
                <a:solidFill>
                  <a:schemeClr val="bg1"/>
                </a:solidFill>
              </a:rPr>
              <a:t>що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вирішує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важливі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завдання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автоматизації</a:t>
            </a:r>
            <a:r>
              <a:rPr lang="ru-RU" sz="2000" dirty="0" smtClean="0">
                <a:solidFill>
                  <a:schemeClr val="bg1"/>
                </a:solidFill>
              </a:rPr>
              <a:t> та </a:t>
            </a:r>
            <a:r>
              <a:rPr lang="ru-RU" sz="2000" dirty="0" err="1" smtClean="0">
                <a:solidFill>
                  <a:schemeClr val="bg1"/>
                </a:solidFill>
              </a:rPr>
              <a:t>оптимізації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процесів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проектування</a:t>
            </a:r>
            <a:r>
              <a:rPr lang="ru-RU" sz="2000" dirty="0" smtClean="0">
                <a:solidFill>
                  <a:schemeClr val="bg1"/>
                </a:solidFill>
              </a:rPr>
              <a:t> в </a:t>
            </a:r>
            <a:r>
              <a:rPr lang="ru-RU" sz="2000" dirty="0" err="1" smtClean="0">
                <a:solidFill>
                  <a:schemeClr val="bg1"/>
                </a:solidFill>
              </a:rPr>
              <a:t>інженерно-технічній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сфері</a:t>
            </a:r>
            <a:r>
              <a:rPr lang="ru-RU" sz="2000" dirty="0" smtClean="0">
                <a:solidFill>
                  <a:schemeClr val="bg1"/>
                </a:solidFill>
              </a:rPr>
              <a:t>.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Актуальність роботи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3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Інструменти </a:t>
            </a:r>
            <a:r>
              <a:rPr lang="uk-UA" sz="3200" b="1" dirty="0" err="1" smtClean="0">
                <a:solidFill>
                  <a:schemeClr val="bg1"/>
                </a:solidFill>
              </a:rPr>
              <a:t>проєктування</a:t>
            </a:r>
            <a:r>
              <a:rPr lang="uk-UA" sz="3200" b="1" dirty="0" smtClean="0">
                <a:solidFill>
                  <a:schemeClr val="bg1"/>
                </a:solidFill>
              </a:rPr>
              <a:t> та розробки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5325" y="2346236"/>
            <a:ext cx="108013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solidFill>
                  <a:schemeClr val="bg1"/>
                </a:solidFill>
              </a:rPr>
              <a:t>Інтегроване середовище розробки </a:t>
            </a:r>
            <a:r>
              <a:rPr lang="en-US" sz="2000" dirty="0" smtClean="0">
                <a:solidFill>
                  <a:schemeClr val="bg1"/>
                </a:solidFill>
              </a:rPr>
              <a:t>Visual Studio Code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solidFill>
                  <a:schemeClr val="bg1"/>
                </a:solidFill>
              </a:rPr>
              <a:t>Мова програмування </a:t>
            </a:r>
            <a:r>
              <a:rPr lang="en-US" sz="2000" dirty="0" err="1" smtClean="0">
                <a:solidFill>
                  <a:schemeClr val="bg1"/>
                </a:solidFill>
              </a:rPr>
              <a:t>AutoLISP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err="1" smtClean="0">
                <a:solidFill>
                  <a:schemeClr val="bg1"/>
                </a:solidFill>
              </a:rPr>
              <a:t>П</a:t>
            </a:r>
            <a:r>
              <a:rPr lang="ru-RU" sz="2000" dirty="0" err="1" smtClean="0">
                <a:solidFill>
                  <a:schemeClr val="bg1"/>
                </a:solidFill>
              </a:rPr>
              <a:t>рограмне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забезпечення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AutoDesk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 Структура сервісної бібліотеки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5325" y="5569296"/>
            <a:ext cx="10801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</a:rPr>
              <a:t>Рисунок 1 – </a:t>
            </a:r>
            <a:r>
              <a:rPr lang="ru-RU" sz="2000" dirty="0">
                <a:solidFill>
                  <a:schemeClr val="bg1"/>
                </a:solidFill>
              </a:rPr>
              <a:t> Структура </a:t>
            </a:r>
            <a:r>
              <a:rPr lang="ru-RU" sz="2000" dirty="0" err="1">
                <a:solidFill>
                  <a:schemeClr val="bg1"/>
                </a:solidFill>
              </a:rPr>
              <a:t>сервісної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бібліотеки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4859309" y="1522123"/>
            <a:ext cx="2473382" cy="409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1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Алгоритм програми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73294" y="1891624"/>
            <a:ext cx="5045412" cy="364343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95325" y="5569296"/>
            <a:ext cx="10801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</a:rPr>
              <a:t>Рисунок </a:t>
            </a:r>
            <a:r>
              <a:rPr lang="uk-UA" sz="2000" dirty="0" smtClean="0">
                <a:solidFill>
                  <a:schemeClr val="bg1"/>
                </a:solidFill>
              </a:rPr>
              <a:t>2 </a:t>
            </a:r>
            <a:r>
              <a:rPr lang="uk-UA" sz="2000" dirty="0" smtClean="0">
                <a:solidFill>
                  <a:schemeClr val="bg1"/>
                </a:solidFill>
              </a:rPr>
              <a:t>– </a:t>
            </a:r>
            <a:r>
              <a:rPr lang="ru-RU" sz="2000" dirty="0">
                <a:solidFill>
                  <a:schemeClr val="bg1"/>
                </a:solidFill>
              </a:rPr>
              <a:t>Блок-схема </a:t>
            </a:r>
            <a:r>
              <a:rPr lang="ru-RU" sz="2000" dirty="0" err="1">
                <a:solidFill>
                  <a:schemeClr val="bg1"/>
                </a:solidFill>
              </a:rPr>
              <a:t>головної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функції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програмного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застосунку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4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3366769" y="2459672"/>
            <a:ext cx="6354062" cy="2929730"/>
            <a:chOff x="1995169" y="1118552"/>
            <a:chExt cx="6354062" cy="2929730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/>
            <a:srcRect t="26437"/>
            <a:stretch/>
          </p:blipFill>
          <p:spPr>
            <a:xfrm>
              <a:off x="1995169" y="2937336"/>
              <a:ext cx="6354062" cy="301336"/>
            </a:xfrm>
            <a:prstGeom prst="rect">
              <a:avLst/>
            </a:prstGeom>
          </p:spPr>
        </p:pic>
        <p:grpSp>
          <p:nvGrpSpPr>
            <p:cNvPr id="12" name="Группа 11"/>
            <p:cNvGrpSpPr/>
            <p:nvPr/>
          </p:nvGrpSpPr>
          <p:grpSpPr>
            <a:xfrm>
              <a:off x="1995169" y="1118552"/>
              <a:ext cx="2900361" cy="2929730"/>
              <a:chOff x="1995169" y="1118552"/>
              <a:chExt cx="2900361" cy="2929730"/>
            </a:xfrm>
          </p:grpSpPr>
          <p:pic>
            <p:nvPicPr>
              <p:cNvPr id="4" name="image41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95170" y="1118552"/>
                <a:ext cx="2809875" cy="272415"/>
              </a:xfrm>
              <a:prstGeom prst="rect">
                <a:avLst/>
              </a:prstGeom>
              <a:ln/>
            </p:spPr>
          </p:pic>
          <p:pic>
            <p:nvPicPr>
              <p:cNvPr id="5" name="image29.png"/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95170" y="1467485"/>
                <a:ext cx="1809750" cy="340995"/>
              </a:xfrm>
              <a:prstGeom prst="rect">
                <a:avLst/>
              </a:prstGeom>
              <a:ln/>
            </p:spPr>
          </p:pic>
          <p:pic>
            <p:nvPicPr>
              <p:cNvPr id="6" name="image7.png"/>
              <p:cNvPicPr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95169" y="1868805"/>
                <a:ext cx="2809875" cy="254000"/>
              </a:xfrm>
              <a:prstGeom prst="rect">
                <a:avLst/>
              </a:prstGeom>
              <a:ln/>
            </p:spPr>
          </p:pic>
          <p:pic>
            <p:nvPicPr>
              <p:cNvPr id="7" name="image9.png"/>
              <p:cNvPicPr/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95169" y="2201703"/>
                <a:ext cx="2886075" cy="254000"/>
              </a:xfrm>
              <a:prstGeom prst="rect">
                <a:avLst/>
              </a:prstGeom>
              <a:ln/>
            </p:spPr>
          </p:pic>
          <p:pic>
            <p:nvPicPr>
              <p:cNvPr id="8" name="image20.png"/>
              <p:cNvPicPr/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95169" y="2585403"/>
                <a:ext cx="2038350" cy="228600"/>
              </a:xfrm>
              <a:prstGeom prst="rect">
                <a:avLst/>
              </a:prstGeom>
              <a:ln/>
            </p:spPr>
          </p:pic>
          <p:pic>
            <p:nvPicPr>
              <p:cNvPr id="10" name="image11.png"/>
              <p:cNvPicPr/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95169" y="3295636"/>
                <a:ext cx="2381250" cy="314325"/>
              </a:xfrm>
              <a:prstGeom prst="rect">
                <a:avLst/>
              </a:prstGeom>
              <a:ln/>
            </p:spPr>
          </p:pic>
          <p:pic>
            <p:nvPicPr>
              <p:cNvPr id="11" name="image10.png"/>
              <p:cNvPicPr/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009455" y="3718082"/>
                <a:ext cx="2886075" cy="330200"/>
              </a:xfrm>
              <a:prstGeom prst="rect">
                <a:avLst/>
              </a:prstGeom>
              <a:ln/>
            </p:spPr>
          </p:pic>
        </p:grpSp>
      </p:grpSp>
      <p:sp>
        <p:nvSpPr>
          <p:cNvPr id="14" name="TextBox 13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Командний рядок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95325" y="5569296"/>
            <a:ext cx="10801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</a:rPr>
              <a:t>Рисунок </a:t>
            </a:r>
            <a:r>
              <a:rPr lang="uk-UA" sz="2000" dirty="0">
                <a:solidFill>
                  <a:schemeClr val="bg1"/>
                </a:solidFill>
              </a:rPr>
              <a:t>3</a:t>
            </a:r>
            <a:r>
              <a:rPr lang="uk-UA" sz="2000" dirty="0" smtClean="0">
                <a:solidFill>
                  <a:schemeClr val="bg1"/>
                </a:solidFill>
              </a:rPr>
              <a:t> </a:t>
            </a:r>
            <a:r>
              <a:rPr lang="uk-UA" sz="2000" dirty="0" smtClean="0">
                <a:solidFill>
                  <a:schemeClr val="bg1"/>
                </a:solidFill>
              </a:rPr>
              <a:t>– Команди які запитує програма у користувача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4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2633027" y="1645523"/>
            <a:ext cx="6925946" cy="4255294"/>
            <a:chOff x="2000250" y="483870"/>
            <a:chExt cx="8722995" cy="5359400"/>
          </a:xfrm>
        </p:grpSpPr>
        <p:pic>
          <p:nvPicPr>
            <p:cNvPr id="4" name="image12.pn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00250" y="3778250"/>
              <a:ext cx="2705100" cy="2044700"/>
            </a:xfrm>
            <a:prstGeom prst="rect">
              <a:avLst/>
            </a:prstGeom>
            <a:ln/>
          </p:spPr>
        </p:pic>
        <p:pic>
          <p:nvPicPr>
            <p:cNvPr id="5" name="image2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45018" y="483870"/>
              <a:ext cx="2705100" cy="3060700"/>
            </a:xfrm>
            <a:prstGeom prst="rect">
              <a:avLst/>
            </a:prstGeom>
            <a:ln/>
          </p:spPr>
        </p:pic>
        <p:pic>
          <p:nvPicPr>
            <p:cNvPr id="6" name="image5.png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081905" y="3813809"/>
              <a:ext cx="2626360" cy="1589405"/>
            </a:xfrm>
            <a:prstGeom prst="rect">
              <a:avLst/>
            </a:prstGeom>
            <a:ln/>
          </p:spPr>
        </p:pic>
        <p:pic>
          <p:nvPicPr>
            <p:cNvPr id="7" name="image15.png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081905" y="593566"/>
              <a:ext cx="2705100" cy="2552700"/>
            </a:xfrm>
            <a:prstGeom prst="rect">
              <a:avLst/>
            </a:prstGeom>
            <a:ln/>
          </p:spPr>
        </p:pic>
        <p:pic>
          <p:nvPicPr>
            <p:cNvPr id="8" name="image6.png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018145" y="3544570"/>
              <a:ext cx="2705100" cy="2298700"/>
            </a:xfrm>
            <a:prstGeom prst="rect">
              <a:avLst/>
            </a:prstGeom>
            <a:ln/>
          </p:spPr>
        </p:pic>
        <p:pic>
          <p:nvPicPr>
            <p:cNvPr id="9" name="image18.pn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018145" y="718820"/>
              <a:ext cx="2705100" cy="2590800"/>
            </a:xfrm>
            <a:prstGeom prst="rect">
              <a:avLst/>
            </a:prstGeom>
            <a:ln/>
          </p:spPr>
        </p:pic>
      </p:grpSp>
      <p:sp>
        <p:nvSpPr>
          <p:cNvPr id="11" name="TextBox 10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Результати креслення всіх варіантів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95325" y="6008491"/>
            <a:ext cx="10801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</a:rPr>
              <a:t>Рисунок </a:t>
            </a:r>
            <a:r>
              <a:rPr lang="uk-UA" sz="2000" dirty="0">
                <a:solidFill>
                  <a:schemeClr val="bg1"/>
                </a:solidFill>
              </a:rPr>
              <a:t>4</a:t>
            </a:r>
            <a:r>
              <a:rPr lang="uk-UA" sz="2000" dirty="0" smtClean="0">
                <a:solidFill>
                  <a:schemeClr val="bg1"/>
                </a:solidFill>
              </a:rPr>
              <a:t> </a:t>
            </a:r>
            <a:r>
              <a:rPr lang="uk-UA" sz="2000" dirty="0" smtClean="0">
                <a:solidFill>
                  <a:schemeClr val="bg1"/>
                </a:solidFill>
              </a:rPr>
              <a:t>– Результати креслення всіх варіантів кресленика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8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>
                <a:solidFill>
                  <a:schemeClr val="bg1"/>
                </a:solidFill>
              </a:rPr>
              <a:t>Ескіз розташування допоміжних точок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95325" y="6008491"/>
            <a:ext cx="10801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Рисунок 5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– </a:t>
            </a:r>
            <a:r>
              <a:rPr lang="ru-RU" sz="2000" dirty="0" err="1">
                <a:solidFill>
                  <a:schemeClr val="bg1"/>
                </a:solidFill>
              </a:rPr>
              <a:t>Ескіз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розташування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допоміжних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точок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800911" y="1809519"/>
            <a:ext cx="10590178" cy="3686434"/>
            <a:chOff x="695325" y="1664970"/>
            <a:chExt cx="10135208" cy="3528060"/>
          </a:xfrm>
        </p:grpSpPr>
        <p:pic>
          <p:nvPicPr>
            <p:cNvPr id="13" name="image43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106"/>
            <a:stretch/>
          </p:blipFill>
          <p:spPr bwMode="auto">
            <a:xfrm>
              <a:off x="695325" y="1664970"/>
              <a:ext cx="5066665" cy="35280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4" name="image43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068" b="1"/>
            <a:stretch/>
          </p:blipFill>
          <p:spPr bwMode="auto">
            <a:xfrm>
              <a:off x="5991833" y="1674495"/>
              <a:ext cx="4838700" cy="350901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056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9616" y="1570295"/>
            <a:ext cx="7957184" cy="4212142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Кнопка для виклику програми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95325" y="6008491"/>
            <a:ext cx="10801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</a:rPr>
              <a:t>Рисунок </a:t>
            </a:r>
            <a:r>
              <a:rPr lang="uk-UA" sz="2000" dirty="0" smtClean="0">
                <a:solidFill>
                  <a:schemeClr val="bg1"/>
                </a:solidFill>
              </a:rPr>
              <a:t>6 </a:t>
            </a:r>
            <a:r>
              <a:rPr lang="uk-UA" sz="2000" dirty="0" smtClean="0">
                <a:solidFill>
                  <a:schemeClr val="bg1"/>
                </a:solidFill>
              </a:rPr>
              <a:t>– Кнопка для виклику програми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456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118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Програмна реалізація сервісних бібліотек AutoCAD. Гвинт невипадаючий з напівпотайною головкою ДСТУ 10340-80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реалізація сервісних бібліотек AutoCAD</dc:title>
  <dc:creator>Acer</dc:creator>
  <cp:lastModifiedBy>Acer</cp:lastModifiedBy>
  <cp:revision>10</cp:revision>
  <dcterms:created xsi:type="dcterms:W3CDTF">2024-05-28T15:25:37Z</dcterms:created>
  <dcterms:modified xsi:type="dcterms:W3CDTF">2024-05-30T08:47:12Z</dcterms:modified>
</cp:coreProperties>
</file>