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84" r:id="rId3"/>
    <p:sldId id="392" r:id="rId4"/>
    <p:sldId id="383" r:id="rId5"/>
    <p:sldId id="385" r:id="rId6"/>
    <p:sldId id="386" r:id="rId7"/>
    <p:sldId id="389" r:id="rId8"/>
    <p:sldId id="387" r:id="rId9"/>
    <p:sldId id="388" r:id="rId10"/>
    <p:sldId id="394" r:id="rId11"/>
    <p:sldId id="3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0D83-3F02-3DAD-9883-0140ABE4C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64CF7-2831-BE47-57EC-955DB85E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C48B-9974-6230-FF0D-2F6D6DC9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738EC-EFF3-53A2-C660-A8B1027E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8306-DBFF-A773-60AE-35320296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44B2-3E44-1978-2570-809629C2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43CC5-F02F-C2D8-2F4D-7668C99A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C345-86B8-2697-7F5B-A94966FC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FE4E-9CD4-82A0-EA20-131FEE04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015E-7531-58D7-228A-681EC79E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2F53D-7C18-6199-85C1-7A991AF1D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2EE6D-D223-E859-AD5C-A1D6747C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86D0-555D-1C43-9635-A51332C8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9D71-8096-AA46-54DB-D48B73AB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916B-D498-0D8A-BDC3-55F57C7A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719668" y="6453189"/>
            <a:ext cx="4271433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sp>
        <p:nvSpPr>
          <p:cNvPr id="6" name="Rectangle 5"/>
          <p:cNvSpPr/>
          <p:nvPr/>
        </p:nvSpPr>
        <p:spPr>
          <a:xfrm flipV="1">
            <a:off x="5344584" y="6453189"/>
            <a:ext cx="6239933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pic>
        <p:nvPicPr>
          <p:cNvPr id="9" name="Picture 2" descr="C:\Users\Rowan\Documents\Maynooth\Powerpoint Template\K7917 - Maynooth University_PowerPoint (Burgundy) Option 1-2-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0" t="-320" r="27138"/>
          <a:stretch>
            <a:fillRect/>
          </a:stretch>
        </p:blipFill>
        <p:spPr bwMode="auto">
          <a:xfrm>
            <a:off x="5344584" y="549276"/>
            <a:ext cx="6239933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Rowan\Documents\Maynooth\Powerpoint Template\K7384 Maynooth University Logo_RGB_300dp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4" y="115888"/>
            <a:ext cx="41910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15413" y="3140969"/>
            <a:ext cx="4032448" cy="223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rgbClr val="822327"/>
                </a:solidFill>
              </a:defRPr>
            </a:lvl3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14919" y="5661026"/>
            <a:ext cx="4032944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822327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161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527051" y="5884864"/>
            <a:ext cx="11089216" cy="71437"/>
          </a:xfrm>
          <a:prstGeom prst="rect">
            <a:avLst/>
          </a:prstGeom>
          <a:solidFill>
            <a:srgbClr val="822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/>
          </a:p>
        </p:txBody>
      </p:sp>
      <p:pic>
        <p:nvPicPr>
          <p:cNvPr id="6" name="Picture 3" descr="C:\Users\Rowan\Desktop\K7384 Maynooth University Logo_RGB_300dp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1" y="6092826"/>
            <a:ext cx="196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995081" y="620688"/>
            <a:ext cx="10081187" cy="1008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rgbClr val="822327"/>
                </a:solidFill>
                <a:latin typeface="+mn-lt"/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1007534" y="1844675"/>
            <a:ext cx="10081684" cy="381635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943872" y="6427788"/>
            <a:ext cx="6816757" cy="3349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 baseline="0"/>
            </a:lvl1pPr>
          </a:lstStyle>
          <a:p>
            <a:pPr lvl="0"/>
            <a:r>
              <a:rPr lang="en-US" dirty="0"/>
              <a:t>Insert Department/Office name here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01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7A86-E8D5-E428-F01A-FDE97CB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D1D2-F2F2-1D29-9AE4-B24081321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8D51-7FB0-873C-7C55-17F21EB6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2D3C-5307-56C7-D9CF-37522A23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70F1-A83B-42DD-5A0C-0483AE0A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B549-108D-FF42-3E20-AEA96C76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E2C3-B863-14B7-4621-E3C8BD8D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E1B-22ED-A6D3-4C16-2BFF768F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04BF-EA9C-CC4B-6EEF-8BFE4B75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C190-2593-44C7-E136-7C658202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0201-ADAB-1BB4-E3DC-E66CFD74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621D-8FB9-1B5F-51C0-F607419C8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1277-8C3D-BDDA-B6A6-96347F029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6612E-8AA4-5231-5933-E176A509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8D1E-1F5D-6422-34CB-29D90968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DAA5-C132-8B48-6E5B-15D4DD2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00A7-3FCC-9C58-2992-49EF51B1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08AC-76CE-D715-1B3B-CC227B65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B5B8-902E-2693-42C2-CF2C7835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12BB7-40C8-5B32-C83C-D067BBE31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FB508-CE4B-5F4A-335C-115EAD506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2E280-3A1B-B2D7-8AC2-F91F6793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CCB43-0545-3E18-F954-CD0CB346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351B-3B0E-0D64-308C-A6C0D969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8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F176-8C68-4E13-8D00-04EA6DE0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458BA-C010-D602-0FB0-F13493B3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D6D61-8A7B-2022-0534-5835F1AE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F2639-1D3A-27D4-2950-9BFD558B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5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D514D-0481-7889-B684-4866CF03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44CA9-2E00-C2B3-BD80-45FAC843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29308-BA80-6C25-7549-5183454F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4AD3-B85C-116F-70C1-67B3357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4630-02D1-E50C-90E6-5B2B0623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FBE83-384A-1580-44AC-68C5529F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12290-780E-B95B-64A3-0E83DDB6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5227-46B9-D07B-CD00-2BE3B14A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63BB-4308-DA91-537D-ACA4ADEF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EC36-F101-C1F2-B19F-49E4880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053C9-56E4-36A9-3AF0-8B2BA593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57B28-BFEC-6680-6125-FC30633A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98E5-35C8-2FB8-BD0D-452C2DBF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EE0E-073F-C06C-0E57-1F6D0833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D615C-D9A4-F213-5563-449F87A7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2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8B2C-112C-A124-53EB-450849AE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DF2A-F336-0426-4420-165D0AF5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E7B3-4B60-50EE-7B34-E27373E5D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C4C7-B179-EB4E-B032-E21400498880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C29E4-82A6-3D18-F596-8F6FC71EF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E9E0-DB9E-21FC-9259-3246008C2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3BA0-31C2-3B46-887B-5EB62E013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ring-db.org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4800" y="2060849"/>
            <a:ext cx="4750676" cy="25742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Proteomics of antimicrobial resistant </a:t>
            </a:r>
            <a:r>
              <a:rPr lang="en-US" i="1" dirty="0"/>
              <a:t>Escherichia coli under </a:t>
            </a:r>
            <a:r>
              <a:rPr lang="en-US" dirty="0"/>
              <a:t>antibiotic stress</a:t>
            </a:r>
            <a:endParaRPr lang="en-GB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46450" y="5030406"/>
            <a:ext cx="4032944" cy="7207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Dr Fiona Walsh</a:t>
            </a:r>
          </a:p>
          <a:p>
            <a:r>
              <a:rPr lang="en-GB" dirty="0"/>
              <a:t>Department of biology</a:t>
            </a:r>
          </a:p>
        </p:txBody>
      </p:sp>
    </p:spTree>
    <p:extLst>
      <p:ext uri="{BB962C8B-B14F-4D97-AF65-F5344CB8AC3E}">
        <p14:creationId xmlns:p14="http://schemas.microsoft.com/office/powerpoint/2010/main" val="391929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33D86C-3EF2-97FF-F423-13CA2BE22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07534" y="188863"/>
            <a:ext cx="10081187" cy="1008112"/>
          </a:xfrm>
        </p:spPr>
        <p:txBody>
          <a:bodyPr/>
          <a:lstStyle/>
          <a:p>
            <a:r>
              <a:rPr lang="en-US" dirty="0"/>
              <a:t>STRING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A926-EB6A-FFE6-6822-EEF1BEDB39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7534" y="893380"/>
            <a:ext cx="10081684" cy="4767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https://string-db.org/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Human inputs proteins of interest e.g. top 10 increased abundance proteins with ciprofloxacin added vs control </a:t>
            </a:r>
          </a:p>
          <a:p>
            <a:pPr marL="0" indent="0">
              <a:buNone/>
            </a:pPr>
            <a:r>
              <a:rPr lang="en-US" dirty="0"/>
              <a:t>blaCTX-M-15, </a:t>
            </a:r>
            <a:r>
              <a:rPr lang="en-US" b="1" dirty="0" err="1"/>
              <a:t>deaD</a:t>
            </a:r>
            <a:r>
              <a:rPr lang="en-US" dirty="0"/>
              <a:t>, </a:t>
            </a:r>
            <a:r>
              <a:rPr lang="en-US" dirty="0" err="1"/>
              <a:t>yjiM</a:t>
            </a:r>
            <a:r>
              <a:rPr lang="en-US" dirty="0"/>
              <a:t>, </a:t>
            </a:r>
            <a:r>
              <a:rPr lang="en-US" dirty="0" err="1"/>
              <a:t>rnk</a:t>
            </a:r>
            <a:r>
              <a:rPr lang="en-US" dirty="0"/>
              <a:t>, </a:t>
            </a:r>
            <a:r>
              <a:rPr lang="en-US" b="1" dirty="0" err="1"/>
              <a:t>cspD</a:t>
            </a:r>
            <a:r>
              <a:rPr lang="en-US" dirty="0"/>
              <a:t>, </a:t>
            </a:r>
            <a:r>
              <a:rPr lang="en-US" dirty="0" err="1"/>
              <a:t>argD</a:t>
            </a:r>
            <a:r>
              <a:rPr lang="en-US" dirty="0"/>
              <a:t>, </a:t>
            </a:r>
            <a:r>
              <a:rPr lang="en-US" dirty="0" err="1"/>
              <a:t>rimO</a:t>
            </a:r>
            <a:r>
              <a:rPr lang="en-US" dirty="0"/>
              <a:t>, rib, </a:t>
            </a:r>
            <a:r>
              <a:rPr lang="en-US" dirty="0" err="1"/>
              <a:t>rsfS</a:t>
            </a:r>
            <a:r>
              <a:rPr lang="en-US" dirty="0"/>
              <a:t>, </a:t>
            </a:r>
            <a:r>
              <a:rPr lang="en-US" dirty="0" err="1"/>
              <a:t>yedF</a:t>
            </a:r>
            <a:r>
              <a:rPr lang="en-US" dirty="0"/>
              <a:t> [blaCTX-M-15 not present]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DCDC9-FFA2-CB29-A9E9-4A3AA11BB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D103C-8C98-36ED-0B78-F1F162B0B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7" y="3016469"/>
            <a:ext cx="10689292" cy="30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5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6A374-83E1-085F-85C8-DA167D597A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Student starting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840A-A46D-61D6-B29A-DA0DAA2BF5D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Read the documents (research paper, MaxQuant description,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r>
              <a:rPr lang="en-US" dirty="0"/>
              <a:t>Collate the data from the excel file and recreate the PCA and volcano plots</a:t>
            </a:r>
          </a:p>
          <a:p>
            <a:pPr marL="457200" indent="-457200">
              <a:buAutoNum type="arabicPeriod"/>
            </a:pPr>
            <a:r>
              <a:rPr lang="en-US" dirty="0"/>
              <a:t>Generate ideas for how to </a:t>
            </a:r>
            <a:r>
              <a:rPr lang="en-US" dirty="0" err="1"/>
              <a:t>visualise</a:t>
            </a:r>
            <a:r>
              <a:rPr lang="en-US" dirty="0"/>
              <a:t> the data and/or </a:t>
            </a:r>
            <a:r>
              <a:rPr lang="en-US" dirty="0" err="1"/>
              <a:t>analyse</a:t>
            </a:r>
            <a:r>
              <a:rPr lang="en-US" dirty="0"/>
              <a:t> the data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Biological issue = lots of hypothetical proteins that don’t get put into a network as the networks are generated using String, which bases them on biological 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C3BD-383E-B599-AECB-293F84FA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D522DD-1608-EB4E-8024-74A07312E7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Proteomic variation under stress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BD5-3CE4-E34E-BA9B-7CBF877C37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304797" y="1520825"/>
            <a:ext cx="7561263" cy="3816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Plasmid mediated AMR requires chromosomal interaction &amp; cellular changes </a:t>
            </a:r>
          </a:p>
          <a:p>
            <a:endParaRPr lang="en-US" dirty="0"/>
          </a:p>
          <a:p>
            <a:r>
              <a:rPr lang="en-US" dirty="0"/>
              <a:t>How do these occur?</a:t>
            </a:r>
          </a:p>
          <a:p>
            <a:endParaRPr lang="en-US" dirty="0"/>
          </a:p>
          <a:p>
            <a:r>
              <a:rPr lang="en-US" dirty="0"/>
              <a:t>Are the AMR proteins always produced from plasmid genes to same levels?</a:t>
            </a:r>
          </a:p>
          <a:p>
            <a:endParaRPr lang="en-US" dirty="0"/>
          </a:p>
          <a:p>
            <a:r>
              <a:rPr lang="en-US" dirty="0"/>
              <a:t>How does the addition of antibiotic change the AMR and other proteins?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8F699-9BA5-904A-8136-8EB6D6CE2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C3EC6-B388-A9B4-5773-1BA587A454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Proteomics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5954-A802-534D-A07E-8D8955E0E7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07534" y="1429407"/>
            <a:ext cx="10081684" cy="42316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Identify and quantify all the proteins (peptides) present in a sample using mass spectroscopy</a:t>
            </a:r>
          </a:p>
          <a:p>
            <a:r>
              <a:rPr lang="en-US" dirty="0"/>
              <a:t>Proteins are produced from genes – antimicrobial resistance genes produce antimicrobial resistance proteins that cause the physical change in the bacteria to allow them to evade/destroy the antimicrobial</a:t>
            </a:r>
          </a:p>
          <a:p>
            <a:r>
              <a:rPr lang="en-US" dirty="0"/>
              <a:t>Advantages: Non targeted approach</a:t>
            </a:r>
          </a:p>
          <a:p>
            <a:r>
              <a:rPr lang="en-US" dirty="0"/>
              <a:t>Disadvantages: Non targeted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interpretation</a:t>
            </a:r>
          </a:p>
          <a:p>
            <a:pPr marL="0" indent="0">
              <a:buNone/>
            </a:pPr>
            <a:r>
              <a:rPr lang="en-US" dirty="0"/>
              <a:t>Statistical</a:t>
            </a:r>
          </a:p>
          <a:p>
            <a:pPr marL="0" indent="0">
              <a:buNone/>
            </a:pPr>
            <a:r>
              <a:rPr lang="en-US" dirty="0"/>
              <a:t>Biological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795C9-C261-49A3-CFD9-38FBFAE95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6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AC3C76-776C-284C-B0C8-ADE8074FA4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841" y="84193"/>
            <a:ext cx="9421617" cy="10081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Bacteria = pEK499 </a:t>
            </a:r>
            <a:r>
              <a:rPr lang="en-US" i="1" dirty="0"/>
              <a:t>Escherichia coli </a:t>
            </a:r>
            <a:r>
              <a:rPr lang="en-US" dirty="0"/>
              <a:t>ST131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55E4-531E-934C-9877-DCBD1D51C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E26D1-D75D-D54C-9432-A9B82E60042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4497" y="836712"/>
            <a:ext cx="9262155" cy="3816350"/>
          </a:xfrm>
        </p:spPr>
        <p:txBody>
          <a:bodyPr/>
          <a:lstStyle/>
          <a:p>
            <a:r>
              <a:rPr lang="en-US" dirty="0"/>
              <a:t>Clinical plasmid mediated AMR in a clinically important </a:t>
            </a:r>
            <a:r>
              <a:rPr lang="en-US" i="1" dirty="0"/>
              <a:t>E. coli </a:t>
            </a:r>
            <a:r>
              <a:rPr lang="en-US" dirty="0"/>
              <a:t>clone </a:t>
            </a:r>
          </a:p>
          <a:p>
            <a:r>
              <a:rPr lang="en-US" dirty="0"/>
              <a:t>AMR profile:</a:t>
            </a:r>
          </a:p>
          <a:p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FBCFD40-53F4-2642-9106-AE60AFD7C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79978"/>
              </p:ext>
            </p:extLst>
          </p:nvPr>
        </p:nvGraphicFramePr>
        <p:xfrm>
          <a:off x="5316428" y="1495294"/>
          <a:ext cx="5807968" cy="4348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9968">
                  <a:extLst>
                    <a:ext uri="{9D8B030D-6E8A-4147-A177-3AD203B41FA5}">
                      <a16:colId xmlns:a16="http://schemas.microsoft.com/office/drawing/2014/main" val="35522684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50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blaCTX-M-15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Beta-lactams, ESBL cefotaxime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blaOXA-1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Beta-lactams, oxacillin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1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blaTEM-1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Beta-lactams, amoxicillin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72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aac6'-Ib-cr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susceptibility ciprofloxacin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3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mph(A)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Macrolides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33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catB4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Chloramphenicol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5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tet</a:t>
                      </a:r>
                      <a:r>
                        <a:rPr lang="en-IE" dirty="0"/>
                        <a:t>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Tetracycline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0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dfrA7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Trimethoprim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0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aadA5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Aminoglycoside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98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Sulphonamide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9486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CED737-9049-F7AE-3F3D-9454D75E55C4}"/>
              </a:ext>
            </a:extLst>
          </p:cNvPr>
          <p:cNvSpPr txBox="1"/>
          <p:nvPr/>
        </p:nvSpPr>
        <p:spPr>
          <a:xfrm>
            <a:off x="1655247" y="44199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Bacterial cell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6DB60-4256-AA73-6FF7-EAF6CBF1B9F9}"/>
              </a:ext>
            </a:extLst>
          </p:cNvPr>
          <p:cNvGrpSpPr/>
          <p:nvPr/>
        </p:nvGrpSpPr>
        <p:grpSpPr>
          <a:xfrm>
            <a:off x="396851" y="2319597"/>
            <a:ext cx="3672408" cy="1800200"/>
            <a:chOff x="143508" y="2292551"/>
            <a:chExt cx="3672408" cy="1800200"/>
          </a:xfrm>
        </p:grpSpPr>
        <p:sp>
          <p:nvSpPr>
            <p:cNvPr id="8" name="Doughnut 7">
              <a:extLst>
                <a:ext uri="{FF2B5EF4-FFF2-40B4-BE49-F238E27FC236}">
                  <a16:creationId xmlns:a16="http://schemas.microsoft.com/office/drawing/2014/main" id="{CF98A5CD-D878-F6B5-DB7F-9493CF8C4C38}"/>
                </a:ext>
              </a:extLst>
            </p:cNvPr>
            <p:cNvSpPr/>
            <p:nvPr/>
          </p:nvSpPr>
          <p:spPr>
            <a:xfrm>
              <a:off x="755650" y="2924944"/>
              <a:ext cx="1224136" cy="1008112"/>
            </a:xfrm>
            <a:prstGeom prst="donut">
              <a:avLst>
                <a:gd name="adj" fmla="val 82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D58337-57DE-4A44-3D7C-9F2A21660A26}"/>
                </a:ext>
              </a:extLst>
            </p:cNvPr>
            <p:cNvSpPr/>
            <p:nvPr/>
          </p:nvSpPr>
          <p:spPr>
            <a:xfrm>
              <a:off x="827584" y="2492898"/>
              <a:ext cx="1080120" cy="288032"/>
            </a:xfrm>
            <a:prstGeom prst="rect">
              <a:avLst/>
            </a:prstGeom>
            <a:solidFill>
              <a:srgbClr val="822327"/>
            </a:solidFill>
            <a:ln>
              <a:solidFill>
                <a:srgbClr val="822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64886-3417-C738-6EAD-661813E451D9}"/>
                </a:ext>
              </a:extLst>
            </p:cNvPr>
            <p:cNvSpPr/>
            <p:nvPr/>
          </p:nvSpPr>
          <p:spPr>
            <a:xfrm>
              <a:off x="1151620" y="3786301"/>
              <a:ext cx="432048" cy="156790"/>
            </a:xfrm>
            <a:prstGeom prst="rect">
              <a:avLst/>
            </a:prstGeom>
            <a:solidFill>
              <a:srgbClr val="822327"/>
            </a:solidFill>
            <a:ln>
              <a:solidFill>
                <a:srgbClr val="8223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167237-BF25-161F-0877-916FD900D467}"/>
                </a:ext>
              </a:extLst>
            </p:cNvPr>
            <p:cNvSpPr txBox="1"/>
            <p:nvPr/>
          </p:nvSpPr>
          <p:spPr>
            <a:xfrm>
              <a:off x="1979711" y="2420888"/>
              <a:ext cx="1285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AMR gene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E773C1-A0E5-BB66-6ED2-105183B62D99}"/>
                </a:ext>
              </a:extLst>
            </p:cNvPr>
            <p:cNvSpPr txBox="1"/>
            <p:nvPr/>
          </p:nvSpPr>
          <p:spPr>
            <a:xfrm>
              <a:off x="827584" y="3142709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Plasmid/MGE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C7C3D24-BEF2-73F6-AA62-D09B82663223}"/>
                </a:ext>
              </a:extLst>
            </p:cNvPr>
            <p:cNvSpPr/>
            <p:nvPr/>
          </p:nvSpPr>
          <p:spPr>
            <a:xfrm>
              <a:off x="143508" y="2292551"/>
              <a:ext cx="3672408" cy="1800200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58750F-1853-2DE7-42F0-6DB315B2DE86}"/>
                </a:ext>
              </a:extLst>
            </p:cNvPr>
            <p:cNvSpPr txBox="1"/>
            <p:nvPr/>
          </p:nvSpPr>
          <p:spPr>
            <a:xfrm>
              <a:off x="2351591" y="2996716"/>
              <a:ext cx="1257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Protein</a:t>
              </a:r>
            </a:p>
            <a:p>
              <a:r>
                <a:rPr lang="en-US" dirty="0"/>
                <a:t>Phenotype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09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7F332F-0ABD-E749-BDED-B71B5477C7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A5CE-9027-6E4C-ACA6-44E9DAA7B7C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2083" y="1520825"/>
            <a:ext cx="10818546" cy="3816350"/>
          </a:xfrm>
        </p:spPr>
        <p:txBody>
          <a:bodyPr>
            <a:normAutofit lnSpcReduction="10000"/>
          </a:bodyPr>
          <a:lstStyle/>
          <a:p>
            <a:r>
              <a:rPr lang="en-US" sz="3200" i="1" dirty="0"/>
              <a:t>E. coli </a:t>
            </a:r>
            <a:r>
              <a:rPr lang="en-US" sz="3200" dirty="0"/>
              <a:t>pEK499 grown in LB with the addition of </a:t>
            </a:r>
          </a:p>
          <a:p>
            <a:endParaRPr lang="en-US" sz="3200" dirty="0"/>
          </a:p>
          <a:p>
            <a:pPr lvl="1"/>
            <a:r>
              <a:rPr lang="en-US" dirty="0"/>
              <a:t>No antibiotic (control)</a:t>
            </a:r>
          </a:p>
          <a:p>
            <a:pPr lvl="1"/>
            <a:r>
              <a:rPr lang="en-US" dirty="0"/>
              <a:t>Ampicillin (high concentration – AMR)</a:t>
            </a:r>
          </a:p>
          <a:p>
            <a:pPr lvl="1"/>
            <a:r>
              <a:rPr lang="en-US" dirty="0"/>
              <a:t>Cefotaxime (high concentration – AMR)</a:t>
            </a:r>
          </a:p>
          <a:p>
            <a:pPr lvl="1"/>
            <a:r>
              <a:rPr lang="en-US" dirty="0"/>
              <a:t>Imipenem (low concentration – AMS)</a:t>
            </a:r>
          </a:p>
          <a:p>
            <a:pPr lvl="1"/>
            <a:r>
              <a:rPr lang="en-US" dirty="0"/>
              <a:t>Ciprofloxacin (low concentration – AMS, but reduced susceptibility gene)</a:t>
            </a:r>
          </a:p>
          <a:p>
            <a:pPr lvl="1"/>
            <a:endParaRPr lang="en-US" dirty="0"/>
          </a:p>
          <a:p>
            <a:r>
              <a:rPr lang="en-US" dirty="0"/>
              <a:t>Q-Exactive LC/MS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88F1A-E37D-7F4E-8C29-7440A1D1B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1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9EA48559-5A19-8447-9036-8062F390488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" y="-242614"/>
            <a:ext cx="11245622" cy="7100614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BC2FEA-672A-EA48-9729-0B1DA129A4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5555" y="213965"/>
            <a:ext cx="7560890" cy="1008112"/>
          </a:xfrm>
        </p:spPr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3ACEC-BE37-B04A-AAE6-2F4C1E539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9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D09227-67DD-054B-851E-EBC5E1CC34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53020" y="132596"/>
            <a:ext cx="8885959" cy="1008112"/>
          </a:xfrm>
        </p:spPr>
        <p:txBody>
          <a:bodyPr>
            <a:normAutofit fontScale="92500"/>
          </a:bodyPr>
          <a:lstStyle/>
          <a:p>
            <a:r>
              <a:rPr lang="en-US" dirty="0"/>
              <a:t>AMR related data vs control (no antibiotic)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31B8564-9DE7-644C-B22D-F9DFB5D6AC2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76486881"/>
              </p:ext>
            </p:extLst>
          </p:nvPr>
        </p:nvGraphicFramePr>
        <p:xfrm>
          <a:off x="2045444" y="985520"/>
          <a:ext cx="8101110" cy="488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222">
                  <a:extLst>
                    <a:ext uri="{9D8B030D-6E8A-4147-A177-3AD203B41FA5}">
                      <a16:colId xmlns:a16="http://schemas.microsoft.com/office/drawing/2014/main" val="1843435097"/>
                    </a:ext>
                  </a:extLst>
                </a:gridCol>
                <a:gridCol w="1620222">
                  <a:extLst>
                    <a:ext uri="{9D8B030D-6E8A-4147-A177-3AD203B41FA5}">
                      <a16:colId xmlns:a16="http://schemas.microsoft.com/office/drawing/2014/main" val="1361885348"/>
                    </a:ext>
                  </a:extLst>
                </a:gridCol>
                <a:gridCol w="1620222">
                  <a:extLst>
                    <a:ext uri="{9D8B030D-6E8A-4147-A177-3AD203B41FA5}">
                      <a16:colId xmlns:a16="http://schemas.microsoft.com/office/drawing/2014/main" val="1723095703"/>
                    </a:ext>
                  </a:extLst>
                </a:gridCol>
                <a:gridCol w="1620222">
                  <a:extLst>
                    <a:ext uri="{9D8B030D-6E8A-4147-A177-3AD203B41FA5}">
                      <a16:colId xmlns:a16="http://schemas.microsoft.com/office/drawing/2014/main" val="3581797169"/>
                    </a:ext>
                  </a:extLst>
                </a:gridCol>
                <a:gridCol w="1620222">
                  <a:extLst>
                    <a:ext uri="{9D8B030D-6E8A-4147-A177-3AD203B41FA5}">
                      <a16:colId xmlns:a16="http://schemas.microsoft.com/office/drawing/2014/main" val="145905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Ampicillin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Cefotaxime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Imipenem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Ciprofloxacin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blaCTX-M-15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7.34 fold 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11.63-fold</a:t>
                      </a:r>
                      <a:r>
                        <a:rPr lang="en-IE" dirty="0">
                          <a:effectLst/>
                        </a:rPr>
                        <a:t> 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0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blaOXA-1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4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blaTEM-1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3.64 fold higher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 fold higher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aac6'-Ib-cr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mph(A)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2.38-fold lower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trike="sngStrike" dirty="0"/>
                        <a:t>catB4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7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trike="sngStrike" dirty="0" err="1"/>
                        <a:t>tet</a:t>
                      </a:r>
                      <a:r>
                        <a:rPr lang="en-IE" strike="sngStrike" dirty="0"/>
                        <a:t>(A)</a:t>
                      </a:r>
                    </a:p>
                    <a:p>
                      <a:r>
                        <a:rPr lang="en-IE" strike="noStrike" dirty="0" err="1"/>
                        <a:t>tetR</a:t>
                      </a:r>
                      <a:r>
                        <a:rPr lang="en-IE" strike="noStrike" dirty="0"/>
                        <a:t> repressor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3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dfrA7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 fold 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6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trike="sngStrike" dirty="0"/>
                        <a:t>aadA5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6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/>
                        <a:t>sulI</a:t>
                      </a:r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8521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FC4E1-9522-5E46-8137-92D49C2975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E7F83-1094-8B44-99B1-0AF865A0E2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9836" y="220972"/>
            <a:ext cx="7560890" cy="1008112"/>
          </a:xfrm>
        </p:spPr>
        <p:txBody>
          <a:bodyPr/>
          <a:lstStyle/>
          <a:p>
            <a:r>
              <a:rPr lang="en-US" dirty="0"/>
              <a:t>Volcano Plots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DBCAC07-5328-8E4B-9944-F3F8BA6F0EA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836712"/>
            <a:ext cx="8784976" cy="50027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AC6D-713C-F548-B828-9362C437D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91863-0BBE-644F-832E-10844D0A3E5A}"/>
              </a:ext>
            </a:extLst>
          </p:cNvPr>
          <p:cNvSpPr txBox="1"/>
          <p:nvPr/>
        </p:nvSpPr>
        <p:spPr>
          <a:xfrm>
            <a:off x="3719736" y="5966123"/>
            <a:ext cx="62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Volcano plots were produced by pairwise Student’s t-tests (p &lt;0.05) on the post-</a:t>
            </a:r>
            <a:r>
              <a:rPr lang="en-IE" dirty="0" err="1"/>
              <a:t>imputated</a:t>
            </a:r>
            <a:r>
              <a:rPr lang="en-IE" dirty="0"/>
              <a:t> dataset to determine differences in protein abundance between two groups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0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FBB829-F054-4C4B-A406-BC4B0E12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0023" y="168250"/>
            <a:ext cx="8280473" cy="1008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Volcano Plots Data (common proteins)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9DDA-3E50-3342-BC94-060874C64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A2B6FF2-ADB3-5C4F-B60E-A9B9ECF31C57}"/>
              </a:ext>
            </a:extLst>
          </p:cNvPr>
          <p:cNvGraphicFramePr>
            <a:graphicFrameLocks/>
          </p:cNvGraphicFramePr>
          <p:nvPr/>
        </p:nvGraphicFramePr>
        <p:xfrm>
          <a:off x="1775520" y="874127"/>
          <a:ext cx="7128792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4661">
                  <a:extLst>
                    <a:ext uri="{9D8B030D-6E8A-4147-A177-3AD203B41FA5}">
                      <a16:colId xmlns:a16="http://schemas.microsoft.com/office/drawing/2014/main" val="1361885348"/>
                    </a:ext>
                  </a:extLst>
                </a:gridCol>
                <a:gridCol w="1841377">
                  <a:extLst>
                    <a:ext uri="{9D8B030D-6E8A-4147-A177-3AD203B41FA5}">
                      <a16:colId xmlns:a16="http://schemas.microsoft.com/office/drawing/2014/main" val="1723095703"/>
                    </a:ext>
                  </a:extLst>
                </a:gridCol>
                <a:gridCol w="1841377">
                  <a:extLst>
                    <a:ext uri="{9D8B030D-6E8A-4147-A177-3AD203B41FA5}">
                      <a16:colId xmlns:a16="http://schemas.microsoft.com/office/drawing/2014/main" val="3581797169"/>
                    </a:ext>
                  </a:extLst>
                </a:gridCol>
                <a:gridCol w="1841377">
                  <a:extLst>
                    <a:ext uri="{9D8B030D-6E8A-4147-A177-3AD203B41FA5}">
                      <a16:colId xmlns:a16="http://schemas.microsoft.com/office/drawing/2014/main" val="556334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Ampicillin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Cefotaxime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Imipenem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Cipro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Stress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Detoxification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Detoxification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Detoxification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Detoxification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7313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Cell wall biogenesis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Cell wall biogenesis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Cell wall biogenesis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Translation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3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Cell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Cell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TCA-cycle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67513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BCBC331-780D-E247-87A3-99CBFCF131D7}"/>
              </a:ext>
            </a:extLst>
          </p:cNvPr>
          <p:cNvGraphicFramePr>
            <a:graphicFrameLocks/>
          </p:cNvGraphicFramePr>
          <p:nvPr/>
        </p:nvGraphicFramePr>
        <p:xfrm>
          <a:off x="4295801" y="1635433"/>
          <a:ext cx="6272561" cy="3703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5428">
                  <a:extLst>
                    <a:ext uri="{9D8B030D-6E8A-4147-A177-3AD203B41FA5}">
                      <a16:colId xmlns:a16="http://schemas.microsoft.com/office/drawing/2014/main" val="1361885348"/>
                    </a:ext>
                  </a:extLst>
                </a:gridCol>
                <a:gridCol w="1515417">
                  <a:extLst>
                    <a:ext uri="{9D8B030D-6E8A-4147-A177-3AD203B41FA5}">
                      <a16:colId xmlns:a16="http://schemas.microsoft.com/office/drawing/2014/main" val="1723095703"/>
                    </a:ext>
                  </a:extLst>
                </a:gridCol>
                <a:gridCol w="1610858">
                  <a:extLst>
                    <a:ext uri="{9D8B030D-6E8A-4147-A177-3AD203B41FA5}">
                      <a16:colId xmlns:a16="http://schemas.microsoft.com/office/drawing/2014/main" val="3581797169"/>
                    </a:ext>
                  </a:extLst>
                </a:gridCol>
                <a:gridCol w="1610858">
                  <a:extLst>
                    <a:ext uri="{9D8B030D-6E8A-4147-A177-3AD203B41FA5}">
                      <a16:colId xmlns:a16="http://schemas.microsoft.com/office/drawing/2014/main" val="163568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amino acid metabolism</a:t>
                      </a:r>
                      <a:r>
                        <a:rPr lang="en-IE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Flagellin, </a:t>
                      </a:r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amino acid metabolism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amino acid metabolism , detoxification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8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TraM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YidB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AstC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AstC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 shock: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CspA</a:t>
                      </a:r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CspC</a:t>
                      </a:r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CspD</a:t>
                      </a:r>
                      <a:r>
                        <a:rPr lang="en-I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CspE</a:t>
                      </a:r>
                      <a:r>
                        <a:rPr lang="en-IE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Mrr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87313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mphA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PaaZ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23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518</Words>
  <Application>Microsoft Macintosh PowerPoint</Application>
  <PresentationFormat>Widescreen</PresentationFormat>
  <Paragraphs>135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of antimicrobial resistant Escherichia coli </dc:title>
  <dc:creator>Fiona Walsh</dc:creator>
  <cp:lastModifiedBy>Fiona Walsh</cp:lastModifiedBy>
  <cp:revision>16</cp:revision>
  <dcterms:created xsi:type="dcterms:W3CDTF">2022-09-16T13:14:34Z</dcterms:created>
  <dcterms:modified xsi:type="dcterms:W3CDTF">2022-09-16T14:30:16Z</dcterms:modified>
</cp:coreProperties>
</file>