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7" r:id="rId3"/>
    <p:sldId id="257" r:id="rId4"/>
    <p:sldId id="266" r:id="rId5"/>
    <p:sldId id="258" r:id="rId6"/>
    <p:sldId id="273" r:id="rId7"/>
    <p:sldId id="274" r:id="rId8"/>
    <p:sldId id="270" r:id="rId9"/>
    <p:sldId id="271" r:id="rId10"/>
    <p:sldId id="272" r:id="rId11"/>
    <p:sldId id="268" r:id="rId12"/>
    <p:sldId id="264" r:id="rId13"/>
    <p:sldId id="282" r:id="rId14"/>
    <p:sldId id="277" r:id="rId15"/>
    <p:sldId id="276" r:id="rId16"/>
    <p:sldId id="275" r:id="rId17"/>
    <p:sldId id="278" r:id="rId18"/>
    <p:sldId id="263" r:id="rId19"/>
    <p:sldId id="279" r:id="rId20"/>
    <p:sldId id="280" r:id="rId21"/>
    <p:sldId id="281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3" autoAdjust="0"/>
    <p:restoredTop sz="83666" autoAdjust="0"/>
  </p:normalViewPr>
  <p:slideViewPr>
    <p:cSldViewPr snapToGrid="0">
      <p:cViewPr varScale="1">
        <p:scale>
          <a:sx n="72" d="100"/>
          <a:sy n="72" d="100"/>
        </p:scale>
        <p:origin x="96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035A0-4751-4E5C-ACB0-8344621B2E21}" type="datetimeFigureOut">
              <a:rPr lang="en-CA" smtClean="0"/>
              <a:t>2019-11-11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FD5C4-254F-4AAB-AAF7-EE47F35AA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641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Have folks open up R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FD5C4-254F-4AAB-AAF7-EE47F35AA676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09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16F2C88-0337-49AA-AA0A-B78B46C5AC1E}" type="datetimeFigureOut">
              <a:rPr lang="en-CA" smtClean="0"/>
              <a:t>2019-11-11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907CFC-3F86-49F5-808D-931A0015C078}" type="slidenum">
              <a:rPr lang="en-CA" smtClean="0"/>
              <a:t>‹#›</a:t>
            </a:fld>
            <a:endParaRPr lang="en-CA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92528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2C88-0337-49AA-AA0A-B78B46C5AC1E}" type="datetimeFigureOut">
              <a:rPr lang="en-CA" smtClean="0"/>
              <a:t>2019-11-11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7CFC-3F86-49F5-808D-931A0015C0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13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2C88-0337-49AA-AA0A-B78B46C5AC1E}" type="datetimeFigureOut">
              <a:rPr lang="en-CA" smtClean="0"/>
              <a:t>2019-11-11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7CFC-3F86-49F5-808D-931A0015C0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914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2C88-0337-49AA-AA0A-B78B46C5AC1E}" type="datetimeFigureOut">
              <a:rPr lang="en-CA" smtClean="0"/>
              <a:t>2019-11-11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7CFC-3F86-49F5-808D-931A0015C0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61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6F2C88-0337-49AA-AA0A-B78B46C5AC1E}" type="datetimeFigureOut">
              <a:rPr lang="en-CA" smtClean="0"/>
              <a:t>2019-11-11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907CFC-3F86-49F5-808D-931A0015C078}" type="slidenum">
              <a:rPr lang="en-CA" smtClean="0"/>
              <a:t>‹#›</a:t>
            </a:fld>
            <a:endParaRPr lang="en-C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61375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2C88-0337-49AA-AA0A-B78B46C5AC1E}" type="datetimeFigureOut">
              <a:rPr lang="en-CA" smtClean="0"/>
              <a:t>2019-11-11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7CFC-3F86-49F5-808D-931A0015C0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6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2C88-0337-49AA-AA0A-B78B46C5AC1E}" type="datetimeFigureOut">
              <a:rPr lang="en-CA" smtClean="0"/>
              <a:t>2019-11-11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7CFC-3F86-49F5-808D-931A0015C0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951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2C88-0337-49AA-AA0A-B78B46C5AC1E}" type="datetimeFigureOut">
              <a:rPr lang="en-CA" smtClean="0"/>
              <a:t>2019-11-11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7CFC-3F86-49F5-808D-931A0015C0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272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2C88-0337-49AA-AA0A-B78B46C5AC1E}" type="datetimeFigureOut">
              <a:rPr lang="en-CA" smtClean="0"/>
              <a:t>2019-11-11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7CFC-3F86-49F5-808D-931A0015C0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400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6F2C88-0337-49AA-AA0A-B78B46C5AC1E}" type="datetimeFigureOut">
              <a:rPr lang="en-CA" smtClean="0"/>
              <a:t>2019-11-11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907CFC-3F86-49F5-808D-931A0015C078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611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6F2C88-0337-49AA-AA0A-B78B46C5AC1E}" type="datetimeFigureOut">
              <a:rPr lang="en-CA" smtClean="0"/>
              <a:t>2019-11-11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907CFC-3F86-49F5-808D-931A0015C078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796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16F2C88-0337-49AA-AA0A-B78B46C5AC1E}" type="datetimeFigureOut">
              <a:rPr lang="en-CA" smtClean="0"/>
              <a:t>2019-11-11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E907CFC-3F86-49F5-808D-931A0015C078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077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quartz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scatterplot3d-3d-graphics-r-software-and-data-visualization" TargetMode="External"/><Relationship Id="rId2" Type="http://schemas.openxmlformats.org/officeDocument/2006/relationships/hyperlink" Target="https://rstudio.com/wp-content/uploads/2015/03/ggplot2-cheatshee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hda.com/english/wiki/amazing-interactive-3d-scatter-plots-r-software-and-data-visualiz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FDAB-DC64-43A3-80FC-DBAB32B70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4819" y="1113485"/>
            <a:ext cx="9144000" cy="2387600"/>
          </a:xfrm>
        </p:spPr>
        <p:txBody>
          <a:bodyPr/>
          <a:lstStyle/>
          <a:p>
            <a:r>
              <a:rPr lang="en-CA" dirty="0"/>
              <a:t>Data </a:t>
            </a:r>
            <a:r>
              <a:rPr lang="en-CA" dirty="0" err="1"/>
              <a:t>Visdom</a:t>
            </a:r>
            <a:r>
              <a:rPr lang="en-CA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F05CA-4991-4671-9535-9F9B4ED500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 introduction to ggplot2, scatterplot3d and RGL</a:t>
            </a:r>
          </a:p>
          <a:p>
            <a:r>
              <a:rPr lang="en-CA" dirty="0"/>
              <a:t>Olivia Daub, PhD Candidate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4225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29EA-1DFE-461C-B16D-3A366726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Ggplot2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C73D-A5FC-44F0-94F1-50ECE1F83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You also need to specifically link your data to the graphing code because ggplot2 will not automatically make that link for you. You do this in aesthetics “</a:t>
            </a:r>
            <a:r>
              <a:rPr lang="en-CA" dirty="0" err="1"/>
              <a:t>aes</a:t>
            </a:r>
            <a:r>
              <a:rPr lang="en-CA" dirty="0"/>
              <a:t>()”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For example, if you want ggplot2 to treat certain variables as your X and Y variable, or as a grouping variable, you must specify it.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A13DE-16B5-4DDB-BD55-042366452C7D}"/>
              </a:ext>
            </a:extLst>
          </p:cNvPr>
          <p:cNvSpPr txBox="1"/>
          <p:nvPr/>
        </p:nvSpPr>
        <p:spPr>
          <a:xfrm>
            <a:off x="1935332" y="5051394"/>
            <a:ext cx="903746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E.g., </a:t>
            </a:r>
          </a:p>
          <a:p>
            <a:r>
              <a:rPr lang="en-CA" dirty="0" err="1"/>
              <a:t>aes</a:t>
            </a:r>
            <a:r>
              <a:rPr lang="en-CA" dirty="0"/>
              <a:t>(x=</a:t>
            </a:r>
            <a:r>
              <a:rPr lang="en-CA" dirty="0" err="1"/>
              <a:t>Independent_Variable</a:t>
            </a:r>
            <a:r>
              <a:rPr lang="en-CA" dirty="0"/>
              <a:t>, y=</a:t>
            </a:r>
            <a:r>
              <a:rPr lang="en-CA" dirty="0" err="1"/>
              <a:t>Dependent_Variable</a:t>
            </a:r>
            <a:r>
              <a:rPr lang="en-CA" dirty="0"/>
              <a:t>, group=</a:t>
            </a:r>
            <a:r>
              <a:rPr lang="en-CA" dirty="0" err="1"/>
              <a:t>Experimental_Condition</a:t>
            </a:r>
            <a:r>
              <a:rPr lang="en-CA" dirty="0"/>
              <a:t>)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572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06F6-3145-46C3-9C37-1724A5494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</a:t>
            </a:r>
            <a:r>
              <a:rPr lang="en-CA" dirty="0" err="1"/>
              <a:t>Geoms</a:t>
            </a:r>
            <a:r>
              <a:rPr lang="en-CA" dirty="0"/>
              <a:t>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FF0A01-03BF-4E02-8627-EB3671431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Visual markings (anything you would draw or plot) including:</a:t>
            </a:r>
          </a:p>
          <a:p>
            <a:pPr lvl="1"/>
            <a:r>
              <a:rPr lang="en-CA" dirty="0"/>
              <a:t>Lines</a:t>
            </a:r>
          </a:p>
          <a:p>
            <a:pPr lvl="1"/>
            <a:r>
              <a:rPr lang="en-CA" dirty="0"/>
              <a:t>Box plots</a:t>
            </a:r>
          </a:p>
          <a:p>
            <a:pPr lvl="1"/>
            <a:r>
              <a:rPr lang="en-CA" dirty="0"/>
              <a:t>Text</a:t>
            </a:r>
          </a:p>
          <a:p>
            <a:pPr lvl="1"/>
            <a:r>
              <a:rPr lang="en-CA" dirty="0"/>
              <a:t>Error bars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831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84B1-179A-444C-A099-3D97F0BC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data: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2E212-8CF7-43F6-ACC7-3E6BFC2F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547" y="1723938"/>
            <a:ext cx="9601200" cy="2848062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We will be using the Fisher’s/Anderson’s iris data set to explore graphing functions. The data is available in base R for free.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iris contains data for 150 flowers:</a:t>
            </a:r>
          </a:p>
          <a:p>
            <a:r>
              <a:rPr lang="en-CA" dirty="0"/>
              <a:t>Grouping variable: Species (either </a:t>
            </a:r>
            <a:r>
              <a:rPr lang="en-CA" dirty="0" err="1"/>
              <a:t>setosa</a:t>
            </a:r>
            <a:r>
              <a:rPr lang="en-CA" dirty="0"/>
              <a:t>, versicolor, or virginica)</a:t>
            </a:r>
          </a:p>
          <a:p>
            <a:r>
              <a:rPr lang="en-CA" dirty="0"/>
              <a:t>Measurement variables: </a:t>
            </a:r>
            <a:r>
              <a:rPr lang="en-CA" dirty="0" err="1"/>
              <a:t>Sepal.Length</a:t>
            </a:r>
            <a:r>
              <a:rPr lang="en-CA" dirty="0"/>
              <a:t>, </a:t>
            </a:r>
            <a:r>
              <a:rPr lang="en-CA" dirty="0" err="1"/>
              <a:t>Sepal.Width</a:t>
            </a:r>
            <a:r>
              <a:rPr lang="en-CA" dirty="0"/>
              <a:t>, </a:t>
            </a:r>
            <a:r>
              <a:rPr lang="en-CA" dirty="0" err="1"/>
              <a:t>Petal.Length</a:t>
            </a:r>
            <a:r>
              <a:rPr lang="en-CA" dirty="0"/>
              <a:t>, and </a:t>
            </a:r>
            <a:r>
              <a:rPr lang="en-CA" dirty="0" err="1"/>
              <a:t>Petal.Width</a:t>
            </a:r>
            <a:r>
              <a:rPr lang="en-CA" dirty="0"/>
              <a:t> for each flower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9395D1-EFD0-4860-87CC-C7CF0DB79765}"/>
              </a:ext>
            </a:extLst>
          </p:cNvPr>
          <p:cNvSpPr txBox="1">
            <a:spLocks/>
          </p:cNvSpPr>
          <p:nvPr/>
        </p:nvSpPr>
        <p:spPr>
          <a:xfrm>
            <a:off x="1749105" y="5139655"/>
            <a:ext cx="9601200" cy="3803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CA" dirty="0"/>
              <a:t>data(“iris”)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0207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F753-836C-42BA-A191-339A19D8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Things to experiment with: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7715F-CA26-48A0-9817-DFFE536CB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416251"/>
          </a:xfrm>
        </p:spPr>
        <p:txBody>
          <a:bodyPr>
            <a:normAutofit/>
          </a:bodyPr>
          <a:lstStyle/>
          <a:p>
            <a:r>
              <a:rPr lang="en-CA" dirty="0"/>
              <a:t>Change the position of the title</a:t>
            </a:r>
          </a:p>
          <a:p>
            <a:r>
              <a:rPr lang="en-CA" dirty="0"/>
              <a:t>Change the colours of the theme:</a:t>
            </a:r>
          </a:p>
          <a:p>
            <a:pPr lvl="2"/>
            <a:r>
              <a:rPr lang="en-CA" dirty="0" err="1"/>
              <a:t>theme_bw</a:t>
            </a:r>
            <a:r>
              <a:rPr lang="en-CA" dirty="0"/>
              <a:t>()</a:t>
            </a:r>
          </a:p>
          <a:p>
            <a:pPr lvl="2"/>
            <a:r>
              <a:rPr lang="en-CA" dirty="0" err="1"/>
              <a:t>theme_gray</a:t>
            </a:r>
            <a:r>
              <a:rPr lang="en-CA" dirty="0"/>
              <a:t>()</a:t>
            </a:r>
          </a:p>
          <a:p>
            <a:pPr lvl="2"/>
            <a:r>
              <a:rPr lang="en-CA" dirty="0" err="1"/>
              <a:t>theme_light</a:t>
            </a:r>
            <a:r>
              <a:rPr lang="en-CA" dirty="0"/>
              <a:t>()</a:t>
            </a:r>
          </a:p>
          <a:p>
            <a:r>
              <a:rPr lang="en-CA" dirty="0"/>
              <a:t>Change the way the data is presented:</a:t>
            </a:r>
          </a:p>
          <a:p>
            <a:pPr lvl="2"/>
            <a:r>
              <a:rPr lang="en-CA" dirty="0" err="1"/>
              <a:t>geom_boxplot</a:t>
            </a:r>
            <a:r>
              <a:rPr lang="en-CA" dirty="0"/>
              <a:t>()</a:t>
            </a:r>
          </a:p>
          <a:p>
            <a:pPr lvl="2"/>
            <a:r>
              <a:rPr lang="en-CA" dirty="0" err="1"/>
              <a:t>geom_point</a:t>
            </a:r>
            <a:r>
              <a:rPr lang="en-CA" dirty="0"/>
              <a:t>()</a:t>
            </a:r>
          </a:p>
          <a:p>
            <a:pPr lvl="2"/>
            <a:r>
              <a:rPr lang="en-CA" dirty="0" err="1"/>
              <a:t>geom_map</a:t>
            </a:r>
            <a:r>
              <a:rPr lang="en-CA" dirty="0"/>
              <a:t>()</a:t>
            </a:r>
          </a:p>
          <a:p>
            <a:r>
              <a:rPr lang="en-CA" dirty="0"/>
              <a:t>Colour code your points or boxplots according to species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7270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B7C8-7DBA-489D-88E5-EE93890F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Saving “manuscript quality”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A3D5A-BAEE-4089-8EAC-6E512BA6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You </a:t>
            </a:r>
            <a:r>
              <a:rPr lang="en-CA" i="1" dirty="0"/>
              <a:t>can </a:t>
            </a:r>
            <a:r>
              <a:rPr lang="en-CA" dirty="0"/>
              <a:t>copy, paste, and save graphs from within the R Studio console, but some academic journals have very specific requirements (e.g., resolution &gt;300 dpi)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332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B7C8-7DBA-489D-88E5-EE93890F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Saving “manuscript quality”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A3D5A-BAEE-4089-8EAC-6E512BA6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You </a:t>
            </a:r>
            <a:r>
              <a:rPr lang="en-CA" i="1" dirty="0"/>
              <a:t>can </a:t>
            </a:r>
            <a:r>
              <a:rPr lang="en-CA" dirty="0"/>
              <a:t>copy, paste, and save graphs from within the R Studio console, but some academic journals have very specific requirements (e.g., resolution &gt;300 dpi)</a:t>
            </a:r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b="1" dirty="0"/>
              <a:t>Things I tried…</a:t>
            </a:r>
            <a:endParaRPr lang="en-CA" dirty="0"/>
          </a:p>
          <a:p>
            <a:pPr algn="ctr">
              <a:buFontTx/>
              <a:buChar char="-"/>
            </a:pPr>
            <a:r>
              <a:rPr lang="en-CA" dirty="0"/>
              <a:t>Online file convertors</a:t>
            </a:r>
          </a:p>
          <a:p>
            <a:pPr algn="ctr">
              <a:buFontTx/>
              <a:buChar char="-"/>
            </a:pPr>
            <a:r>
              <a:rPr lang="en-CA" dirty="0"/>
              <a:t>Free trials of adobe illustrator</a:t>
            </a:r>
          </a:p>
          <a:p>
            <a:pPr algn="ctr">
              <a:buFontTx/>
              <a:buChar char="-"/>
            </a:pPr>
            <a:r>
              <a:rPr lang="en-CA" dirty="0"/>
              <a:t>Gimp illustrator software</a:t>
            </a:r>
          </a:p>
        </p:txBody>
      </p:sp>
    </p:spTree>
    <p:extLst>
      <p:ext uri="{BB962C8B-B14F-4D97-AF65-F5344CB8AC3E}">
        <p14:creationId xmlns:p14="http://schemas.microsoft.com/office/powerpoint/2010/main" val="1476991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B7C8-7DBA-489D-88E5-EE93890F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Saving “manuscript quality”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A3D5A-BAEE-4089-8EAC-6E512BA69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452151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You </a:t>
            </a:r>
            <a:r>
              <a:rPr lang="en-CA" i="1" dirty="0"/>
              <a:t>can </a:t>
            </a:r>
            <a:r>
              <a:rPr lang="en-CA" dirty="0"/>
              <a:t>copy, paste, and save graphs from within the R Studio console, but some academic journals have very specific requirements (e.g., resolution &gt;300 dpi)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 algn="r">
              <a:buNone/>
            </a:pPr>
            <a:r>
              <a:rPr lang="en-CA" sz="1200" i="1" dirty="0"/>
              <a:t>*hint: don’t try any of those things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686C7-DCD2-48F3-A259-DF1CC1D6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14" y="3289384"/>
            <a:ext cx="3322006" cy="310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34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B7C8-7DBA-489D-88E5-EE93890F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Saving “manuscript quality”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A3D5A-BAEE-4089-8EAC-6E512BA69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767919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You </a:t>
            </a:r>
            <a:r>
              <a:rPr lang="en-CA" i="1" dirty="0"/>
              <a:t>can </a:t>
            </a:r>
            <a:r>
              <a:rPr lang="en-CA" dirty="0"/>
              <a:t>copy, paste, and save graphs from within the R Studio console, but some academic journals have very specific requirements (e.g., resolution &gt;300 dpi)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33EA8-2800-490C-9BAA-853AEC3C5885}"/>
              </a:ext>
            </a:extLst>
          </p:cNvPr>
          <p:cNvSpPr txBox="1"/>
          <p:nvPr/>
        </p:nvSpPr>
        <p:spPr>
          <a:xfrm>
            <a:off x="2254928" y="4181383"/>
            <a:ext cx="770581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Naturally, there is a very simple line of R code for that…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 err="1"/>
              <a:t>ggsave</a:t>
            </a:r>
            <a:r>
              <a:rPr lang="en-CA" dirty="0"/>
              <a:t>(“FileNameYouWant.png", dpi=300)</a:t>
            </a:r>
          </a:p>
        </p:txBody>
      </p:sp>
    </p:spTree>
    <p:extLst>
      <p:ext uri="{BB962C8B-B14F-4D97-AF65-F5344CB8AC3E}">
        <p14:creationId xmlns:p14="http://schemas.microsoft.com/office/powerpoint/2010/main" val="1912934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FE38-684B-4E38-9375-D40A461A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in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2FC79-4587-4493-8E24-AF81E173C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Some models might be more complicated than a simple one predictor linear model</a:t>
            </a:r>
          </a:p>
          <a:p>
            <a:r>
              <a:rPr lang="en-CA" dirty="0"/>
              <a:t>Viewing the contribution of models with &gt;1 predictor can be tricky to visualize</a:t>
            </a:r>
          </a:p>
          <a:p>
            <a:r>
              <a:rPr lang="en-CA" dirty="0"/>
              <a:t>Working in 3D can help view relationships more clearly</a:t>
            </a:r>
          </a:p>
          <a:p>
            <a:r>
              <a:rPr lang="en-CA" dirty="0"/>
              <a:t>This is </a:t>
            </a:r>
            <a:r>
              <a:rPr lang="en-CA" b="1" dirty="0"/>
              <a:t>not</a:t>
            </a:r>
            <a:r>
              <a:rPr lang="en-CA" dirty="0"/>
              <a:t> doable in ggplot2</a:t>
            </a:r>
          </a:p>
        </p:txBody>
      </p:sp>
    </p:spTree>
    <p:extLst>
      <p:ext uri="{BB962C8B-B14F-4D97-AF65-F5344CB8AC3E}">
        <p14:creationId xmlns:p14="http://schemas.microsoft.com/office/powerpoint/2010/main" val="86692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0F7BD-9B41-4BE5-B2B9-85565824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scatterplot3d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17404-9530-4A3B-8876-A7C2F945A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000774"/>
          </a:xfrm>
        </p:spPr>
        <p:txBody>
          <a:bodyPr/>
          <a:lstStyle/>
          <a:p>
            <a:r>
              <a:rPr lang="en-CA" dirty="0"/>
              <a:t>Interacts with R’s base graphics</a:t>
            </a:r>
          </a:p>
          <a:p>
            <a:r>
              <a:rPr lang="en-CA" dirty="0"/>
              <a:t>Code is relatively straightforward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CCE2D-F4B1-4BA1-944C-1B2BA0B53B76}"/>
              </a:ext>
            </a:extLst>
          </p:cNvPr>
          <p:cNvSpPr txBox="1"/>
          <p:nvPr/>
        </p:nvSpPr>
        <p:spPr>
          <a:xfrm>
            <a:off x="1510018" y="4848837"/>
            <a:ext cx="96012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scatterplot3d(x, y, z)   </a:t>
            </a:r>
            <a:r>
              <a:rPr lang="en-CA" i="1" dirty="0">
                <a:solidFill>
                  <a:schemeClr val="accent4">
                    <a:lumMod val="75000"/>
                  </a:schemeClr>
                </a:solidFill>
              </a:rPr>
              <a:t>##Be mindful of your coordinates in space!</a:t>
            </a:r>
            <a:endParaRPr lang="en-CA" dirty="0"/>
          </a:p>
          <a:p>
            <a:r>
              <a:rPr lang="en-CA" dirty="0"/>
              <a:t>scatterplot3d(</a:t>
            </a:r>
            <a:r>
              <a:rPr lang="en-CA" dirty="0" err="1"/>
              <a:t>Sepal.Length</a:t>
            </a:r>
            <a:r>
              <a:rPr lang="en-CA" dirty="0"/>
              <a:t>, </a:t>
            </a:r>
            <a:r>
              <a:rPr lang="en-CA" dirty="0" err="1"/>
              <a:t>Sepal.Width</a:t>
            </a:r>
            <a:r>
              <a:rPr lang="en-CA" dirty="0"/>
              <a:t>, </a:t>
            </a:r>
            <a:r>
              <a:rPr lang="en-CA" dirty="0" err="1"/>
              <a:t>Petal.Length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165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6EA52-69B8-4A2F-9610-69F3F630E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CA" dirty="0"/>
              <a:t>Disclaimers: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B911-7056-4361-AD16-A270C92DD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This presentation is based on my personal experience. There are almost certainly different ways of doing things, and some code might be tidier but the code I will be sharing today is functional (if nothing else)</a:t>
            </a:r>
          </a:p>
        </p:txBody>
      </p:sp>
    </p:spTree>
    <p:extLst>
      <p:ext uri="{BB962C8B-B14F-4D97-AF65-F5344CB8AC3E}">
        <p14:creationId xmlns:p14="http://schemas.microsoft.com/office/powerpoint/2010/main" val="1253581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0F7BD-9B41-4BE5-B2B9-85565824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scatterplot3d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17404-9530-4A3B-8876-A7C2F945A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000774"/>
          </a:xfrm>
        </p:spPr>
        <p:txBody>
          <a:bodyPr>
            <a:normAutofit/>
          </a:bodyPr>
          <a:lstStyle/>
          <a:p>
            <a:r>
              <a:rPr lang="en-CA" dirty="0"/>
              <a:t>Interacts with R’s base graphics</a:t>
            </a:r>
          </a:p>
          <a:p>
            <a:r>
              <a:rPr lang="en-CA" dirty="0"/>
              <a:t>Code is relatively straightforward</a:t>
            </a:r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b="1" dirty="0"/>
              <a:t>But this is a little tricky to read…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CCE2D-F4B1-4BA1-944C-1B2BA0B53B76}"/>
              </a:ext>
            </a:extLst>
          </p:cNvPr>
          <p:cNvSpPr txBox="1"/>
          <p:nvPr/>
        </p:nvSpPr>
        <p:spPr>
          <a:xfrm>
            <a:off x="1510018" y="4848837"/>
            <a:ext cx="96012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scatterplot3d(x, y, z)   </a:t>
            </a:r>
            <a:r>
              <a:rPr lang="en-CA" i="1" dirty="0">
                <a:solidFill>
                  <a:schemeClr val="accent4">
                    <a:lumMod val="75000"/>
                  </a:schemeClr>
                </a:solidFill>
              </a:rPr>
              <a:t>##Be mindful of your coordinates in space!</a:t>
            </a:r>
            <a:endParaRPr lang="en-CA" dirty="0"/>
          </a:p>
          <a:p>
            <a:r>
              <a:rPr lang="en-CA" dirty="0"/>
              <a:t>scatterplot3d(</a:t>
            </a:r>
            <a:r>
              <a:rPr lang="en-CA" dirty="0" err="1"/>
              <a:t>Sepal.Length</a:t>
            </a:r>
            <a:r>
              <a:rPr lang="en-CA" dirty="0"/>
              <a:t>, </a:t>
            </a:r>
            <a:r>
              <a:rPr lang="en-CA" dirty="0" err="1"/>
              <a:t>Sepal.Width</a:t>
            </a:r>
            <a:r>
              <a:rPr lang="en-CA" dirty="0"/>
              <a:t>, </a:t>
            </a:r>
            <a:r>
              <a:rPr lang="en-CA" dirty="0" err="1"/>
              <a:t>Petal.Length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3509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2831-8600-4BE1-9E99-3224F216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Will it spin?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C73C-BC94-4C28-AEF0-65A7B6C3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Making the graphs rotate requires the RGL and car packages</a:t>
            </a:r>
          </a:p>
          <a:p>
            <a:r>
              <a:rPr lang="en-CA" dirty="0"/>
              <a:t>Creating the plots works </a:t>
            </a:r>
            <a:r>
              <a:rPr lang="en-CA" dirty="0" err="1"/>
              <a:t>similarily</a:t>
            </a:r>
            <a:r>
              <a:rPr lang="en-CA" dirty="0"/>
              <a:t> to scatterplot3d</a:t>
            </a:r>
          </a:p>
          <a:p>
            <a:r>
              <a:rPr lang="en-CA" dirty="0"/>
              <a:t>Some Mac users might need to download </a:t>
            </a:r>
            <a:r>
              <a:rPr lang="en-CA" dirty="0" err="1"/>
              <a:t>Xquartz</a:t>
            </a:r>
            <a:r>
              <a:rPr lang="en-CA" dirty="0"/>
              <a:t> (</a:t>
            </a:r>
            <a:r>
              <a:rPr lang="en-CA" dirty="0">
                <a:hlinkClick r:id="rId2"/>
              </a:rPr>
              <a:t>www.xquartz.org</a:t>
            </a:r>
            <a:r>
              <a:rPr lang="en-CA" dirty="0"/>
              <a:t>) to generate the final graph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5338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1D34-79AE-4FAD-A950-674B285D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A8A90-048C-49BB-9E0D-9C4482387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CA" dirty="0"/>
              <a:t>Ggplot2: </a:t>
            </a:r>
            <a:r>
              <a:rPr lang="en-CA" dirty="0">
                <a:hlinkClick r:id="rId2"/>
              </a:rPr>
              <a:t>https://rstudio.com/wp-content/uploads/2015/03/ggplot2-cheatsheet.pdf</a:t>
            </a:r>
            <a:endParaRPr lang="en-CA" dirty="0"/>
          </a:p>
          <a:p>
            <a:endParaRPr lang="en-CA" dirty="0"/>
          </a:p>
          <a:p>
            <a:r>
              <a:rPr lang="en-CA" dirty="0"/>
              <a:t>scatterplot3d: </a:t>
            </a:r>
            <a:r>
              <a:rPr lang="en-CA" dirty="0">
                <a:hlinkClick r:id="rId3"/>
              </a:rPr>
              <a:t>http://www.sthda.com/english/wiki/scatterplot3d-3d-graphics-r-software-and-data-visualization</a:t>
            </a:r>
            <a:endParaRPr lang="en-CA" dirty="0"/>
          </a:p>
          <a:p>
            <a:endParaRPr lang="en-CA" dirty="0"/>
          </a:p>
          <a:p>
            <a:r>
              <a:rPr lang="en-CA" dirty="0"/>
              <a:t>Spinning scatterplots: </a:t>
            </a:r>
            <a:r>
              <a:rPr lang="en-CA" dirty="0">
                <a:hlinkClick r:id="rId4"/>
              </a:rPr>
              <a:t>http://www.sthda.com/english/wiki/amazing-interactive-3d-scatter-plots-r-software-and-data-visualization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740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C05E-CFBD-4ABD-A728-2E82B7B4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ggplot2?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A598-F725-4CED-860D-16A871C4A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Some basic graphing </a:t>
            </a:r>
            <a:r>
              <a:rPr lang="en-CA" i="1" dirty="0"/>
              <a:t>can</a:t>
            </a:r>
            <a:r>
              <a:rPr lang="en-CA" dirty="0"/>
              <a:t> be done in the base R package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More control</a:t>
            </a:r>
          </a:p>
          <a:p>
            <a:r>
              <a:rPr lang="en-CA" dirty="0"/>
              <a:t>More flexibility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9D33DFC-18AF-4B0C-9560-76E0B69BF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937" y="2738140"/>
            <a:ext cx="47625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C05E-CFBD-4ABD-A728-2E82B7B4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ggplot2?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A598-F725-4CED-860D-16A871C4A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Some basic graphing can be done in the base R package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More control</a:t>
            </a:r>
          </a:p>
          <a:p>
            <a:r>
              <a:rPr lang="en-CA" dirty="0"/>
              <a:t>More flexibility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dirty="0"/>
              <a:t>Not necessarily easier and definitely less intuitive to start.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9D33DFC-18AF-4B0C-9560-76E0B69BF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937" y="2738140"/>
            <a:ext cx="47625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7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29EA-1DFE-461C-B16D-3A366726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Ggplot2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C73D-A5FC-44F0-94F1-50ECE1F83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4764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CA" sz="1900" dirty="0"/>
              <a:t>In my experience the key difference between ggplot2 and the base R package is that in ggplot2 you work in </a:t>
            </a:r>
            <a:r>
              <a:rPr lang="en-CA" sz="1900" b="1" dirty="0"/>
              <a:t>layers</a:t>
            </a:r>
            <a:r>
              <a:rPr lang="en-CA" sz="1900" dirty="0"/>
              <a:t>. You must explicitly specify every element that you want. </a:t>
            </a:r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r>
              <a:rPr lang="en-CA" sz="1900" dirty="0"/>
              <a:t>In ggplot2…</a:t>
            </a:r>
          </a:p>
          <a:p>
            <a:pPr marL="0" indent="0">
              <a:buNone/>
            </a:pPr>
            <a:endParaRPr lang="en-CA" sz="1900" dirty="0"/>
          </a:p>
          <a:p>
            <a:pPr marL="0" indent="0" algn="ctr">
              <a:buNone/>
            </a:pPr>
            <a:r>
              <a:rPr lang="en-CA" sz="1900" dirty="0"/>
              <a:t>Graph = data + </a:t>
            </a:r>
            <a:r>
              <a:rPr lang="en-CA" sz="1900" dirty="0" err="1"/>
              <a:t>geoms</a:t>
            </a:r>
            <a:r>
              <a:rPr lang="en-CA" sz="1900" dirty="0"/>
              <a:t> +coordinates</a:t>
            </a:r>
          </a:p>
          <a:p>
            <a:pPr marL="0" indent="0" algn="ctr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35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29EA-1DFE-461C-B16D-3A366726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Ggplot2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C73D-A5FC-44F0-94F1-50ECE1F83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765" y="1540276"/>
            <a:ext cx="96012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In my experience the key difference between ggplot2 and the base R package is that in ggplot2 you work in </a:t>
            </a:r>
            <a:r>
              <a:rPr lang="en-CA" b="1" dirty="0"/>
              <a:t>layers</a:t>
            </a:r>
            <a:r>
              <a:rPr lang="en-CA" dirty="0"/>
              <a:t>. You must explicitly specify every element that you want.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In ggplot2…</a:t>
            </a:r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Graph = data + </a:t>
            </a:r>
            <a:r>
              <a:rPr lang="en-CA" dirty="0" err="1"/>
              <a:t>geoms</a:t>
            </a:r>
            <a:r>
              <a:rPr lang="en-CA" dirty="0"/>
              <a:t> +coordinates</a:t>
            </a:r>
          </a:p>
          <a:p>
            <a:pPr marL="0" indent="0" algn="ctr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You can save individual elements (e.g., background settings/themes), plot points, lines, or texts as individual elements and add them together later. This is very helpful if you are working with multiple graphs that share common specifications.</a:t>
            </a:r>
          </a:p>
          <a:p>
            <a:pPr marL="0" indent="0" algn="ctr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782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29EA-1DFE-461C-B16D-3A366726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Ggplot2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C73D-A5FC-44F0-94F1-50ECE1F83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765" y="1540276"/>
            <a:ext cx="96012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In my experience the key difference between ggplot2 and the base R package is that in ggplot2 you work in </a:t>
            </a:r>
            <a:r>
              <a:rPr lang="en-CA" b="1" dirty="0"/>
              <a:t>layers</a:t>
            </a:r>
            <a:r>
              <a:rPr lang="en-CA" dirty="0"/>
              <a:t>. You must explicitly specify every element that you want.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In ggplot2…</a:t>
            </a:r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Graph = data + </a:t>
            </a:r>
            <a:r>
              <a:rPr lang="en-CA" dirty="0" err="1"/>
              <a:t>geoms</a:t>
            </a:r>
            <a:r>
              <a:rPr lang="en-CA" dirty="0"/>
              <a:t> +coordinates</a:t>
            </a:r>
          </a:p>
          <a:p>
            <a:pPr marL="0" indent="0" algn="ctr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You can save individual elements (e.g., background settings/themes), plot points, lines, or texts as individual elements and add them together later. This is very helpful if you are working with multiple graphs that share common specifications.</a:t>
            </a:r>
          </a:p>
          <a:p>
            <a:pPr marL="0" indent="0" algn="ctr">
              <a:buNone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E5317-ECFF-4951-9088-A7CEE3EA08E5}"/>
              </a:ext>
            </a:extLst>
          </p:cNvPr>
          <p:cNvSpPr txBox="1"/>
          <p:nvPr/>
        </p:nvSpPr>
        <p:spPr>
          <a:xfrm>
            <a:off x="919782" y="4960489"/>
            <a:ext cx="11105964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E.g., </a:t>
            </a:r>
          </a:p>
          <a:p>
            <a:r>
              <a:rPr lang="en-CA" dirty="0" err="1"/>
              <a:t>datalinking</a:t>
            </a:r>
            <a:r>
              <a:rPr lang="en-CA" dirty="0"/>
              <a:t>&lt;- </a:t>
            </a:r>
            <a:r>
              <a:rPr lang="en-CA" dirty="0" err="1"/>
              <a:t>ggplot</a:t>
            </a:r>
            <a:r>
              <a:rPr lang="en-CA" dirty="0"/>
              <a:t>(iris, </a:t>
            </a:r>
            <a:r>
              <a:rPr lang="en-CA" dirty="0" err="1"/>
              <a:t>aes</a:t>
            </a:r>
            <a:r>
              <a:rPr lang="en-CA" dirty="0"/>
              <a:t>(x=</a:t>
            </a:r>
            <a:r>
              <a:rPr lang="en-CA" dirty="0" err="1"/>
              <a:t>Petal.Length</a:t>
            </a:r>
            <a:r>
              <a:rPr lang="en-CA" dirty="0"/>
              <a:t>, y=</a:t>
            </a:r>
            <a:r>
              <a:rPr lang="en-CA" dirty="0" err="1"/>
              <a:t>Sepal.Length</a:t>
            </a:r>
            <a:r>
              <a:rPr lang="en-CA" dirty="0"/>
              <a:t>, group=Species))</a:t>
            </a:r>
          </a:p>
          <a:p>
            <a:r>
              <a:rPr lang="en-CA" dirty="0" err="1"/>
              <a:t>Graphlayout</a:t>
            </a:r>
            <a:r>
              <a:rPr lang="en-CA" dirty="0"/>
              <a:t>&lt;-theme(</a:t>
            </a:r>
            <a:r>
              <a:rPr lang="en-CA" dirty="0" err="1"/>
              <a:t>panel.background</a:t>
            </a:r>
            <a:r>
              <a:rPr lang="en-CA" dirty="0"/>
              <a:t>=</a:t>
            </a:r>
            <a:r>
              <a:rPr lang="en-CA" dirty="0" err="1"/>
              <a:t>element_rect</a:t>
            </a:r>
            <a:r>
              <a:rPr lang="en-CA" dirty="0"/>
              <a:t>(fill=“white”, colour=“black”))</a:t>
            </a:r>
          </a:p>
          <a:p>
            <a:r>
              <a:rPr lang="en-CA" dirty="0" err="1"/>
              <a:t>Axislabels</a:t>
            </a:r>
            <a:r>
              <a:rPr lang="en-CA" dirty="0"/>
              <a:t>&lt;-labs(x=“Flower Petal Length”, y=“Flower Sepal Length”, title=Relation between Petal &amp; Sepal Length”)</a:t>
            </a:r>
          </a:p>
          <a:p>
            <a:endParaRPr lang="en-CA" dirty="0"/>
          </a:p>
          <a:p>
            <a:r>
              <a:rPr lang="en-CA" dirty="0" err="1"/>
              <a:t>Geom_point</a:t>
            </a:r>
            <a:r>
              <a:rPr lang="en-CA" dirty="0"/>
              <a:t>()+ </a:t>
            </a:r>
            <a:r>
              <a:rPr lang="en-CA" dirty="0" err="1"/>
              <a:t>datalinking+graphlayout+axislabels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048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29EA-1DFE-461C-B16D-3A366726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Ggplot2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C73D-A5FC-44F0-94F1-50ECE1F83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You also need to specifically link your data to the graphing code because ggplot2 will not automatically make that link for you. You do this in aesthetics “</a:t>
            </a:r>
            <a:r>
              <a:rPr lang="en-CA" dirty="0" err="1"/>
              <a:t>aes</a:t>
            </a:r>
            <a:r>
              <a:rPr lang="en-CA" dirty="0"/>
              <a:t>()”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198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29EA-1DFE-461C-B16D-3A366726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Ggplot2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C73D-A5FC-44F0-94F1-50ECE1F83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You also need to specifically link your data to the graphing code because ggplot2 will not automatically make that link for you. You do this in aesthetics “</a:t>
            </a:r>
            <a:r>
              <a:rPr lang="en-CA" dirty="0" err="1"/>
              <a:t>aes</a:t>
            </a:r>
            <a:r>
              <a:rPr lang="en-CA" dirty="0"/>
              <a:t>()”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For example, if you want ggplot2 to treat certain variables as your X and Y variable, or as a grouping variable, you must specify it.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741944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1191</Words>
  <Application>Microsoft Office PowerPoint</Application>
  <PresentationFormat>Widescreen</PresentationFormat>
  <Paragraphs>148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Calibri</vt:lpstr>
      <vt:lpstr>Franklin Gothic Book</vt:lpstr>
      <vt:lpstr>Crop</vt:lpstr>
      <vt:lpstr>Data Visdom </vt:lpstr>
      <vt:lpstr>Disclaimers: </vt:lpstr>
      <vt:lpstr>Why use ggplot2?</vt:lpstr>
      <vt:lpstr>Why use ggplot2?</vt:lpstr>
      <vt:lpstr>Ggplot2 elements</vt:lpstr>
      <vt:lpstr>Ggplot2 elements</vt:lpstr>
      <vt:lpstr>Ggplot2 elements</vt:lpstr>
      <vt:lpstr>Ggplot2 elements</vt:lpstr>
      <vt:lpstr>Ggplot2 elements</vt:lpstr>
      <vt:lpstr>Ggplot2 elements</vt:lpstr>
      <vt:lpstr>What are Geoms?</vt:lpstr>
      <vt:lpstr>The data: </vt:lpstr>
      <vt:lpstr>Things to experiment with:</vt:lpstr>
      <vt:lpstr>Saving “manuscript quality” graphs</vt:lpstr>
      <vt:lpstr>Saving “manuscript quality” graphs</vt:lpstr>
      <vt:lpstr>Saving “manuscript quality” graphs</vt:lpstr>
      <vt:lpstr>Saving “manuscript quality” graphs</vt:lpstr>
      <vt:lpstr>Working in 3D</vt:lpstr>
      <vt:lpstr>scatterplot3d</vt:lpstr>
      <vt:lpstr>scatterplot3d</vt:lpstr>
      <vt:lpstr>Will it spin?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Visdom </dc:title>
  <dc:creator>Olivia May Daub</dc:creator>
  <cp:lastModifiedBy>Olivia May Daub</cp:lastModifiedBy>
  <cp:revision>14</cp:revision>
  <dcterms:created xsi:type="dcterms:W3CDTF">2019-11-09T01:45:58Z</dcterms:created>
  <dcterms:modified xsi:type="dcterms:W3CDTF">2019-11-11T17:16:35Z</dcterms:modified>
</cp:coreProperties>
</file>