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ialBlack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Markdown Assignment 3 Final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Agree*100 (percentage)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Markdown Assignment 4 Study 1 &amp; 3 (3 bars)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Markdown Assignment 5 (2 bars)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Markdown Assignment 4 Study 1 &amp; 3 (3 bars)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Markdown Assignment 5 (2 bars)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1 script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Markdown Assignment 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Black"/>
              <a:buNone/>
              <a:defRPr b="0" i="0" sz="8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080418" y="129382"/>
            <a:ext cx="4373563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Black"/>
              <a:buNone/>
              <a:defRPr b="0" i="0" sz="8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2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ocs.ggplot2.org/0.9.3.1/geom_bar.html" TargetMode="External"/><Relationship Id="rId4" Type="http://schemas.openxmlformats.org/officeDocument/2006/relationships/hyperlink" Target="http://www.statmethods.net/" TargetMode="External"/><Relationship Id="rId5" Type="http://schemas.openxmlformats.org/officeDocument/2006/relationships/hyperlink" Target="http://www.cookbook-r.com/" TargetMode="External"/><Relationship Id="rId6" Type="http://schemas.openxmlformats.org/officeDocument/2006/relationships/hyperlink" Target="http://tutorials.iq.harvard.edu/R/Rgraphics/Rgraphics.html" TargetMode="External"/><Relationship Id="rId7" Type="http://schemas.openxmlformats.org/officeDocument/2006/relationships/hyperlink" Target="https://www.r-bloggers.com/how-to-learn-r-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1" y="228600"/>
            <a:ext cx="8981954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</a:t>
            </a:r>
            <a:r>
              <a:rPr b="0" i="0" lang="en-US" sz="8000" u="none" cap="none" strike="noStrike">
                <a:solidFill>
                  <a:srgbClr val="5D3CB5"/>
                </a:solidFill>
                <a:latin typeface="Arial Black"/>
                <a:ea typeface="Arial Black"/>
                <a:cs typeface="Arial Black"/>
                <a:sym typeface="Arial Black"/>
              </a:rPr>
              <a:t>VISUALIZATION</a:t>
            </a:r>
            <a:r>
              <a:rPr b="0" i="0" lang="en-US" sz="8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&amp; </a:t>
            </a:r>
            <a:r>
              <a:rPr b="0" i="0" lang="en-US" sz="8000" u="none" cap="none" strike="noStrike">
                <a:solidFill>
                  <a:srgbClr val="8F38A3"/>
                </a:solidFill>
                <a:latin typeface="Arial Black"/>
                <a:ea typeface="Arial Black"/>
                <a:cs typeface="Arial Black"/>
                <a:sym typeface="Arial Black"/>
              </a:rPr>
              <a:t>GRAPHICS</a:t>
            </a:r>
            <a:endParaRPr b="0" i="0" sz="8000" u="none" cap="none" strike="noStrike">
              <a:solidFill>
                <a:srgbClr val="8F38A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673093" y="4652758"/>
            <a:ext cx="4428634" cy="1331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PRESENTED BY: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SINTHIYA THAVAM </a:t>
            </a:r>
            <a:endParaRPr b="0" i="0" sz="20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(MSC NEUROSCIENCE)</a:t>
            </a:r>
            <a:endParaRPr b="0" i="0" sz="20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525" y="0"/>
            <a:ext cx="2037389" cy="203738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9630137" y="109807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-820149" y="95254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5819" y="4963124"/>
            <a:ext cx="3786136" cy="179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199" y="152718"/>
            <a:ext cx="704319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LINE GRAPH (ONE LINE)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library(ggplot2)</a:t>
            </a:r>
            <a:endParaRPr/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x&lt;-ggplot(data=meanAgree, aes(x=YEAR, y=Agree*100))</a:t>
            </a:r>
            <a:endParaRPr b="1" i="0" sz="2000" u="none" cap="none" strike="noStrike">
              <a:solidFill>
                <a:srgbClr val="0881C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x+geom_line(colour='blue', size=1.5) + ylim(50, 100)+ggtitle('Spanking Children Has Become Less Popular Over Time')+ylab('Percentage Agreeing Spanking Children is Acceptable as Punishment (%)')+xlab('Years (1985-2012)')+theme(plot.title=element_text(face='bold', size = 16))</a:t>
            </a:r>
            <a:endParaRPr b="1" i="0" sz="2000" u="none" cap="none" strike="noStrike">
              <a:solidFill>
                <a:srgbClr val="0881C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information to ‘x’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title (font size ex. 16)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60" name="Shape 1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714" l="0" r="0" t="-216"/>
          <a:stretch/>
        </p:blipFill>
        <p:spPr>
          <a:xfrm>
            <a:off x="132282" y="152718"/>
            <a:ext cx="8836444" cy="658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199" y="152718"/>
            <a:ext cx="704319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LINE GRAPH (TWO LINES)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51373" y="1524319"/>
            <a:ext cx="8352789" cy="519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x2&lt;-ggplot(data = meanRace, aes(x=YEAR, y=Agree*100, colour = RACE, group =RACE))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x2+ylim (50, 100)+ggtitle('Racial Group Gap on Spanking Children') + geom_line(size=1.5)+scale_color_hue(name='RACE', breaks=c('1','2'), labels=c('African\nAmericans', 'Whites'))+ylab('Percentage Agreeing Spanking Children is Acceptable as Punishment (%)')+xlab('Years (1985-2012)')+theme(legend.title=element_text(face='bold', size = 12))+theme(plot.title=element_text(face='bold', size = 16))+theme(legend.text=element_text(face='bold', size=10))</a:t>
            </a:r>
            <a:endParaRPr/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information to ‘x2’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‘/n’ (breaks the title)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‘geom_line’ (each group’s line)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‘breaks’ (each # associates with each race group ex: 1 = African Americans)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2" name="Shape 1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336" l="0" r="0" t="-215"/>
          <a:stretch/>
        </p:blipFill>
        <p:spPr>
          <a:xfrm>
            <a:off x="152950" y="0"/>
            <a:ext cx="87893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199" y="152718"/>
            <a:ext cx="75326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LINE GRAPH (THREE LINES)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77792" y="1524319"/>
            <a:ext cx="8532196" cy="51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81C5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x3&lt;-ggplot(data = meanParty, aes(x=YEAR, y=Agree*100, colour = PARTYID, group =PARTYID))</a:t>
            </a:r>
            <a:endParaRPr/>
          </a:p>
          <a:p>
            <a:pPr indent="-342900" lvl="0" marL="342900" marR="0" rtl="0" algn="l">
              <a:spcBef>
                <a:spcPts val="970"/>
              </a:spcBef>
              <a:spcAft>
                <a:spcPts val="0"/>
              </a:spcAft>
              <a:buClr>
                <a:srgbClr val="0881C5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x3+ylim (50,100)+ggtitle('Partisan Group Gap on Spanking Children') +geom_line(size=1.5)+scale_color_hue(name='PARTYID', breaks=c('0','3','6'), labels=c('Democrats','Independents','Republicans'))+ylab('Percentage Agreeing Spanking Children is Acceptable as Punishment (%)')+xlab('Years (1985-2012)')+theme(legend.title=element_text(face='bold', size = 12))+theme(plot.title=element_text(face='bold', size = 16))+theme(legend.text=element_text(face='bold', size=10)) </a:t>
            </a:r>
            <a:endParaRPr b="1" i="0" sz="1850" u="none" cap="none" strike="noStrike">
              <a:solidFill>
                <a:srgbClr val="0881C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information to ‘x3’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‘/n’ (breaks the title)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‘geom_line’ (each group’s line)</a:t>
            </a:r>
            <a:endParaRPr/>
          </a:p>
          <a:p>
            <a:pPr indent="-342900" lvl="1" marL="800100" marR="0" rtl="0" algn="l"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‘breaks’ (each # associates with each party group ex: 0 = Democrats)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42900" marR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1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581598" y="2348865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BAR GRAPH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`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53" y="0"/>
            <a:ext cx="89290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0701622" y="179925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-1324574" y="158392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152718"/>
            <a:ext cx="773106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BAR GRAPH (THREE BARS)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524318"/>
            <a:ext cx="8141136" cy="518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library(ggplot2)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x&lt;-ggplot(data = meanACS, aes(x=Study1SPoverall, y=Study1ACS, fill=Study1SPoverall))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x+geom_bar(stat = 'identity')+ylim (0,0.6)+ggtitle('Study 1: Relationship between Smartphone Usage\nand Mean Accuarcy on Cognitive Style') +ylab('Mean Accuracy on Cognitive Style')+xlab('Smartphone Usage')+theme(plot.title=element_text(face='bold', size = 14))+scale_fill_discrete(name='Smartphone\nUsage', breaks=c('1','2','3'), labels=c('Low', 'Medium','High'))+theme(legend.title=element_text(face='bold', size = 12))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information to ‘x’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‘/n’ (breaks the title)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‘geom_bar’ (bars for each group)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‘breaks’ (each # associates with each usage group ex: 1 = Low)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5" name="Shape 2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980" l="0" r="0" t="320"/>
          <a:stretch/>
        </p:blipFill>
        <p:spPr>
          <a:xfrm>
            <a:off x="136554" y="69168"/>
            <a:ext cx="8766770" cy="678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199" y="152718"/>
            <a:ext cx="8432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BAR GRAPH (THREE BARS + SE)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524319"/>
            <a:ext cx="7620000" cy="52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library(ggplot2)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meanACSSE&lt;- summarySE(Study1, measurevar = 'ACS', groupvars = 'SP_Online')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x&lt;-ggplot(data= meanACSSE, aes(x= SP_Online, y=ACS, fill=SP_Online))+geom_bar(stat = 'identity')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x+ geom_errorbar(aes(ymin=ACS-se, ymax=ACS+se, width=.2)) + ylim (0,0.6)+ggtitle('Study 1: Relationship between Smartphone Usage\nand Mean Accuarcy on Cognitive Style') +ylab('Mean Accuracy on Cognitive Style')+xlab('Smartphone Usage')+theme(plot.title=element_text(face='bold', size = 14))+scale_fill_discrete(name='Smartphone\nUsage', breaks=c('1','2','3'), labels=c('Low', 'Medium','High'))+theme(legend.title=element_text(face='bold', size = 12))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‘ymin, ymax’ (-se, +se respectively)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9000" y="2229797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SCATTER PLOT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18" name="Shape 2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028" l="0" r="0" t="-1144"/>
          <a:stretch/>
        </p:blipFill>
        <p:spPr>
          <a:xfrm>
            <a:off x="136554" y="58031"/>
            <a:ext cx="8807736" cy="679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199" y="152718"/>
            <a:ext cx="823373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BAR GRAPH (TWO BARS + SE)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524318"/>
            <a:ext cx="7620000" cy="5117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81C5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library(ggplot2)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0881C5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meanIMWSART&lt;-summarySE(Study1mean, measurevar = 'meanIMW', groupvars = 'Condition')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0881C5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x&lt;-ggplot(data= meanIMWSART, aes(x=Condition, y=meanIMW, fill=Condition))+geom_bar(stat='identity')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0881C5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x+geom_errorbar(aes(ymin=meanIMW-se, ymax=meanIMW+se, width=.2))+ ylim (0,0.3)+ggtitle('Proportion of Intentional Mind-Wandering\n in Relation to SART Condition') +ylab('Proportion of Intentional Mind-Wandering')+xlab('SART Condition')+theme(plot.title=element_text(face='bold', size = 14))+scale_fill_discrete(name='SART\nCondition')+theme(legend.title=element_text(face='bold', size = 12))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information to ‘x’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‘/n’ (breaks the title)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‘ymin, ymax’ (-se, +se respectively)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‘breaks’ (data already had condition group labeled)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0" marL="3429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1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STANDARD ERROR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524318"/>
            <a:ext cx="7620000" cy="5050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summarySE &lt;- function(data=NULL, measurevar, groupvars=NULL, na.rm=FALSE,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                    conf.interval=.95, .drop=TRUE)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library(plyr)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length2 &lt;- function (x, na.rm=FALSE)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  if (na.rm) sum(!is.na(x))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  else       length(x)}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datac &lt;- ddply(data, groupvars, .drop=.drop,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               .fun = function(xx, col)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                 c(N    = length2(xx[[col]], na.rm=na.rm),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                   mean = mean   (xx[[col]], na.rm=na.rm),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                   sd   = sd     (xx[[col]], na.rm=na.rm)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                 )}, measurevar)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datac &lt;- rename(datac, c("mean" = measurevar))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datac$se &lt;- datac$sd / sqrt(datac$N)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ciMult &lt;- qt(conf.interval/2 + .5, datac$N-1)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datac$ci &lt;- datac$se * ciMult</a:t>
            </a:r>
            <a:endParaRPr b="1" i="0" sz="1400" u="none" cap="none" strike="noStrike">
              <a:solidFill>
                <a:srgbClr val="0881C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0881C5"/>
              </a:buClr>
              <a:buFont typeface="Arial"/>
              <a:buNone/>
            </a:pPr>
            <a:r>
              <a:rPr b="1" i="0" lang="en-US" sz="14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  return(datac)}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HELPFUL LINKS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http://docs.ggplot2.org/0.9.3.1/geom_bar.html#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http://www.statmethods.net/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http://www.cookbook-r.com/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http://tutorials.iq.harvard.edu/R/Rgraphics/Rgraphics.html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https://www.r-bloggers.com/how-to-learn-r-2/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1" name="Shape 1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13" l="0" r="0" t="798"/>
          <a:stretch/>
        </p:blipFill>
        <p:spPr>
          <a:xfrm>
            <a:off x="92599" y="0"/>
            <a:ext cx="875707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SCATTER PLOT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81C4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4"/>
                </a:solidFill>
                <a:latin typeface="Arial"/>
                <a:ea typeface="Arial"/>
                <a:cs typeface="Arial"/>
                <a:sym typeface="Arial"/>
              </a:rPr>
              <a:t>plot(AMAS.Ave, STICSA.Ave, main="Scatterplot", xlim =c(1, 6), ylim = c(1, 4))</a:t>
            </a:r>
            <a:endParaRPr b="1" i="0" sz="2000" u="none" cap="none" strike="noStrike">
              <a:solidFill>
                <a:srgbClr val="0881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‘xlim’ (x-axis limit)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‘ylim’ (y-axis limit)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abline(lm(STICSA.Ave~AMAS.Ave), col=4, lwd=5)</a:t>
            </a:r>
            <a:endParaRPr b="1" i="0" sz="2000" u="none" cap="none" strike="noStrike">
              <a:solidFill>
                <a:srgbClr val="0881C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‘lm’ (regression line)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‘col’ (colour)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‘lwd’ (thickness of the regression line)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regression line (ex: mod)  </a:t>
            </a:r>
            <a:endParaRPr/>
          </a:p>
          <a:p>
            <a:pPr indent="-342900" lvl="2" marL="1485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 (bi-variate correlation, ex: r = ~ 0.25 )</a:t>
            </a:r>
            <a:endParaRPr/>
          </a:p>
          <a:p>
            <a:pPr indent="-342900" lvl="3" marL="1943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mod&lt;- lm(STICSA.Ave~AMAS.Ave)</a:t>
            </a:r>
            <a:endParaRPr/>
          </a:p>
          <a:p>
            <a:pPr indent="-342900" lvl="3" marL="1943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summary(mod)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594826" y="2271637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BOX PLOT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9" name="Shape 1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87" l="0" r="0" t="247"/>
          <a:stretch/>
        </p:blipFill>
        <p:spPr>
          <a:xfrm>
            <a:off x="0" y="0"/>
            <a:ext cx="89290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BOX PLOT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81C5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881C5"/>
                </a:solidFill>
                <a:latin typeface="Arial"/>
                <a:ea typeface="Arial"/>
                <a:cs typeface="Arial"/>
                <a:sym typeface="Arial"/>
              </a:rPr>
              <a:t>boxplot(AMAS.Ave~AMAS.Sex, main="Boxplot", ylab= "Average AMAS Scores", xlab= "Sex (0=female, 1=male)", ylim=c(0, 6), las=1)</a:t>
            </a:r>
            <a:endParaRPr b="1" i="0" sz="2000" u="none" cap="none" strike="noStrike">
              <a:solidFill>
                <a:srgbClr val="0881C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‘las’ (orientation of the axis #: side ways or right side up)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485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528685" y="2137189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LINE GRAPH</a:t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7" name="Shape 1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4415" r="-4414" t="0"/>
          <a:stretch/>
        </p:blipFill>
        <p:spPr>
          <a:xfrm>
            <a:off x="-277792" y="0"/>
            <a:ext cx="9220180" cy="673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sential">
  <a:themeElements>
    <a:clrScheme name="Infusion">
      <a:dk1>
        <a:srgbClr val="000000"/>
      </a:dk1>
      <a:lt1>
        <a:srgbClr val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