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8" r:id="rId3"/>
    <p:sldId id="257" r:id="rId4"/>
    <p:sldId id="259" r:id="rId5"/>
    <p:sldId id="260" r:id="rId6"/>
    <p:sldId id="261" r:id="rId7"/>
    <p:sldId id="262" r:id="rId8"/>
    <p:sldId id="264"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14930" autoAdjust="0"/>
    <p:restoredTop sz="76059" autoAdjust="0"/>
  </p:normalViewPr>
  <p:slideViewPr>
    <p:cSldViewPr snapToGrid="0" snapToObjects="1">
      <p:cViewPr>
        <p:scale>
          <a:sx n="68" d="100"/>
          <a:sy n="68" d="100"/>
        </p:scale>
        <p:origin x="-1720" y="-8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E9A06D-FACE-5244-B876-2C7CC5292A12}" type="datetimeFigureOut">
              <a:rPr lang="en-US" smtClean="0"/>
              <a:t>17-04-30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AD7CE3-1200-2045-A372-5C77E2BD38B1}" type="slidenum">
              <a:rPr lang="en-US" smtClean="0"/>
              <a:t>‹#›</a:t>
            </a:fld>
            <a:endParaRPr lang="en-US"/>
          </a:p>
        </p:txBody>
      </p:sp>
    </p:spTree>
    <p:extLst>
      <p:ext uri="{BB962C8B-B14F-4D97-AF65-F5344CB8AC3E}">
        <p14:creationId xmlns:p14="http://schemas.microsoft.com/office/powerpoint/2010/main" val="3460720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everyone. My name is Rachael Smyth and I’m in my second</a:t>
            </a:r>
            <a:r>
              <a:rPr lang="en-US" baseline="0" dirty="0" smtClean="0"/>
              <a:t> year of the concurrent MClSc/PhD program in Speech Pathology at Western. I’ve been using R since I was in my MSc program and have taken a number of courses using R and helped develop some online modules to teach test construction in R. Today’s presentation is made up of 2 parts. First I’ll do a bit of brief orientation to R and </a:t>
            </a:r>
            <a:r>
              <a:rPr lang="en-US" baseline="0" dirty="0" err="1" smtClean="0"/>
              <a:t>Rstudio</a:t>
            </a:r>
            <a:r>
              <a:rPr lang="en-US" baseline="0" dirty="0" smtClean="0"/>
              <a:t> and then we’ll delve into scripting in R and we’ll do a bit of hands on script creation together.</a:t>
            </a:r>
            <a:endParaRPr lang="en-US" dirty="0"/>
          </a:p>
        </p:txBody>
      </p:sp>
      <p:sp>
        <p:nvSpPr>
          <p:cNvPr id="4" name="Slide Number Placeholder 3"/>
          <p:cNvSpPr>
            <a:spLocks noGrp="1"/>
          </p:cNvSpPr>
          <p:nvPr>
            <p:ph type="sldNum" sz="quarter" idx="10"/>
          </p:nvPr>
        </p:nvSpPr>
        <p:spPr/>
        <p:txBody>
          <a:bodyPr/>
          <a:lstStyle/>
          <a:p>
            <a:fld id="{D3AD7CE3-1200-2045-A372-5C77E2BD38B1}" type="slidenum">
              <a:rPr lang="en-US" smtClean="0"/>
              <a:t>1</a:t>
            </a:fld>
            <a:endParaRPr lang="en-US"/>
          </a:p>
        </p:txBody>
      </p:sp>
    </p:spTree>
    <p:extLst>
      <p:ext uri="{BB962C8B-B14F-4D97-AF65-F5344CB8AC3E}">
        <p14:creationId xmlns:p14="http://schemas.microsoft.com/office/powerpoint/2010/main" val="2709726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 contains a console that allows you</a:t>
            </a:r>
            <a:r>
              <a:rPr lang="en-US" baseline="0" dirty="0" smtClean="0"/>
              <a:t> to type commands to perform analyses. You can also use it as a calculator by typing in the equation you want to solve</a:t>
            </a:r>
            <a:endParaRPr lang="en-US" dirty="0"/>
          </a:p>
        </p:txBody>
      </p:sp>
      <p:sp>
        <p:nvSpPr>
          <p:cNvPr id="4" name="Slide Number Placeholder 3"/>
          <p:cNvSpPr>
            <a:spLocks noGrp="1"/>
          </p:cNvSpPr>
          <p:nvPr>
            <p:ph type="sldNum" sz="quarter" idx="10"/>
          </p:nvPr>
        </p:nvSpPr>
        <p:spPr/>
        <p:txBody>
          <a:bodyPr/>
          <a:lstStyle/>
          <a:p>
            <a:fld id="{D3AD7CE3-1200-2045-A372-5C77E2BD38B1}" type="slidenum">
              <a:rPr lang="en-US" smtClean="0"/>
              <a:t>2</a:t>
            </a:fld>
            <a:endParaRPr lang="en-US"/>
          </a:p>
        </p:txBody>
      </p:sp>
    </p:spTree>
    <p:extLst>
      <p:ext uri="{BB962C8B-B14F-4D97-AF65-F5344CB8AC3E}">
        <p14:creationId xmlns:p14="http://schemas.microsoft.com/office/powerpoint/2010/main" val="707001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RStudio</a:t>
            </a:r>
            <a:r>
              <a:rPr lang="en-US" baseline="0" dirty="0" smtClean="0"/>
              <a:t> contains the same console, but also has sections to write scripts, Markdown files, text files etc. On the next slide you’ll be able to look at the options in terms of types of files that can be created in </a:t>
            </a:r>
            <a:r>
              <a:rPr lang="en-US" baseline="0" dirty="0" err="1" smtClean="0"/>
              <a:t>Rstudio</a:t>
            </a:r>
            <a:r>
              <a:rPr lang="en-US" baseline="0" dirty="0" smtClean="0"/>
              <a:t>. </a:t>
            </a:r>
            <a:r>
              <a:rPr lang="en-US" baseline="0" dirty="0" err="1" smtClean="0"/>
              <a:t>Rstudio</a:t>
            </a:r>
            <a:r>
              <a:rPr lang="en-US" baseline="0" dirty="0" smtClean="0"/>
              <a:t> also has an area that displays your file sources (you can set this to display a certain folder or file by default). This section of </a:t>
            </a:r>
            <a:r>
              <a:rPr lang="en-US" baseline="0" dirty="0" err="1" smtClean="0"/>
              <a:t>Rstudio</a:t>
            </a:r>
            <a:r>
              <a:rPr lang="en-US" baseline="0" dirty="0" smtClean="0"/>
              <a:t> is also where you can install packages and make sure the packages you need for you analyses are loaded, it is where your plots and graphs will display if they are part of you analysis, and also you can use it if you are unsure about an analysis to use by searching in the help section. It will bring up the R documentation on the topic you search. Another way to get help with things is to use the console and type ?? (with the name of the package you want information about after). Finally, </a:t>
            </a:r>
            <a:r>
              <a:rPr lang="en-US" baseline="0" dirty="0" err="1" smtClean="0"/>
              <a:t>Rstudio</a:t>
            </a:r>
            <a:r>
              <a:rPr lang="en-US" baseline="0" dirty="0" smtClean="0"/>
              <a:t> displays the environment for you. This is where you will see all the variables you create and datasets you bring in. </a:t>
            </a:r>
            <a:endParaRPr lang="en-US" dirty="0"/>
          </a:p>
        </p:txBody>
      </p:sp>
      <p:sp>
        <p:nvSpPr>
          <p:cNvPr id="4" name="Slide Number Placeholder 3"/>
          <p:cNvSpPr>
            <a:spLocks noGrp="1"/>
          </p:cNvSpPr>
          <p:nvPr>
            <p:ph type="sldNum" sz="quarter" idx="10"/>
          </p:nvPr>
        </p:nvSpPr>
        <p:spPr/>
        <p:txBody>
          <a:bodyPr/>
          <a:lstStyle/>
          <a:p>
            <a:fld id="{D3AD7CE3-1200-2045-A372-5C77E2BD38B1}" type="slidenum">
              <a:rPr lang="en-US" smtClean="0"/>
              <a:t>3</a:t>
            </a:fld>
            <a:endParaRPr lang="en-US"/>
          </a:p>
        </p:txBody>
      </p:sp>
    </p:spTree>
    <p:extLst>
      <p:ext uri="{BB962C8B-B14F-4D97-AF65-F5344CB8AC3E}">
        <p14:creationId xmlns:p14="http://schemas.microsoft.com/office/powerpoint/2010/main" val="1831539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first I thought we could quickly</a:t>
            </a:r>
            <a:r>
              <a:rPr lang="en-US" baseline="0" dirty="0" smtClean="0"/>
              <a:t> look at how you can use the R console in R or in </a:t>
            </a:r>
            <a:r>
              <a:rPr lang="en-US" baseline="0" dirty="0" err="1" smtClean="0"/>
              <a:t>Rstudio</a:t>
            </a:r>
            <a:r>
              <a:rPr lang="en-US" baseline="0" dirty="0" smtClean="0"/>
              <a:t> to quickly run calculations. You can really run any calculations you want, but I came up with a few. It’s also good to note how in the last one, when you set x to 3 and y to 4, you can see the variables appear in the environment in </a:t>
            </a:r>
            <a:r>
              <a:rPr lang="en-US" baseline="0" dirty="0" err="1" smtClean="0"/>
              <a:t>Rstudio</a:t>
            </a:r>
            <a:r>
              <a:rPr lang="en-US" baseline="0" dirty="0" smtClean="0"/>
              <a:t>.</a:t>
            </a:r>
            <a:endParaRPr lang="en-US" dirty="0" smtClean="0"/>
          </a:p>
          <a:p>
            <a:endParaRPr lang="en-US" dirty="0" smtClean="0"/>
          </a:p>
          <a:p>
            <a:r>
              <a:rPr lang="en-US" dirty="0" smtClean="0"/>
              <a:t>[flip to R and demonstrate the analyses in the console]</a:t>
            </a:r>
            <a:endParaRPr lang="en-US" dirty="0"/>
          </a:p>
        </p:txBody>
      </p:sp>
      <p:sp>
        <p:nvSpPr>
          <p:cNvPr id="4" name="Slide Number Placeholder 3"/>
          <p:cNvSpPr>
            <a:spLocks noGrp="1"/>
          </p:cNvSpPr>
          <p:nvPr>
            <p:ph type="sldNum" sz="quarter" idx="10"/>
          </p:nvPr>
        </p:nvSpPr>
        <p:spPr/>
        <p:txBody>
          <a:bodyPr/>
          <a:lstStyle/>
          <a:p>
            <a:fld id="{D3AD7CE3-1200-2045-A372-5C77E2BD38B1}" type="slidenum">
              <a:rPr lang="en-US" smtClean="0"/>
              <a:t>4</a:t>
            </a:fld>
            <a:endParaRPr lang="en-US"/>
          </a:p>
        </p:txBody>
      </p:sp>
    </p:spTree>
    <p:extLst>
      <p:ext uri="{BB962C8B-B14F-4D97-AF65-F5344CB8AC3E}">
        <p14:creationId xmlns:p14="http://schemas.microsoft.com/office/powerpoint/2010/main" val="4215268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now we’ll move on to scripting. To start a new script in R, go to file, new file, r script. On a Mac you can also use “shift command N” to open a new script file. </a:t>
            </a:r>
            <a:endParaRPr lang="en-US" dirty="0"/>
          </a:p>
        </p:txBody>
      </p:sp>
      <p:sp>
        <p:nvSpPr>
          <p:cNvPr id="4" name="Slide Number Placeholder 3"/>
          <p:cNvSpPr>
            <a:spLocks noGrp="1"/>
          </p:cNvSpPr>
          <p:nvPr>
            <p:ph type="sldNum" sz="quarter" idx="10"/>
          </p:nvPr>
        </p:nvSpPr>
        <p:spPr/>
        <p:txBody>
          <a:bodyPr/>
          <a:lstStyle/>
          <a:p>
            <a:fld id="{D3AD7CE3-1200-2045-A372-5C77E2BD38B1}" type="slidenum">
              <a:rPr lang="en-US" smtClean="0"/>
              <a:t>5</a:t>
            </a:fld>
            <a:endParaRPr lang="en-US"/>
          </a:p>
        </p:txBody>
      </p:sp>
    </p:spTree>
    <p:extLst>
      <p:ext uri="{BB962C8B-B14F-4D97-AF65-F5344CB8AC3E}">
        <p14:creationId xmlns:p14="http://schemas.microsoft.com/office/powerpoint/2010/main" val="1022054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Scripts are great!</a:t>
            </a:r>
            <a:r>
              <a:rPr lang="en-US" baseline="0" dirty="0" smtClean="0"/>
              <a:t> They are saved as .R files and basically they are made up of the same type of commands that you might use in the console, but they offer a few advantages that the console can’t. Scripts allow you to compile all your analyses for one project into one file which is very convenient. They also allow you to re-run your analyses with relative ease. And one other thing I really like about scripts is that you can add comments or annotations to the file to describe what you’re doing, or remind yourself of why you made a decision you made. I find this particularly handy if I haven’t worked on a certain project in a little while. As long as I’ve done a good job annotating my scripts, it’s easy for me to pick up where I left off.</a:t>
            </a:r>
            <a:endParaRPr lang="en-US" dirty="0"/>
          </a:p>
        </p:txBody>
      </p:sp>
      <p:sp>
        <p:nvSpPr>
          <p:cNvPr id="4" name="Slide Number Placeholder 3"/>
          <p:cNvSpPr>
            <a:spLocks noGrp="1"/>
          </p:cNvSpPr>
          <p:nvPr>
            <p:ph type="sldNum" sz="quarter" idx="10"/>
          </p:nvPr>
        </p:nvSpPr>
        <p:spPr/>
        <p:txBody>
          <a:bodyPr/>
          <a:lstStyle/>
          <a:p>
            <a:fld id="{D3AD7CE3-1200-2045-A372-5C77E2BD38B1}" type="slidenum">
              <a:rPr lang="en-US" smtClean="0"/>
              <a:t>6</a:t>
            </a:fld>
            <a:endParaRPr lang="en-US"/>
          </a:p>
        </p:txBody>
      </p:sp>
    </p:spTree>
    <p:extLst>
      <p:ext uri="{BB962C8B-B14F-4D97-AF65-F5344CB8AC3E}">
        <p14:creationId xmlns:p14="http://schemas.microsoft.com/office/powerpoint/2010/main" val="451094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few symbols that I’ll use in my script writing explanation so I just wanted to review them before we start script writing</a:t>
            </a:r>
          </a:p>
          <a:p>
            <a:endParaRPr lang="en-US" dirty="0" smtClean="0"/>
          </a:p>
          <a:p>
            <a:r>
              <a:rPr lang="en-US" dirty="0" smtClean="0"/>
              <a:t>The # (pound</a:t>
            </a:r>
            <a:r>
              <a:rPr lang="en-US" baseline="0" dirty="0" smtClean="0"/>
              <a:t> symbol) is used to add comments or notations to your code</a:t>
            </a:r>
          </a:p>
          <a:p>
            <a:endParaRPr lang="en-US" baseline="0" dirty="0" smtClean="0"/>
          </a:p>
          <a:p>
            <a:r>
              <a:rPr lang="en-US" baseline="0" dirty="0" smtClean="0"/>
              <a:t>&lt;- the arrow sets a variable or function</a:t>
            </a:r>
          </a:p>
          <a:p>
            <a:endParaRPr lang="en-US" baseline="0" dirty="0" smtClean="0"/>
          </a:p>
          <a:p>
            <a:r>
              <a:rPr lang="en-US" baseline="0" dirty="0" smtClean="0"/>
              <a:t>$ - selects a variable from a dataset </a:t>
            </a:r>
            <a:endParaRPr lang="en-US" dirty="0"/>
          </a:p>
        </p:txBody>
      </p:sp>
      <p:sp>
        <p:nvSpPr>
          <p:cNvPr id="4" name="Slide Number Placeholder 3"/>
          <p:cNvSpPr>
            <a:spLocks noGrp="1"/>
          </p:cNvSpPr>
          <p:nvPr>
            <p:ph type="sldNum" sz="quarter" idx="10"/>
          </p:nvPr>
        </p:nvSpPr>
        <p:spPr/>
        <p:txBody>
          <a:bodyPr/>
          <a:lstStyle/>
          <a:p>
            <a:fld id="{D3AD7CE3-1200-2045-A372-5C77E2BD38B1}" type="slidenum">
              <a:rPr lang="en-US" smtClean="0"/>
              <a:t>7</a:t>
            </a:fld>
            <a:endParaRPr lang="en-US"/>
          </a:p>
        </p:txBody>
      </p:sp>
    </p:spTree>
    <p:extLst>
      <p:ext uri="{BB962C8B-B14F-4D97-AF65-F5344CB8AC3E}">
        <p14:creationId xmlns:p14="http://schemas.microsoft.com/office/powerpoint/2010/main" val="1241588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711DF655-B2AD-5F4F-8200-815BAF8121E4}" type="datetimeFigureOut">
              <a:rPr lang="en-US" smtClean="0"/>
              <a:t>17-04-30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D320C-E820-C94A-B2D1-8AE3BB5FBB5B}" type="slidenum">
              <a:rPr lang="en-US" smtClean="0"/>
              <a:t>‹#›</a:t>
            </a:fld>
            <a:endParaRPr lang="en-US"/>
          </a:p>
        </p:txBody>
      </p:sp>
    </p:spTree>
    <p:extLst>
      <p:ext uri="{BB962C8B-B14F-4D97-AF65-F5344CB8AC3E}">
        <p14:creationId xmlns:p14="http://schemas.microsoft.com/office/powerpoint/2010/main" val="3958867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711DF655-B2AD-5F4F-8200-815BAF8121E4}" type="datetimeFigureOut">
              <a:rPr lang="en-US" smtClean="0"/>
              <a:t>17-04-30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D320C-E820-C94A-B2D1-8AE3BB5FBB5B}" type="slidenum">
              <a:rPr lang="en-US" smtClean="0"/>
              <a:t>‹#›</a:t>
            </a:fld>
            <a:endParaRPr lang="en-US"/>
          </a:p>
        </p:txBody>
      </p:sp>
    </p:spTree>
    <p:extLst>
      <p:ext uri="{BB962C8B-B14F-4D97-AF65-F5344CB8AC3E}">
        <p14:creationId xmlns:p14="http://schemas.microsoft.com/office/powerpoint/2010/main" val="452074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711DF655-B2AD-5F4F-8200-815BAF8121E4}" type="datetimeFigureOut">
              <a:rPr lang="en-US" smtClean="0"/>
              <a:t>17-04-30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D320C-E820-C94A-B2D1-8AE3BB5FBB5B}" type="slidenum">
              <a:rPr lang="en-US" smtClean="0"/>
              <a:t>‹#›</a:t>
            </a:fld>
            <a:endParaRPr lang="en-US"/>
          </a:p>
        </p:txBody>
      </p:sp>
    </p:spTree>
    <p:extLst>
      <p:ext uri="{BB962C8B-B14F-4D97-AF65-F5344CB8AC3E}">
        <p14:creationId xmlns:p14="http://schemas.microsoft.com/office/powerpoint/2010/main" val="220630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711DF655-B2AD-5F4F-8200-815BAF8121E4}" type="datetimeFigureOut">
              <a:rPr lang="en-US" smtClean="0"/>
              <a:t>17-04-30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D320C-E820-C94A-B2D1-8AE3BB5FBB5B}" type="slidenum">
              <a:rPr lang="en-US" smtClean="0"/>
              <a:t>‹#›</a:t>
            </a:fld>
            <a:endParaRPr lang="en-US"/>
          </a:p>
        </p:txBody>
      </p:sp>
    </p:spTree>
    <p:extLst>
      <p:ext uri="{BB962C8B-B14F-4D97-AF65-F5344CB8AC3E}">
        <p14:creationId xmlns:p14="http://schemas.microsoft.com/office/powerpoint/2010/main" val="3128668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711DF655-B2AD-5F4F-8200-815BAF8121E4}" type="datetimeFigureOut">
              <a:rPr lang="en-US" smtClean="0"/>
              <a:t>17-04-30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D320C-E820-C94A-B2D1-8AE3BB5FBB5B}" type="slidenum">
              <a:rPr lang="en-US" smtClean="0"/>
              <a:t>‹#›</a:t>
            </a:fld>
            <a:endParaRPr lang="en-US"/>
          </a:p>
        </p:txBody>
      </p:sp>
    </p:spTree>
    <p:extLst>
      <p:ext uri="{BB962C8B-B14F-4D97-AF65-F5344CB8AC3E}">
        <p14:creationId xmlns:p14="http://schemas.microsoft.com/office/powerpoint/2010/main" val="1132306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711DF655-B2AD-5F4F-8200-815BAF8121E4}" type="datetimeFigureOut">
              <a:rPr lang="en-US" smtClean="0"/>
              <a:t>17-04-30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D320C-E820-C94A-B2D1-8AE3BB5FBB5B}" type="slidenum">
              <a:rPr lang="en-US" smtClean="0"/>
              <a:t>‹#›</a:t>
            </a:fld>
            <a:endParaRPr lang="en-US"/>
          </a:p>
        </p:txBody>
      </p:sp>
    </p:spTree>
    <p:extLst>
      <p:ext uri="{BB962C8B-B14F-4D97-AF65-F5344CB8AC3E}">
        <p14:creationId xmlns:p14="http://schemas.microsoft.com/office/powerpoint/2010/main" val="1498101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711DF655-B2AD-5F4F-8200-815BAF8121E4}" type="datetimeFigureOut">
              <a:rPr lang="en-US" smtClean="0"/>
              <a:t>17-04-30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CD320C-E820-C94A-B2D1-8AE3BB5FBB5B}" type="slidenum">
              <a:rPr lang="en-US" smtClean="0"/>
              <a:t>‹#›</a:t>
            </a:fld>
            <a:endParaRPr lang="en-US"/>
          </a:p>
        </p:txBody>
      </p:sp>
    </p:spTree>
    <p:extLst>
      <p:ext uri="{BB962C8B-B14F-4D97-AF65-F5344CB8AC3E}">
        <p14:creationId xmlns:p14="http://schemas.microsoft.com/office/powerpoint/2010/main" val="2739063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711DF655-B2AD-5F4F-8200-815BAF8121E4}" type="datetimeFigureOut">
              <a:rPr lang="en-US" smtClean="0"/>
              <a:t>17-04-30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CD320C-E820-C94A-B2D1-8AE3BB5FBB5B}" type="slidenum">
              <a:rPr lang="en-US" smtClean="0"/>
              <a:t>‹#›</a:t>
            </a:fld>
            <a:endParaRPr lang="en-US"/>
          </a:p>
        </p:txBody>
      </p:sp>
    </p:spTree>
    <p:extLst>
      <p:ext uri="{BB962C8B-B14F-4D97-AF65-F5344CB8AC3E}">
        <p14:creationId xmlns:p14="http://schemas.microsoft.com/office/powerpoint/2010/main" val="557998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1DF655-B2AD-5F4F-8200-815BAF8121E4}" type="datetimeFigureOut">
              <a:rPr lang="en-US" smtClean="0"/>
              <a:t>17-04-30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CD320C-E820-C94A-B2D1-8AE3BB5FBB5B}" type="slidenum">
              <a:rPr lang="en-US" smtClean="0"/>
              <a:t>‹#›</a:t>
            </a:fld>
            <a:endParaRPr lang="en-US"/>
          </a:p>
        </p:txBody>
      </p:sp>
    </p:spTree>
    <p:extLst>
      <p:ext uri="{BB962C8B-B14F-4D97-AF65-F5344CB8AC3E}">
        <p14:creationId xmlns:p14="http://schemas.microsoft.com/office/powerpoint/2010/main" val="1522937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711DF655-B2AD-5F4F-8200-815BAF8121E4}" type="datetimeFigureOut">
              <a:rPr lang="en-US" smtClean="0"/>
              <a:t>17-04-30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D320C-E820-C94A-B2D1-8AE3BB5FBB5B}" type="slidenum">
              <a:rPr lang="en-US" smtClean="0"/>
              <a:t>‹#›</a:t>
            </a:fld>
            <a:endParaRPr lang="en-US"/>
          </a:p>
        </p:txBody>
      </p:sp>
    </p:spTree>
    <p:extLst>
      <p:ext uri="{BB962C8B-B14F-4D97-AF65-F5344CB8AC3E}">
        <p14:creationId xmlns:p14="http://schemas.microsoft.com/office/powerpoint/2010/main" val="145073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711DF655-B2AD-5F4F-8200-815BAF8121E4}" type="datetimeFigureOut">
              <a:rPr lang="en-US" smtClean="0"/>
              <a:t>17-04-30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D320C-E820-C94A-B2D1-8AE3BB5FBB5B}" type="slidenum">
              <a:rPr lang="en-US" smtClean="0"/>
              <a:t>‹#›</a:t>
            </a:fld>
            <a:endParaRPr lang="en-US"/>
          </a:p>
        </p:txBody>
      </p:sp>
    </p:spTree>
    <p:extLst>
      <p:ext uri="{BB962C8B-B14F-4D97-AF65-F5344CB8AC3E}">
        <p14:creationId xmlns:p14="http://schemas.microsoft.com/office/powerpoint/2010/main" val="5431716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1DF655-B2AD-5F4F-8200-815BAF8121E4}" type="datetimeFigureOut">
              <a:rPr lang="en-US" smtClean="0"/>
              <a:t>17-04-30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CD320C-E820-C94A-B2D1-8AE3BB5FBB5B}" type="slidenum">
              <a:rPr lang="en-US" smtClean="0"/>
              <a:t>‹#›</a:t>
            </a:fld>
            <a:endParaRPr lang="en-US"/>
          </a:p>
        </p:txBody>
      </p:sp>
    </p:spTree>
    <p:extLst>
      <p:ext uri="{BB962C8B-B14F-4D97-AF65-F5344CB8AC3E}">
        <p14:creationId xmlns:p14="http://schemas.microsoft.com/office/powerpoint/2010/main" val="27982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2758" y="2312543"/>
            <a:ext cx="7772400" cy="1470025"/>
          </a:xfrm>
        </p:spPr>
        <p:txBody>
          <a:bodyPr/>
          <a:lstStyle/>
          <a:p>
            <a:r>
              <a:rPr lang="en-US" dirty="0" smtClean="0"/>
              <a:t>Intro to R</a:t>
            </a:r>
            <a:endParaRPr lang="en-US" dirty="0"/>
          </a:p>
        </p:txBody>
      </p:sp>
      <p:sp>
        <p:nvSpPr>
          <p:cNvPr id="3" name="Subtitle 2"/>
          <p:cNvSpPr>
            <a:spLocks noGrp="1"/>
          </p:cNvSpPr>
          <p:nvPr>
            <p:ph type="subTitle" idx="1"/>
          </p:nvPr>
        </p:nvSpPr>
        <p:spPr>
          <a:xfrm>
            <a:off x="1371600" y="5514813"/>
            <a:ext cx="6400800" cy="1283061"/>
          </a:xfrm>
        </p:spPr>
        <p:txBody>
          <a:bodyPr/>
          <a:lstStyle/>
          <a:p>
            <a:r>
              <a:rPr lang="en-US" dirty="0" smtClean="0"/>
              <a:t>Rachael Smyth, MSc</a:t>
            </a:r>
          </a:p>
          <a:p>
            <a:r>
              <a:rPr lang="en-US" sz="2400" dirty="0" smtClean="0"/>
              <a:t>MClSc/PhD Student</a:t>
            </a:r>
            <a:endParaRPr lang="en-US" sz="2400" dirty="0"/>
          </a:p>
        </p:txBody>
      </p:sp>
      <p:sp>
        <p:nvSpPr>
          <p:cNvPr id="4" name="TextBox 3"/>
          <p:cNvSpPr txBox="1"/>
          <p:nvPr/>
        </p:nvSpPr>
        <p:spPr>
          <a:xfrm>
            <a:off x="2441185" y="4074386"/>
            <a:ext cx="4255516" cy="646331"/>
          </a:xfrm>
          <a:prstGeom prst="rect">
            <a:avLst/>
          </a:prstGeom>
          <a:noFill/>
        </p:spPr>
        <p:txBody>
          <a:bodyPr wrap="square" rtlCol="0">
            <a:spAutoFit/>
          </a:bodyPr>
          <a:lstStyle/>
          <a:p>
            <a:pPr algn="ctr"/>
            <a:r>
              <a:rPr lang="en-US" dirty="0" smtClean="0"/>
              <a:t>R Ladies #LdnOnt</a:t>
            </a:r>
          </a:p>
          <a:p>
            <a:pPr algn="ctr"/>
            <a:r>
              <a:rPr lang="en-US" dirty="0" smtClean="0"/>
              <a:t>May 1, 2017</a:t>
            </a:r>
            <a:endParaRPr lang="en-US" dirty="0"/>
          </a:p>
        </p:txBody>
      </p:sp>
    </p:spTree>
    <p:extLst>
      <p:ext uri="{BB962C8B-B14F-4D97-AF65-F5344CB8AC3E}">
        <p14:creationId xmlns:p14="http://schemas.microsoft.com/office/powerpoint/2010/main" val="333601098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
            </a:r>
            <a:endParaRPr lang="en-US" dirty="0"/>
          </a:p>
        </p:txBody>
      </p:sp>
      <p:pic>
        <p:nvPicPr>
          <p:cNvPr id="4" name="Content Placeholder 3" descr="Screen Shot 2017-04-26 at 4.11.33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1854" r="-2327" b="28425"/>
          <a:stretch/>
        </p:blipFill>
        <p:spPr>
          <a:xfrm>
            <a:off x="215281" y="1600200"/>
            <a:ext cx="8928720" cy="4986063"/>
          </a:xfrm>
        </p:spPr>
      </p:pic>
    </p:spTree>
    <p:extLst>
      <p:ext uri="{BB962C8B-B14F-4D97-AF65-F5344CB8AC3E}">
        <p14:creationId xmlns:p14="http://schemas.microsoft.com/office/powerpoint/2010/main" val="426208851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RStudio</a:t>
            </a:r>
            <a:endParaRPr lang="en-US" dirty="0"/>
          </a:p>
        </p:txBody>
      </p:sp>
      <p:pic>
        <p:nvPicPr>
          <p:cNvPr id="4" name="Content Placeholder 3" descr="Screen Shot 2017-04-26 at 4.04.57 PM.png"/>
          <p:cNvPicPr>
            <a:picLocks noGrp="1" noChangeAspect="1"/>
          </p:cNvPicPr>
          <p:nvPr>
            <p:ph idx="1"/>
          </p:nvPr>
        </p:nvPicPr>
        <p:blipFill>
          <a:blip r:embed="rId3">
            <a:extLst>
              <a:ext uri="{28A0092B-C50C-407E-A947-70E740481C1C}">
                <a14:useLocalDpi xmlns:a14="http://schemas.microsoft.com/office/drawing/2010/main" val="0"/>
              </a:ext>
            </a:extLst>
          </a:blip>
          <a:srcRect l="-9875" r="-9875"/>
          <a:stretch>
            <a:fillRect/>
          </a:stretch>
        </p:blipFill>
        <p:spPr>
          <a:xfrm>
            <a:off x="-12804" y="1639675"/>
            <a:ext cx="9175430" cy="5046133"/>
          </a:xfrm>
        </p:spPr>
      </p:pic>
    </p:spTree>
    <p:extLst>
      <p:ext uri="{BB962C8B-B14F-4D97-AF65-F5344CB8AC3E}">
        <p14:creationId xmlns:p14="http://schemas.microsoft.com/office/powerpoint/2010/main" val="22303837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Analyses in R</a:t>
            </a:r>
            <a:endParaRPr lang="en-US" dirty="0"/>
          </a:p>
        </p:txBody>
      </p:sp>
      <p:sp>
        <p:nvSpPr>
          <p:cNvPr id="3" name="Content Placeholder 2"/>
          <p:cNvSpPr>
            <a:spLocks noGrp="1"/>
          </p:cNvSpPr>
          <p:nvPr>
            <p:ph idx="1"/>
          </p:nvPr>
        </p:nvSpPr>
        <p:spPr>
          <a:xfrm>
            <a:off x="6329220" y="1600200"/>
            <a:ext cx="2357580" cy="4525963"/>
          </a:xfrm>
        </p:spPr>
        <p:txBody>
          <a:bodyPr>
            <a:normAutofit/>
          </a:bodyPr>
          <a:lstStyle/>
          <a:p>
            <a:pPr marL="0" indent="0">
              <a:buNone/>
            </a:pPr>
            <a:r>
              <a:rPr lang="en-CA" dirty="0" smtClean="0"/>
              <a:t>&gt; </a:t>
            </a:r>
            <a:r>
              <a:rPr lang="mr-IN" dirty="0" smtClean="0"/>
              <a:t>2 + 2</a:t>
            </a:r>
          </a:p>
          <a:p>
            <a:pPr marL="0" indent="0">
              <a:buNone/>
            </a:pPr>
            <a:endParaRPr lang="en-CA" dirty="0" smtClean="0"/>
          </a:p>
          <a:p>
            <a:pPr marL="0" indent="0">
              <a:buNone/>
            </a:pPr>
            <a:r>
              <a:rPr lang="en-CA" dirty="0" smtClean="0"/>
              <a:t>&gt; </a:t>
            </a:r>
            <a:r>
              <a:rPr lang="mr-IN" dirty="0" smtClean="0"/>
              <a:t>5 * 3</a:t>
            </a:r>
            <a:endParaRPr lang="en-CA" dirty="0" smtClean="0"/>
          </a:p>
          <a:p>
            <a:pPr marL="0" indent="0">
              <a:buNone/>
            </a:pPr>
            <a:endParaRPr lang="en-CA" dirty="0"/>
          </a:p>
          <a:p>
            <a:pPr marL="0" indent="0">
              <a:buNone/>
            </a:pPr>
            <a:r>
              <a:rPr lang="en-CA" dirty="0" smtClean="0"/>
              <a:t>&gt; X</a:t>
            </a:r>
            <a:r>
              <a:rPr lang="mr-IN" dirty="0" smtClean="0"/>
              <a:t> &lt;-</a:t>
            </a:r>
            <a:r>
              <a:rPr lang="en-CA" dirty="0" smtClean="0"/>
              <a:t> </a:t>
            </a:r>
            <a:r>
              <a:rPr lang="mr-IN" dirty="0" smtClean="0"/>
              <a:t>3</a:t>
            </a:r>
          </a:p>
          <a:p>
            <a:pPr marL="0" indent="0">
              <a:buNone/>
            </a:pPr>
            <a:r>
              <a:rPr lang="en-CA" dirty="0" smtClean="0"/>
              <a:t>&gt; Y</a:t>
            </a:r>
            <a:r>
              <a:rPr lang="mr-IN" dirty="0" smtClean="0"/>
              <a:t> &lt;- 4</a:t>
            </a:r>
          </a:p>
          <a:p>
            <a:pPr marL="0" indent="0">
              <a:buNone/>
            </a:pPr>
            <a:r>
              <a:rPr lang="en-CA" dirty="0" smtClean="0"/>
              <a:t>&gt; </a:t>
            </a:r>
            <a:r>
              <a:rPr lang="mr-IN" dirty="0" smtClean="0"/>
              <a:t>x * y</a:t>
            </a:r>
          </a:p>
        </p:txBody>
      </p:sp>
      <p:sp>
        <p:nvSpPr>
          <p:cNvPr id="5" name="TextBox 4"/>
          <p:cNvSpPr txBox="1"/>
          <p:nvPr/>
        </p:nvSpPr>
        <p:spPr>
          <a:xfrm>
            <a:off x="645839" y="1600200"/>
            <a:ext cx="4800734" cy="3785652"/>
          </a:xfrm>
          <a:prstGeom prst="rect">
            <a:avLst/>
          </a:prstGeom>
          <a:noFill/>
        </p:spPr>
        <p:txBody>
          <a:bodyPr wrap="square" rtlCol="0">
            <a:spAutoFit/>
          </a:bodyPr>
          <a:lstStyle/>
          <a:p>
            <a:pPr marL="285750" indent="-285750">
              <a:buFont typeface="Arial"/>
              <a:buChar char="•"/>
            </a:pPr>
            <a:r>
              <a:rPr lang="en-US" sz="2400" dirty="0" smtClean="0"/>
              <a:t>R and the R console in </a:t>
            </a:r>
            <a:r>
              <a:rPr lang="en-US" sz="2400" dirty="0" err="1" smtClean="0"/>
              <a:t>RStudio</a:t>
            </a:r>
            <a:r>
              <a:rPr lang="en-US" sz="2400" dirty="0" smtClean="0"/>
              <a:t> can be used to run analyses just by typing in whatever analysis/commands you want run</a:t>
            </a:r>
          </a:p>
          <a:p>
            <a:pPr marL="285750" indent="-285750">
              <a:buFont typeface="Arial"/>
              <a:buChar char="•"/>
            </a:pPr>
            <a:endParaRPr lang="en-US" sz="2400" dirty="0" smtClean="0"/>
          </a:p>
          <a:p>
            <a:pPr marL="285750" indent="-285750">
              <a:buFont typeface="Arial"/>
              <a:buChar char="•"/>
            </a:pPr>
            <a:r>
              <a:rPr lang="en-US" sz="2400" dirty="0" smtClean="0"/>
              <a:t>You can also set variables in R and in the R console in </a:t>
            </a:r>
            <a:r>
              <a:rPr lang="en-US" sz="2400" dirty="0" err="1" smtClean="0"/>
              <a:t>Rstudio</a:t>
            </a:r>
            <a:endParaRPr lang="en-US" sz="2400" dirty="0" smtClean="0"/>
          </a:p>
          <a:p>
            <a:pPr marL="285750" indent="-285750">
              <a:buFont typeface="Arial"/>
              <a:buChar char="•"/>
            </a:pPr>
            <a:endParaRPr lang="en-US" sz="2400" dirty="0" smtClean="0"/>
          </a:p>
          <a:p>
            <a:pPr marL="285750" indent="-285750">
              <a:buFont typeface="Arial"/>
              <a:buChar char="•"/>
            </a:pPr>
            <a:r>
              <a:rPr lang="en-US" sz="2400" dirty="0" smtClean="0"/>
              <a:t>Running analyses in this way can be helpful in certain circumstances</a:t>
            </a:r>
            <a:endParaRPr lang="en-US" sz="2400" dirty="0"/>
          </a:p>
        </p:txBody>
      </p:sp>
    </p:spTree>
    <p:extLst>
      <p:ext uri="{BB962C8B-B14F-4D97-AF65-F5344CB8AC3E}">
        <p14:creationId xmlns:p14="http://schemas.microsoft.com/office/powerpoint/2010/main" val="141478210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Scripts in R</a:t>
            </a:r>
            <a:endParaRPr lang="en-US" dirty="0"/>
          </a:p>
        </p:txBody>
      </p:sp>
      <p:pic>
        <p:nvPicPr>
          <p:cNvPr id="4" name="Content Placeholder 3" descr="Screen Shot 2017-04-27 at 9.23.30 AM.png"/>
          <p:cNvPicPr>
            <a:picLocks noGrp="1" noChangeAspect="1"/>
          </p:cNvPicPr>
          <p:nvPr>
            <p:ph idx="1"/>
          </p:nvPr>
        </p:nvPicPr>
        <p:blipFill>
          <a:blip r:embed="rId3">
            <a:extLst>
              <a:ext uri="{28A0092B-C50C-407E-A947-70E740481C1C}">
                <a14:useLocalDpi xmlns:a14="http://schemas.microsoft.com/office/drawing/2010/main" val="0"/>
              </a:ext>
            </a:extLst>
          </a:blip>
          <a:srcRect l="-4420" r="-4420"/>
          <a:stretch>
            <a:fillRect/>
          </a:stretch>
        </p:blipFill>
        <p:spPr/>
      </p:pic>
      <p:sp>
        <p:nvSpPr>
          <p:cNvPr id="5" name="Oval 4"/>
          <p:cNvSpPr/>
          <p:nvPr/>
        </p:nvSpPr>
        <p:spPr>
          <a:xfrm>
            <a:off x="2987847" y="1507504"/>
            <a:ext cx="621326" cy="319773"/>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225240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Scripts</a:t>
            </a:r>
            <a:endParaRPr lang="en-US" dirty="0"/>
          </a:p>
        </p:txBody>
      </p:sp>
      <p:sp>
        <p:nvSpPr>
          <p:cNvPr id="3" name="Content Placeholder 2"/>
          <p:cNvSpPr>
            <a:spLocks noGrp="1"/>
          </p:cNvSpPr>
          <p:nvPr>
            <p:ph idx="1"/>
          </p:nvPr>
        </p:nvSpPr>
        <p:spPr/>
        <p:txBody>
          <a:bodyPr/>
          <a:lstStyle/>
          <a:p>
            <a:r>
              <a:rPr lang="en-US" dirty="0" smtClean="0"/>
              <a:t>A script is a .R file that contains the same types of commands as are run in R or in the R console in </a:t>
            </a:r>
            <a:r>
              <a:rPr lang="en-US" dirty="0" err="1" smtClean="0"/>
              <a:t>Rstudio</a:t>
            </a:r>
            <a:endParaRPr lang="en-US" dirty="0" smtClean="0"/>
          </a:p>
          <a:p>
            <a:r>
              <a:rPr lang="en-US" dirty="0" smtClean="0"/>
              <a:t>Scripts allow you to:</a:t>
            </a:r>
          </a:p>
          <a:p>
            <a:pPr lvl="1"/>
            <a:r>
              <a:rPr lang="en-US" dirty="0" smtClean="0"/>
              <a:t>Compile all the analyses for one project into one file</a:t>
            </a:r>
          </a:p>
          <a:p>
            <a:pPr lvl="1"/>
            <a:r>
              <a:rPr lang="en-US" dirty="0" smtClean="0"/>
              <a:t>Re-run analyses with relative ease</a:t>
            </a:r>
          </a:p>
          <a:p>
            <a:pPr lvl="1"/>
            <a:r>
              <a:rPr lang="en-US" dirty="0" smtClean="0"/>
              <a:t>Add comments/annotations to the file</a:t>
            </a:r>
          </a:p>
          <a:p>
            <a:pPr lvl="1"/>
            <a:endParaRPr lang="en-US" dirty="0"/>
          </a:p>
        </p:txBody>
      </p:sp>
    </p:spTree>
    <p:extLst>
      <p:ext uri="{BB962C8B-B14F-4D97-AF65-F5344CB8AC3E}">
        <p14:creationId xmlns:p14="http://schemas.microsoft.com/office/powerpoint/2010/main" val="138336769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Brief Intro to R Conventions in Script Writing </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 - Add a comment or notation without impacting the code </a:t>
            </a:r>
          </a:p>
          <a:p>
            <a:pPr marL="0" indent="0">
              <a:buNone/>
            </a:pPr>
            <a:endParaRPr lang="en-US" dirty="0" smtClean="0"/>
          </a:p>
          <a:p>
            <a:pPr marL="0" indent="0">
              <a:buNone/>
            </a:pPr>
            <a:r>
              <a:rPr lang="en-US" dirty="0" smtClean="0"/>
              <a:t>&lt;- - Set a variable or function</a:t>
            </a:r>
          </a:p>
          <a:p>
            <a:pPr marL="0" indent="0">
              <a:buNone/>
            </a:pPr>
            <a:endParaRPr lang="en-US" dirty="0" smtClean="0"/>
          </a:p>
          <a:p>
            <a:pPr marL="0" indent="0">
              <a:buNone/>
            </a:pPr>
            <a:r>
              <a:rPr lang="en-US" dirty="0" smtClean="0"/>
              <a:t>$ - Select a variable from a dataset </a:t>
            </a:r>
          </a:p>
          <a:p>
            <a:pPr marL="0" indent="0">
              <a:buNone/>
            </a:pPr>
            <a:r>
              <a:rPr lang="en-US" dirty="0"/>
              <a:t>	</a:t>
            </a:r>
            <a:r>
              <a:rPr lang="en-US" dirty="0" smtClean="0"/>
              <a:t>		(dataset $ variable)</a:t>
            </a:r>
          </a:p>
          <a:p>
            <a:pPr marL="0" indent="0">
              <a:buNone/>
            </a:pPr>
            <a:endParaRPr lang="en-US" dirty="0"/>
          </a:p>
          <a:p>
            <a:pPr marL="0" indent="0">
              <a:buNone/>
            </a:pPr>
            <a:r>
              <a:rPr lang="en-US" dirty="0" smtClean="0"/>
              <a:t>~ - “as predicted by”</a:t>
            </a:r>
          </a:p>
          <a:p>
            <a:pPr marL="0" indent="0">
              <a:buNone/>
            </a:pPr>
            <a:r>
              <a:rPr lang="en-US" dirty="0"/>
              <a:t>	</a:t>
            </a:r>
            <a:r>
              <a:rPr lang="en-US" dirty="0" smtClean="0"/>
              <a:t>		(variable ~ variable)</a:t>
            </a:r>
            <a:endParaRPr lang="en-US" dirty="0"/>
          </a:p>
          <a:p>
            <a:pPr marL="0" indent="0">
              <a:buNone/>
            </a:pPr>
            <a:endParaRPr lang="en-US" dirty="0"/>
          </a:p>
        </p:txBody>
      </p:sp>
    </p:spTree>
    <p:extLst>
      <p:ext uri="{BB962C8B-B14F-4D97-AF65-F5344CB8AC3E}">
        <p14:creationId xmlns:p14="http://schemas.microsoft.com/office/powerpoint/2010/main" val="288864560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Considerations for Script Writing</a:t>
            </a:r>
            <a:endParaRPr lang="en-US" dirty="0"/>
          </a:p>
        </p:txBody>
      </p:sp>
      <p:sp>
        <p:nvSpPr>
          <p:cNvPr id="3" name="Content Placeholder 2"/>
          <p:cNvSpPr>
            <a:spLocks noGrp="1"/>
          </p:cNvSpPr>
          <p:nvPr>
            <p:ph idx="1"/>
          </p:nvPr>
        </p:nvSpPr>
        <p:spPr/>
        <p:txBody>
          <a:bodyPr/>
          <a:lstStyle/>
          <a:p>
            <a:r>
              <a:rPr lang="en-US" dirty="0" smtClean="0"/>
              <a:t>What packages do you need to run?</a:t>
            </a:r>
          </a:p>
          <a:p>
            <a:r>
              <a:rPr lang="en-US" dirty="0" smtClean="0"/>
              <a:t>What analyses are you going to run?</a:t>
            </a:r>
          </a:p>
          <a:p>
            <a:pPr lvl="1"/>
            <a:r>
              <a:rPr lang="en-US" dirty="0" smtClean="0"/>
              <a:t>Do you need to create any functions?</a:t>
            </a:r>
          </a:p>
          <a:p>
            <a:r>
              <a:rPr lang="en-US" dirty="0" smtClean="0"/>
              <a:t>How will you name your variables and functions?</a:t>
            </a:r>
          </a:p>
          <a:p>
            <a:r>
              <a:rPr lang="en-US" dirty="0" smtClean="0"/>
              <a:t>How do you want to see your output?</a:t>
            </a:r>
          </a:p>
          <a:p>
            <a:r>
              <a:rPr lang="en-US" dirty="0" smtClean="0"/>
              <a:t>What works best for you?</a:t>
            </a:r>
            <a:endParaRPr lang="en-US" dirty="0"/>
          </a:p>
        </p:txBody>
      </p:sp>
    </p:spTree>
    <p:extLst>
      <p:ext uri="{BB962C8B-B14F-4D97-AF65-F5344CB8AC3E}">
        <p14:creationId xmlns:p14="http://schemas.microsoft.com/office/powerpoint/2010/main" val="2135704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1217</TotalTime>
  <Words>937</Words>
  <Application>Microsoft Macintosh PowerPoint</Application>
  <PresentationFormat>On-screen Show (4:3)</PresentationFormat>
  <Paragraphs>66</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Intro to R</vt:lpstr>
      <vt:lpstr>R</vt:lpstr>
      <vt:lpstr>RStudio</vt:lpstr>
      <vt:lpstr>Analyses in R</vt:lpstr>
      <vt:lpstr>Scripts in R</vt:lpstr>
      <vt:lpstr>Writing Scripts</vt:lpstr>
      <vt:lpstr>A Brief Intro to R Conventions in Script Writing </vt:lpstr>
      <vt:lpstr>(Some) Considerations for Script Writing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R</dc:title>
  <dc:creator>Rachael Smyth</dc:creator>
  <cp:lastModifiedBy>Rachael Smyth</cp:lastModifiedBy>
  <cp:revision>32</cp:revision>
  <dcterms:created xsi:type="dcterms:W3CDTF">2017-04-26T18:21:36Z</dcterms:created>
  <dcterms:modified xsi:type="dcterms:W3CDTF">2017-05-01T03:10:46Z</dcterms:modified>
</cp:coreProperties>
</file>