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orbel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regular.fntdata"/><Relationship Id="rId10" Type="http://schemas.openxmlformats.org/officeDocument/2006/relationships/slide" Target="slides/slide6.xml"/><Relationship Id="rId13" Type="http://schemas.openxmlformats.org/officeDocument/2006/relationships/font" Target="fonts/Corbel-italic.fntdata"/><Relationship Id="rId12" Type="http://schemas.openxmlformats.org/officeDocument/2006/relationships/font" Target="fonts/Corbel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orbel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Shape 24"/>
            <p:cNvSpPr/>
            <p:nvPr/>
          </p:nvSpPr>
          <p:spPr>
            <a:xfrm>
              <a:off x="3367088" y="-4763"/>
              <a:ext cx="1063625" cy="2782888"/>
            </a:xfrm>
            <a:custGeom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-4763"/>
              <a:ext cx="1035050" cy="2673350"/>
            </a:xfrm>
            <a:custGeom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hape 26"/>
            <p:cNvSpPr/>
            <p:nvPr/>
          </p:nvSpPr>
          <p:spPr>
            <a:xfrm>
              <a:off x="2928938" y="2582862"/>
              <a:ext cx="2693987" cy="4275138"/>
            </a:xfrm>
            <a:custGeom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3371850" y="2692400"/>
              <a:ext cx="3332162" cy="4165600"/>
            </a:xfrm>
            <a:custGeom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3367088" y="2687637"/>
              <a:ext cx="4576762" cy="4170363"/>
            </a:xfrm>
            <a:custGeom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928938" y="2578100"/>
              <a:ext cx="3584575" cy="4279900"/>
            </a:xfrm>
            <a:custGeom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Shape 30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0" i="0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420"/>
              </a:spcBef>
              <a:spcAft>
                <a:spcPts val="0"/>
              </a:spcAft>
              <a:buClr>
                <a:srgbClr val="8D1415"/>
              </a:buClr>
              <a:buSzPts val="3045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CA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CA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CA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CA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8D1415"/>
              </a:buClr>
              <a:buSzPts val="406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8D1415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8D141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8D1415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8D141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1275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9433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75919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750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Shape 11"/>
            <p:cNvSpPr/>
            <p:nvPr/>
          </p:nvSpPr>
          <p:spPr>
            <a:xfrm>
              <a:off x="1627188" y="0"/>
              <a:ext cx="1122363" cy="5329238"/>
            </a:xfrm>
            <a:custGeom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0"/>
              <a:ext cx="1117600" cy="5276850"/>
            </a:xfrm>
            <a:custGeom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320800" y="5238750"/>
              <a:ext cx="1228725" cy="1619250"/>
            </a:xfrm>
            <a:custGeom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627188" y="5291138"/>
              <a:ext cx="1495425" cy="1566863"/>
            </a:xfrm>
            <a:custGeom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627188" y="5286375"/>
              <a:ext cx="2130425" cy="1571625"/>
            </a:xfrm>
            <a:custGeom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16" name="Shape 16"/>
            <p:cNvSpPr/>
            <p:nvPr/>
          </p:nvSpPr>
          <p:spPr>
            <a:xfrm>
              <a:off x="1320800" y="5238750"/>
              <a:ext cx="1695450" cy="1619250"/>
            </a:xfrm>
            <a:custGeom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i="0" lang="en-CA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Using R in Industry</a:t>
            </a:r>
            <a:endParaRPr/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D1415"/>
              </a:buClr>
              <a:buSzPts val="3045"/>
              <a:buFont typeface="Arial"/>
              <a:buNone/>
            </a:pPr>
            <a:r>
              <a:rPr b="0" i="0" lang="en-CA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 Ladies of London</a:t>
            </a:r>
            <a:endParaRPr/>
          </a:p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 Ladies of London, May 29 2018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CA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Data Intelligence</a:t>
            </a:r>
            <a:endParaRPr/>
          </a:p>
        </p:txBody>
      </p:sp>
      <p:pic>
        <p:nvPicPr>
          <p:cNvPr id="154" name="Shape 1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7719" y="609600"/>
            <a:ext cx="8850324" cy="571538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 Ladies of London, May 29 2018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8269647" y="101025"/>
            <a:ext cx="11146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2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Data </a:t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8688666" y="619334"/>
            <a:ext cx="246955" cy="32704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8914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58" name="Shape 158"/>
          <p:cNvCxnSpPr/>
          <p:nvPr/>
        </p:nvCxnSpPr>
        <p:spPr>
          <a:xfrm rot="10800000">
            <a:off x="5439679" y="1708660"/>
            <a:ext cx="987819" cy="0"/>
          </a:xfrm>
          <a:prstGeom prst="straightConnector1">
            <a:avLst/>
          </a:prstGeom>
          <a:noFill/>
          <a:ln cap="flat" cmpd="sng" w="57150">
            <a:solidFill>
              <a:srgbClr val="DAA9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Shape 159"/>
          <p:cNvSpPr txBox="1"/>
          <p:nvPr/>
        </p:nvSpPr>
        <p:spPr>
          <a:xfrm>
            <a:off x="3884532" y="1522052"/>
            <a:ext cx="2109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Accountable!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CA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My Most Used References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484310" y="2202569"/>
            <a:ext cx="10018713" cy="3588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Cheat Sheets - https://www.rstudio.com/resources/cheatsheets/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 Cookbook – Lean Pub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 Graphics Cookbook – Lean Pub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 Introduction to Statistical Learning with Applications in R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Stack Overflow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Weapons of Math Destruction – Cathy O’Neil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Little Book of Statistical Inference – Brian Caffo Github </a:t>
            </a:r>
            <a:endParaRPr/>
          </a:p>
        </p:txBody>
      </p:sp>
      <p:sp>
        <p:nvSpPr>
          <p:cNvPr id="166" name="Shape 16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 Ladies of London, May 29 2018</a:t>
            </a:r>
            <a:endParaRPr b="0" i="0"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CA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Logical Vector Theory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D1415"/>
              </a:buClr>
              <a:buSzPts val="4060"/>
              <a:buFont typeface="Arial"/>
              <a:buNone/>
            </a:pPr>
            <a:r>
              <a:rPr b="0" i="0" lang="en-CA" sz="2800" u="none" cap="none" strike="noStrike">
                <a:solidFill>
                  <a:srgbClr val="8D1415"/>
                </a:solidFill>
                <a:latin typeface="Corbel"/>
                <a:ea typeface="Corbel"/>
                <a:cs typeface="Corbel"/>
                <a:sym typeface="Corbel"/>
              </a:rPr>
              <a:t>Matrix Multiplication</a:t>
            </a:r>
            <a:endParaRPr/>
          </a:p>
        </p:txBody>
      </p:sp>
      <p:sp>
        <p:nvSpPr>
          <p:cNvPr id="173" name="Shape 173"/>
          <p:cNvSpPr txBox="1"/>
          <p:nvPr>
            <p:ph idx="3" type="body"/>
          </p:nvPr>
        </p:nvSpPr>
        <p:spPr>
          <a:xfrm>
            <a:off x="6880487" y="1848823"/>
            <a:ext cx="4622537" cy="12147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D1415"/>
              </a:buClr>
              <a:buSzPts val="4060"/>
              <a:buFont typeface="Arial"/>
              <a:buNone/>
            </a:pPr>
            <a:r>
              <a:rPr b="0" i="0" lang="en-CA" sz="2800" u="none" cap="none" strike="noStrike">
                <a:solidFill>
                  <a:srgbClr val="8D1415"/>
                </a:solidFill>
                <a:latin typeface="Corbel"/>
                <a:ea typeface="Corbel"/>
                <a:cs typeface="Corbel"/>
                <a:sym typeface="Corbel"/>
              </a:rPr>
              <a:t>Multiplying with a Logical Vector</a:t>
            </a:r>
            <a:endParaRPr/>
          </a:p>
        </p:txBody>
      </p:sp>
      <p:pic>
        <p:nvPicPr>
          <p:cNvPr id="174" name="Shape 174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3667" y="3234795"/>
            <a:ext cx="4607187" cy="44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 Ladies of London, May 29 2018</a:t>
            </a:r>
            <a:endParaRPr b="0" i="0"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76" name="Shape 17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3835" y="3335338"/>
            <a:ext cx="2865797" cy="245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CA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KPI’s</a:t>
            </a:r>
            <a:br>
              <a:rPr b="0" i="0" lang="en-CA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CA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Key Performance Indicators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Customer Retention Rate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Relative Market Share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Revenue Growth Rate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Time To Health Care Service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Lab Turnaround Time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OEE – Overall Equipment Effectiveness</a:t>
            </a:r>
            <a:endParaRPr/>
          </a:p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 Ladies of London, May 29 2018</a:t>
            </a:r>
            <a:endParaRPr b="0" i="0"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484312" y="685800"/>
            <a:ext cx="10018711" cy="12831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b="0" i="0" lang="en-CA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OEE – From Wikipedia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484312" y="1688636"/>
            <a:ext cx="10018713" cy="410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D1415"/>
              </a:buClr>
              <a:buSzPts val="2465"/>
              <a:buFont typeface="Arial"/>
              <a:buNone/>
            </a:pPr>
            <a:r>
              <a:rPr b="1" i="0" lang="en-CA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OEE is calculated with the formula (Availability)*(Performance)*(Quality)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Clr>
                <a:srgbClr val="8D1415"/>
              </a:buClr>
              <a:buSzPts val="2465"/>
              <a:buFont typeface="Arial"/>
              <a:buNone/>
            </a:pPr>
            <a:r>
              <a:rPr b="0" i="0" lang="en-CA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Using the examples given below: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Clr>
                <a:srgbClr val="8D1415"/>
              </a:buClr>
              <a:buSzPts val="2465"/>
              <a:buFont typeface="Arial"/>
              <a:buNone/>
            </a:pPr>
            <a:r>
              <a:rPr b="0" i="0" lang="en-CA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(Availability= 86.6%)*(Performance=93%)*(Quality=91.3%)= (OEE=73.6%)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Clr>
                <a:srgbClr val="8D1415"/>
              </a:buClr>
              <a:buSzPts val="2465"/>
              <a:buFont typeface="Arial"/>
              <a:buNone/>
            </a:pPr>
            <a:r>
              <a:rPr b="1" i="0" lang="en-CA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Alternatively, and often easier, OEE is calculated by dividing the minimum time needed to produce the parts under optimal conditions by the actual time needed to produce the parts.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Clr>
                <a:srgbClr val="8D1415"/>
              </a:buClr>
              <a:buSzPts val="2465"/>
              <a:buFont typeface="Arial"/>
              <a:buNone/>
            </a:pPr>
            <a:r>
              <a:rPr b="0" i="0" lang="en-CA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example: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Clr>
                <a:srgbClr val="8D1415"/>
              </a:buClr>
              <a:buSzPts val="2465"/>
              <a:buFont typeface="Arial"/>
              <a:buNone/>
            </a:pPr>
            <a:r>
              <a:rPr b="0" i="0" lang="en-CA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Total Time: 8 hour shift or 28,800 seconds, producing 14,400 parts, or one part every 2 seconds.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Clr>
                <a:srgbClr val="8D1415"/>
              </a:buClr>
              <a:buSzPts val="2465"/>
              <a:buFont typeface="Arial"/>
              <a:buNone/>
            </a:pPr>
            <a:r>
              <a:rPr b="0" i="0" lang="en-CA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Fastest possible cycle time is 1.5 seconds, hence only 21,600 seconds would have been needed to produce the 14,400 parts. The remaining 7,200 seconds or 2 hours were lost.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Clr>
                <a:srgbClr val="8D1415"/>
              </a:buClr>
              <a:buSzPts val="2465"/>
              <a:buFont typeface="Arial"/>
              <a:buNone/>
            </a:pPr>
            <a:r>
              <a:rPr b="0" i="0" lang="en-CA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OEE is now the 21,600 seconds divided by 28,800 seconds (same as minimal 1.5 seconds per part divided by 2 actual seconds per part), or 75%.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Clr>
                <a:srgbClr val="8D1415"/>
              </a:buClr>
              <a:buSzPts val="2465"/>
              <a:buFont typeface="Arial"/>
              <a:buNone/>
            </a:pPr>
            <a:br>
              <a:rPr b="0" i="0" lang="en-CA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17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 Ladies of London, May 29 2018</a:t>
            </a:r>
            <a:endParaRPr b="0" i="0"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