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66" r:id="rId13"/>
    <p:sldId id="361" r:id="rId14"/>
    <p:sldId id="354" r:id="rId15"/>
    <p:sldId id="356" r:id="rId16"/>
    <p:sldId id="357" r:id="rId17"/>
    <p:sldId id="352" r:id="rId18"/>
    <p:sldId id="355" r:id="rId19"/>
    <p:sldId id="358" r:id="rId20"/>
    <p:sldId id="359" r:id="rId21"/>
    <p:sldId id="360" r:id="rId22"/>
    <p:sldId id="307" r:id="rId23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7" d="100"/>
          <a:sy n="87" d="100"/>
        </p:scale>
        <p:origin x="96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Импорт данных</a:t>
            </a:r>
            <a:r>
              <a:rPr lang="ru-RU" sz="3200" dirty="0" smtClean="0">
                <a:solidFill>
                  <a:srgbClr val="333F48"/>
                </a:solidFill>
              </a:rPr>
              <a:t>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</a:t>
            </a:r>
            <a:r>
              <a:rPr lang="ru-RU" sz="3200" dirty="0" smtClean="0">
                <a:solidFill>
                  <a:srgbClr val="333F48"/>
                </a:solidFill>
              </a:rPr>
              <a:t>. Функция возвращающая таблицу отчета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Создаем типы данных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TABLE OF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PIPELINED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pipelined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означает, что функция является конвейерной, результат возвращается клиенту немедленно при вызове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 row,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поэтому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необязателен.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ссудной задолженности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sum_fact.sum_vidano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NVL(sum_fact.sum_pogasheno,0)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предстоящих процентов к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погашению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NVL(sum_pogasheno_percent_plan.sum_pogasheno_percent_plan,0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NVL(sum_fact.sum_pogasheno_percent,0)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BULK COLLECT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dog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cli.id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Создаем новые ТИПЫ для использования</a:t>
            </a: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  <a:endParaRPr lang="ru-RU" sz="3200" dirty="0">
              <a:solidFill>
                <a:srgbClr val="333F4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TYPE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DROP TYPE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course.report_row</a:t>
            </a:r>
            <a:r>
              <a:rPr lang="en-US" sz="900" dirty="0"/>
              <a:t> AS OBJECT</a:t>
            </a:r>
          </a:p>
          <a:p>
            <a:r>
              <a:rPr lang="en-US" sz="900" dirty="0"/>
              <a:t>(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num_dog</a:t>
            </a:r>
            <a:r>
              <a:rPr lang="en-US" sz="900" dirty="0"/>
              <a:t>             varchar2(10)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cl_name</a:t>
            </a:r>
            <a:r>
              <a:rPr lang="en-US" sz="900" dirty="0"/>
              <a:t>             varchar2(100)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summa_dog</a:t>
            </a:r>
            <a:r>
              <a:rPr lang="en-US" sz="900" dirty="0"/>
              <a:t> 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date_begin</a:t>
            </a:r>
            <a:r>
              <a:rPr lang="en-US" sz="900" dirty="0"/>
              <a:t>          date 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date_end</a:t>
            </a:r>
            <a:r>
              <a:rPr lang="en-US" sz="900" dirty="0"/>
              <a:t>            date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ostat_dolg</a:t>
            </a:r>
            <a:r>
              <a:rPr lang="en-US" sz="900" dirty="0"/>
              <a:t>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need_pogash_percent</a:t>
            </a:r>
            <a:r>
              <a:rPr lang="en-US" sz="900" dirty="0"/>
              <a:t> number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course.table_report</a:t>
            </a:r>
            <a:r>
              <a:rPr lang="en-US" sz="900" dirty="0"/>
              <a:t> AS TABLE OF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/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750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8093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Функция возвращает таблицу с данными отчета</a:t>
            </a: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CREATE </a:t>
            </a:r>
            <a:r>
              <a:rPr lang="en-US" sz="900" dirty="0"/>
              <a:t>OR REPLACE FUNCTION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DATE)</a:t>
            </a:r>
          </a:p>
          <a:p>
            <a:r>
              <a:rPr lang="en-US" sz="900" dirty="0"/>
              <a:t>    RETURN c##</a:t>
            </a:r>
            <a:r>
              <a:rPr lang="en-US" sz="900" dirty="0" err="1"/>
              <a:t>course.table_report</a:t>
            </a:r>
            <a:r>
              <a:rPr lang="en-US" sz="900" dirty="0"/>
              <a:t> PIPELINED</a:t>
            </a:r>
          </a:p>
          <a:p>
            <a:r>
              <a:rPr lang="en-US" sz="900" dirty="0"/>
              <a:t>    -- </a:t>
            </a:r>
            <a:r>
              <a:rPr lang="ru-RU" sz="900" dirty="0"/>
              <a:t>Атрибут </a:t>
            </a:r>
            <a:r>
              <a:rPr lang="en-US" sz="900" dirty="0"/>
              <a:t>pipelined </a:t>
            </a:r>
            <a:r>
              <a:rPr lang="ru-RU" sz="900" dirty="0"/>
              <a:t>означает, что функция является конвейерной, </a:t>
            </a:r>
            <a:endParaRPr lang="en-US" sz="900" dirty="0" smtClean="0"/>
          </a:p>
          <a:p>
            <a:r>
              <a:rPr lang="en-US" sz="900" dirty="0" smtClean="0"/>
              <a:t>    -- </a:t>
            </a:r>
            <a:r>
              <a:rPr lang="ru-RU" sz="900" dirty="0" smtClean="0"/>
              <a:t>результат </a:t>
            </a:r>
            <a:r>
              <a:rPr lang="ru-RU" sz="900" dirty="0"/>
              <a:t>возвращается клиенту немедленно </a:t>
            </a:r>
            <a:r>
              <a:rPr lang="en-US" sz="900" dirty="0" smtClean="0"/>
              <a:t>  </a:t>
            </a:r>
            <a:r>
              <a:rPr lang="ru-RU" sz="900" dirty="0" smtClean="0"/>
              <a:t>при </a:t>
            </a:r>
            <a:r>
              <a:rPr lang="ru-RU" sz="900" dirty="0"/>
              <a:t>вызове директивы </a:t>
            </a:r>
            <a:r>
              <a:rPr lang="en-US" sz="900" dirty="0"/>
              <a:t>pipe row, </a:t>
            </a:r>
          </a:p>
          <a:p>
            <a:r>
              <a:rPr lang="en-US" sz="900" dirty="0"/>
              <a:t>    -- </a:t>
            </a:r>
            <a:r>
              <a:rPr lang="ru-RU" sz="900" dirty="0"/>
              <a:t>поэтому оператор </a:t>
            </a:r>
            <a:r>
              <a:rPr lang="en-US" sz="900" dirty="0"/>
              <a:t>return </a:t>
            </a:r>
            <a:r>
              <a:rPr lang="ru-RU" sz="900" dirty="0"/>
              <a:t>необязателен.</a:t>
            </a:r>
          </a:p>
          <a:p>
            <a:r>
              <a:rPr lang="ru-RU" sz="900" dirty="0"/>
              <a:t>    </a:t>
            </a:r>
            <a:r>
              <a:rPr lang="en-US" sz="900" dirty="0"/>
              <a:t>AS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result_table_report</a:t>
            </a:r>
            <a:r>
              <a:rPr lang="en-US" sz="900" dirty="0"/>
              <a:t>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SELECT 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course.report_row</a:t>
            </a:r>
            <a:endParaRPr lang="en-US" sz="900" dirty="0"/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dog.num_dog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cli.cl_name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sum_fact.sum_vidano</a:t>
            </a:r>
            <a:r>
              <a:rPr lang="en-US" sz="900" dirty="0"/>
              <a:t> - NVL(sum_fact.sum_pogasheno,0)</a:t>
            </a:r>
          </a:p>
          <a:p>
            <a:r>
              <a:rPr lang="en-US" sz="900" dirty="0"/>
              <a:t>            , NVL(sum_pogasheno_percent_plan.sum_pogasheno_percent_plan,0) - </a:t>
            </a:r>
            <a:r>
              <a:rPr lang="en-US" sz="900" dirty="0" smtClean="0"/>
              <a:t> NVL(sum_fact.sum_pogasheno_percent,0</a:t>
            </a:r>
            <a:r>
              <a:rPr lang="en-US" sz="900" dirty="0"/>
              <a:t>)</a:t>
            </a:r>
          </a:p>
          <a:p>
            <a:r>
              <a:rPr lang="en-US" sz="900" dirty="0"/>
              <a:t>        )</a:t>
            </a:r>
          </a:p>
          <a:p>
            <a:r>
              <a:rPr lang="en-US" sz="900" dirty="0"/>
              <a:t>    BULK COLLECT INTO </a:t>
            </a:r>
            <a:r>
              <a:rPr lang="en-US" sz="900" dirty="0" err="1"/>
              <a:t>result_table_report</a:t>
            </a:r>
            <a:endParaRPr lang="en-US" sz="900" dirty="0"/>
          </a:p>
          <a:p>
            <a:r>
              <a:rPr lang="en-US" sz="900" dirty="0"/>
              <a:t>    FROM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course.pr_credit</a:t>
            </a:r>
            <a:r>
              <a:rPr lang="en-US" sz="900" dirty="0"/>
              <a:t> dog</a:t>
            </a:r>
          </a:p>
          <a:p>
            <a:endParaRPr lang="en-US" sz="900" dirty="0"/>
          </a:p>
          <a:p>
            <a:r>
              <a:rPr lang="en-US" sz="900" dirty="0"/>
              <a:t>    INNER JOIN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course.client</a:t>
            </a:r>
            <a:r>
              <a:rPr lang="en-US" sz="900" dirty="0"/>
              <a:t> cli</a:t>
            </a:r>
          </a:p>
          <a:p>
            <a:r>
              <a:rPr lang="en-US" sz="900" dirty="0"/>
              <a:t>        ON (</a:t>
            </a:r>
            <a:r>
              <a:rPr lang="en-US" sz="900" dirty="0" err="1"/>
              <a:t>dog.id_client</a:t>
            </a:r>
            <a:r>
              <a:rPr lang="en-US" sz="900" dirty="0"/>
              <a:t> = cli.id)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LEFT JOIN</a:t>
            </a:r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Выдача кредита'   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sum_vidano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кредита'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процентов'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sum_pogasheno_percent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course.fact_oper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f_date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</a:t>
            </a:r>
          </a:p>
          <a:p>
            <a:r>
              <a:rPr lang="en-US" sz="900" dirty="0"/>
              <a:t>            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) </a:t>
            </a:r>
            <a:r>
              <a:rPr lang="en-US" sz="900" dirty="0" err="1"/>
              <a:t>sum_fact</a:t>
            </a:r>
            <a:endParaRPr lang="en-US" sz="900" dirty="0"/>
          </a:p>
          <a:p>
            <a:r>
              <a:rPr lang="en-US" sz="900" dirty="0"/>
              <a:t>    ON (</a:t>
            </a:r>
            <a:r>
              <a:rPr lang="en-US" sz="900" dirty="0" err="1"/>
              <a:t>dog.collect_fact</a:t>
            </a:r>
            <a:r>
              <a:rPr lang="en-US" sz="900" dirty="0"/>
              <a:t> = </a:t>
            </a:r>
            <a:r>
              <a:rPr lang="en-US" sz="900" dirty="0" err="1"/>
              <a:t>sum_fact.collection_id</a:t>
            </a:r>
            <a:r>
              <a:rPr lang="en-US" sz="900" dirty="0"/>
              <a:t>)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   LEFT JOIN </a:t>
            </a:r>
          </a:p>
          <a:p>
            <a:r>
              <a:rPr lang="en-US" sz="900" dirty="0"/>
              <a:t>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SUM(</a:t>
            </a:r>
            <a:r>
              <a:rPr lang="en-US" sz="900" dirty="0" err="1"/>
              <a:t>p_summa</a:t>
            </a:r>
            <a:r>
              <a:rPr lang="en-US" sz="900" dirty="0"/>
              <a:t>) AS </a:t>
            </a:r>
            <a:r>
              <a:rPr lang="en-US" sz="900" dirty="0" err="1"/>
              <a:t>sum_pogasheno_percent_plan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p_date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AND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type_oper</a:t>
            </a:r>
            <a:r>
              <a:rPr lang="en-US" sz="900" dirty="0"/>
              <a:t> = '</a:t>
            </a:r>
            <a:r>
              <a:rPr lang="ru-RU" sz="900" dirty="0"/>
              <a:t>Погашение процентов'</a:t>
            </a:r>
          </a:p>
          <a:p>
            <a:r>
              <a:rPr lang="ru-RU" sz="900" dirty="0"/>
              <a:t>            </a:t>
            </a:r>
            <a:r>
              <a:rPr lang="en-US" sz="900" dirty="0"/>
              <a:t>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) </a:t>
            </a:r>
            <a:r>
              <a:rPr lang="en-US" sz="900" dirty="0" err="1"/>
              <a:t>sum_pogasheno_percent_plan</a:t>
            </a:r>
            <a:endParaRPr lang="en-US" sz="900" dirty="0"/>
          </a:p>
          <a:p>
            <a:r>
              <a:rPr lang="en-US" sz="900" dirty="0"/>
              <a:t>   ON (</a:t>
            </a:r>
            <a:r>
              <a:rPr lang="en-US" sz="900" dirty="0" err="1"/>
              <a:t>dog.collect_plan</a:t>
            </a:r>
            <a:r>
              <a:rPr lang="en-US" sz="900" dirty="0"/>
              <a:t> = </a:t>
            </a:r>
            <a:r>
              <a:rPr lang="en-US" sz="900" dirty="0" err="1"/>
              <a:t>sum_pogasheno_percent_plan.collection_id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WHERE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dog.date_begin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ORDER BY</a:t>
            </a:r>
          </a:p>
          <a:p>
            <a:r>
              <a:rPr lang="en-US" sz="900" dirty="0"/>
              <a:t>        </a:t>
            </a:r>
            <a:r>
              <a:rPr lang="en-US" sz="900" dirty="0" err="1" smtClean="0"/>
              <a:t>dog.date_begin</a:t>
            </a:r>
            <a:r>
              <a:rPr lang="en-US" sz="900" dirty="0" smtClean="0"/>
              <a:t>   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-- FOR </a:t>
            </a:r>
            <a:r>
              <a:rPr lang="en-US" sz="900" dirty="0" err="1"/>
              <a:t>loop_counter</a:t>
            </a:r>
            <a:r>
              <a:rPr lang="en-US" sz="900" dirty="0"/>
              <a:t> IN [REVERSE] lowest_number..</a:t>
            </a:r>
            <a:r>
              <a:rPr lang="en-US" sz="900" dirty="0" err="1"/>
              <a:t>highest_number</a:t>
            </a:r>
            <a:r>
              <a:rPr lang="en-US" sz="900" dirty="0"/>
              <a:t> LOOP</a:t>
            </a:r>
          </a:p>
          <a:p>
            <a:r>
              <a:rPr lang="en-US" sz="900" dirty="0"/>
              <a:t>-- {...statements...}</a:t>
            </a:r>
          </a:p>
          <a:p>
            <a:r>
              <a:rPr lang="en-US" sz="900" dirty="0"/>
              <a:t>-- END LOOP;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1..result_table_report.count LOOP</a:t>
            </a:r>
          </a:p>
          <a:p>
            <a:r>
              <a:rPr lang="en-US" sz="900" dirty="0"/>
              <a:t>        PIPE ROW (c##</a:t>
            </a:r>
            <a:r>
              <a:rPr lang="en-US" sz="900" dirty="0" err="1"/>
              <a:t>course.report_row</a:t>
            </a:r>
            <a:r>
              <a:rPr lang="en-US" sz="900" dirty="0"/>
              <a:t> </a:t>
            </a:r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ostat_dolg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need_pogash_percent</a:t>
            </a:r>
            <a:endParaRPr lang="en-US" sz="900" dirty="0"/>
          </a:p>
          <a:p>
            <a:r>
              <a:rPr lang="en-US" sz="900" dirty="0"/>
              <a:t>        )); </a:t>
            </a:r>
          </a:p>
          <a:p>
            <a:r>
              <a:rPr lang="en-US" sz="900" dirty="0"/>
              <a:t>    END LOOP;     </a:t>
            </a:r>
          </a:p>
          <a:p>
            <a:r>
              <a:rPr lang="en-US" sz="900" dirty="0"/>
              <a:t>    RETURN;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END;</a:t>
            </a:r>
            <a:r>
              <a:rPr lang="en-US" sz="900" dirty="0" smtClean="0"/>
              <a:t>        </a:t>
            </a:r>
            <a:endParaRPr lang="en-US" sz="900" dirty="0"/>
          </a:p>
          <a:p>
            <a:r>
              <a:rPr lang="en-US" sz="900" dirty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164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Функция формирует Отчет (</a:t>
            </a:r>
            <a:r>
              <a:rPr lang="en-US" sz="3200" dirty="0">
                <a:solidFill>
                  <a:srgbClr val="333F48"/>
                </a:solidFill>
              </a:rPr>
              <a:t>HTML</a:t>
            </a:r>
            <a:r>
              <a:rPr lang="ru-RU" sz="3200" dirty="0">
                <a:solidFill>
                  <a:srgbClr val="333F48"/>
                </a:solidFill>
              </a:rPr>
              <a:t>)</a:t>
            </a: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OR REPLACE PROCEDURE c##</a:t>
            </a:r>
            <a:r>
              <a:rPr lang="en-US" sz="900" dirty="0" err="1"/>
              <a:t>course.pr_make_report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IN DATE)</a:t>
            </a:r>
          </a:p>
          <a:p>
            <a:r>
              <a:rPr lang="en-US" sz="900" dirty="0" smtClean="0"/>
              <a:t>AS</a:t>
            </a:r>
            <a:endParaRPr lang="en-US" sz="900" dirty="0"/>
          </a:p>
          <a:p>
            <a:r>
              <a:rPr lang="en-US" sz="900" dirty="0"/>
              <a:t>    t NUMBER := 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 := 0;</a:t>
            </a:r>
          </a:p>
          <a:p>
            <a:r>
              <a:rPr lang="en-US" sz="900" dirty="0" smtClean="0"/>
              <a:t>DBMS_OUTPUT.PUT_LINE</a:t>
            </a:r>
            <a:r>
              <a:rPr lang="en-US" sz="900" dirty="0"/>
              <a:t>('&lt;html </a:t>
            </a:r>
            <a:r>
              <a:rPr lang="en-US" sz="900" dirty="0" err="1"/>
              <a:t>xmlns:o</a:t>
            </a:r>
            <a:r>
              <a:rPr lang="en-US" sz="900" dirty="0"/>
              <a:t>="</a:t>
            </a:r>
            <a:r>
              <a:rPr lang="en-US" sz="900" dirty="0" err="1"/>
              <a:t>urn:schemas-microsoft-com:office:office</a:t>
            </a:r>
            <a:r>
              <a:rPr lang="en-US" sz="900" dirty="0"/>
              <a:t>" </a:t>
            </a:r>
            <a:r>
              <a:rPr lang="en-US" sz="900" dirty="0" err="1"/>
              <a:t>xmlns:x</a:t>
            </a:r>
            <a:r>
              <a:rPr lang="en-US" sz="900" dirty="0"/>
              <a:t>="</a:t>
            </a:r>
            <a:r>
              <a:rPr lang="en-US" sz="900" dirty="0" err="1"/>
              <a:t>urn:schemas-microsoft-com:office:excel</a:t>
            </a:r>
            <a:r>
              <a:rPr lang="en-US" sz="900" dirty="0"/>
              <a:t>" </a:t>
            </a:r>
            <a:r>
              <a:rPr lang="en-US" sz="900" dirty="0" err="1"/>
              <a:t>xmlns</a:t>
            </a:r>
            <a:r>
              <a:rPr lang="en-US" sz="900" dirty="0"/>
              <a:t>="http://www.w3.org/TR/REC-html40"&gt;');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…………..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('&lt;/head&gt;');</a:t>
            </a:r>
          </a:p>
          <a:p>
            <a:r>
              <a:rPr lang="en-US" sz="900" dirty="0"/>
              <a:t>    DBMS_OUTPUT.PUT_LINE('&lt;body&gt;');</a:t>
            </a:r>
          </a:p>
          <a:p>
            <a:r>
              <a:rPr lang="en-US" sz="900" dirty="0"/>
              <a:t>    DBMS_OUTPUT.PUT_LINE('&lt;style&gt;col{</a:t>
            </a:r>
            <a:r>
              <a:rPr lang="en-US" sz="900" dirty="0" err="1"/>
              <a:t>mso-width-source:auto</a:t>
            </a:r>
            <a:r>
              <a:rPr lang="en-US" sz="900" dirty="0"/>
              <a:t>}</a:t>
            </a:r>
            <a:r>
              <a:rPr lang="en-US" sz="900" dirty="0" err="1"/>
              <a:t>br</a:t>
            </a:r>
            <a:r>
              <a:rPr lang="en-US" sz="900" dirty="0"/>
              <a:t>{</a:t>
            </a:r>
            <a:r>
              <a:rPr lang="en-US" sz="900" dirty="0" err="1"/>
              <a:t>mso-data-placement:same-cell</a:t>
            </a:r>
            <a:r>
              <a:rPr lang="en-US" sz="900" dirty="0"/>
              <a:t>}td{font-size:8pt;vertical-align:bottom}&lt;/style&gt;');</a:t>
            </a:r>
          </a:p>
          <a:p>
            <a:r>
              <a:rPr lang="en-US" sz="900" dirty="0"/>
              <a:t>    DBMS_OUTPUT.PUT_LINE('&lt;table&gt;');</a:t>
            </a:r>
          </a:p>
          <a:p>
            <a:r>
              <a:rPr lang="en-US" sz="900" dirty="0"/>
              <a:t>    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.5pt"&gt;№ </a:t>
            </a:r>
            <a:r>
              <a:rPr lang="ru-RU" sz="900" dirty="0" err="1"/>
              <a:t>п.п</a:t>
            </a:r>
            <a:r>
              <a:rPr lang="ru-RU" sz="900" dirty="0"/>
              <a:t>.&lt;/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Номер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ФИО клиента&lt;/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начала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окончания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Остаток ссудной задолженности&lt;/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предстоящих процентов к погашению&lt;/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  </a:t>
            </a:r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</a:t>
            </a:r>
          </a:p>
          <a:p>
            <a:r>
              <a:rPr lang="en-US" sz="900" dirty="0"/>
              <a:t>        SELECT * FROM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)</a:t>
            </a:r>
          </a:p>
          <a:p>
            <a:r>
              <a:rPr lang="en-US" sz="900" dirty="0"/>
              <a:t>    ) LOOP</a:t>
            </a:r>
          </a:p>
          <a:p>
            <a:r>
              <a:rPr lang="en-US" sz="900" dirty="0" smtClean="0"/>
              <a:t>    </a:t>
            </a:r>
          </a:p>
          <a:p>
            <a:pPr lvl="1"/>
            <a:r>
              <a:rPr lang="en-US" sz="900" dirty="0" smtClean="0"/>
              <a:t>    t := t + 1;</a:t>
            </a:r>
          </a:p>
          <a:p>
            <a:pPr lvl="1"/>
            <a:r>
              <a:rPr lang="en-US" sz="900" dirty="0" smtClean="0"/>
              <a:t>    </a:t>
            </a:r>
            <a:r>
              <a:rPr lang="en-US" sz="900" dirty="0"/>
              <a:t>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.5pt;text-align:right"&gt;' || t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i.num_dog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i.cl_name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i.summa_dog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|| </a:t>
            </a:r>
            <a:r>
              <a:rPr lang="en-US" sz="900" dirty="0" err="1"/>
              <a:t>i.date_begin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 || </a:t>
            </a:r>
            <a:r>
              <a:rPr lang="en-US" sz="900" dirty="0" err="1"/>
              <a:t>i.date_end</a:t>
            </a:r>
            <a:r>
              <a:rPr lang="en-US" sz="900" dirty="0"/>
              <a:t> || 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i.ostat_dolg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i.need_pogash_percent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 smtClean="0"/>
              <a:t>    END </a:t>
            </a:r>
            <a:r>
              <a:rPr lang="en-US" sz="900" dirty="0"/>
              <a:t>LOOP;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('&lt;/table&gt;');</a:t>
            </a:r>
          </a:p>
          <a:p>
            <a:r>
              <a:rPr lang="en-US" sz="900" dirty="0"/>
              <a:t>    DBMS_OUTPUT.PUT_LINE('&lt;/table&gt;');</a:t>
            </a:r>
          </a:p>
          <a:p>
            <a:r>
              <a:rPr lang="en-US" sz="900" dirty="0"/>
              <a:t>    DBMS_OUTPUT.PUT_LINE('&lt;/html&gt;');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76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Экспорт отчета в </a:t>
            </a:r>
            <a:r>
              <a:rPr lang="en-US" sz="3200" dirty="0">
                <a:solidFill>
                  <a:srgbClr val="333F48"/>
                </a:solidFill>
              </a:rPr>
              <a:t>EXCEL</a:t>
            </a:r>
            <a:endParaRPr lang="ru-RU" sz="3200" dirty="0">
              <a:solidFill>
                <a:srgbClr val="333F48"/>
              </a:solidFill>
            </a:endParaRP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FEEDBACK OFF</a:t>
            </a:r>
          </a:p>
          <a:p>
            <a:r>
              <a:rPr lang="en-US" sz="900" dirty="0"/>
              <a:t>SET ECHO OFF</a:t>
            </a:r>
          </a:p>
          <a:p>
            <a:r>
              <a:rPr lang="en-US" sz="900" dirty="0"/>
              <a:t>SET VERIFY OFF</a:t>
            </a:r>
          </a:p>
          <a:p>
            <a:r>
              <a:rPr lang="en-US" sz="900" dirty="0"/>
              <a:t>SET SERVEROUTPUT ON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REM </a:t>
            </a:r>
            <a:r>
              <a:rPr lang="ru-RU" sz="900" dirty="0"/>
              <a:t>Запрашиваем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dt</a:t>
            </a:r>
            <a:r>
              <a:rPr lang="en-US" sz="900" dirty="0"/>
              <a:t> = &amp;1</a:t>
            </a:r>
          </a:p>
          <a:p>
            <a:r>
              <a:rPr lang="en-US" sz="900" dirty="0"/>
              <a:t>REM </a:t>
            </a:r>
            <a:r>
              <a:rPr lang="ru-RU" sz="900" dirty="0"/>
              <a:t>Имя файла отчета отражает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spool_file</a:t>
            </a:r>
            <a:r>
              <a:rPr lang="en-US" sz="900" dirty="0"/>
              <a:t> = 'c:\Temp\&amp;</a:t>
            </a:r>
            <a:r>
              <a:rPr lang="en-US" sz="900" dirty="0" err="1"/>
              <a:t>dt</a:t>
            </a:r>
            <a:r>
              <a:rPr lang="en-US" sz="900" dirty="0"/>
              <a:t>..</a:t>
            </a:r>
            <a:r>
              <a:rPr lang="en-US" sz="900" dirty="0" err="1"/>
              <a:t>xls</a:t>
            </a:r>
            <a:r>
              <a:rPr lang="en-US" sz="900" dirty="0"/>
              <a:t>'</a:t>
            </a:r>
          </a:p>
          <a:p>
            <a:r>
              <a:rPr lang="en-US" sz="900" dirty="0"/>
              <a:t>SPOOL &amp;</a:t>
            </a:r>
            <a:r>
              <a:rPr lang="en-US" sz="900" dirty="0" err="1"/>
              <a:t>spool_file</a:t>
            </a:r>
            <a:endParaRPr lang="en-US" sz="900" dirty="0"/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BEGIN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(select c##</a:t>
            </a:r>
            <a:r>
              <a:rPr lang="en-US" sz="900" dirty="0" err="1"/>
              <a:t>course.fn_make_report</a:t>
            </a:r>
            <a:r>
              <a:rPr lang="en-US" sz="900" dirty="0"/>
              <a:t> (</a:t>
            </a:r>
            <a:r>
              <a:rPr lang="en-US" sz="900" dirty="0" err="1"/>
              <a:t>to_date</a:t>
            </a:r>
            <a:r>
              <a:rPr lang="en-US" sz="900" dirty="0"/>
              <a:t>('&amp;</a:t>
            </a:r>
            <a:r>
              <a:rPr lang="en-US" sz="900" dirty="0" err="1"/>
              <a:t>dt</a:t>
            </a:r>
            <a:r>
              <a:rPr lang="en-US" sz="900" dirty="0"/>
              <a:t>','DD.MM.YYYY')) AS </a:t>
            </a:r>
            <a:r>
              <a:rPr lang="en-US" sz="900" dirty="0" err="1"/>
              <a:t>st</a:t>
            </a:r>
            <a:r>
              <a:rPr lang="en-US" sz="900" dirty="0"/>
              <a:t> FROM dual) LOOP</a:t>
            </a:r>
          </a:p>
          <a:p>
            <a:r>
              <a:rPr lang="en-US" sz="900" dirty="0"/>
              <a:t>        DBMS_OUTPUT.PUT_LINE(i.st);</a:t>
            </a:r>
          </a:p>
          <a:p>
            <a:r>
              <a:rPr lang="en-US" sz="900" dirty="0"/>
              <a:t>    END LOOP;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SPOOL OFF</a:t>
            </a:r>
          </a:p>
        </p:txBody>
      </p:sp>
    </p:spTree>
    <p:extLst>
      <p:ext uri="{BB962C8B-B14F-4D97-AF65-F5344CB8AC3E}">
        <p14:creationId xmlns:p14="http://schemas.microsoft.com/office/powerpoint/2010/main" val="37527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" y="980728"/>
            <a:ext cx="7915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</a:t>
            </a:r>
            <a:r>
              <a:rPr lang="ru-RU" sz="4000" dirty="0" smtClean="0">
                <a:solidFill>
                  <a:srgbClr val="333F48"/>
                </a:solidFill>
              </a:rPr>
              <a:t>отчета</a:t>
            </a:r>
            <a:r>
              <a:rPr lang="en-US" sz="4000" dirty="0" smtClean="0">
                <a:solidFill>
                  <a:srgbClr val="333F48"/>
                </a:solidFill>
              </a:rPr>
              <a:t> </a:t>
            </a:r>
            <a:r>
              <a:rPr lang="ru-RU" sz="4000" dirty="0" smtClean="0">
                <a:solidFill>
                  <a:srgbClr val="333F48"/>
                </a:solidFill>
              </a:rPr>
              <a:t>при экспорте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5387"/>
            <a:ext cx="1080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course.pr_create_client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OUT number</a:t>
            </a:r>
          </a:p>
          <a:p>
            <a:r>
              <a:rPr lang="en-US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client_exists</a:t>
            </a:r>
            <a:r>
              <a:rPr lang="en-US" sz="900" dirty="0"/>
              <a:t> number := 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client_exists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IF </a:t>
            </a:r>
            <a:r>
              <a:rPr lang="en-US" sz="900" dirty="0" err="1"/>
              <a:t>client_exists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>     DBMS_OUTPUT.PUT_LINE('Make select');</a:t>
            </a:r>
          </a:p>
          <a:p>
            <a:r>
              <a:rPr lang="en-US" sz="900" dirty="0"/>
              <a:t>     SELECT</a:t>
            </a:r>
          </a:p>
          <a:p>
            <a:r>
              <a:rPr lang="en-US" sz="900" dirty="0"/>
              <a:t>        id INTO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   </a:t>
            </a:r>
          </a:p>
          <a:p>
            <a:r>
              <a:rPr lang="en-US" sz="900" dirty="0"/>
              <a:t>    ELSE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client_id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DBMS_OUTPUT.PUT_LINE('Make insert');</a:t>
            </a:r>
          </a:p>
          <a:p>
            <a:r>
              <a:rPr lang="en-US" sz="900" dirty="0"/>
              <a:t>        INSERT INTO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    (</a:t>
            </a:r>
          </a:p>
          <a:p>
            <a:r>
              <a:rPr lang="en-US" sz="900" dirty="0"/>
              <a:t>                  id</a:t>
            </a:r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date_birth</a:t>
            </a:r>
            <a:endParaRPr lang="en-US" sz="900" dirty="0"/>
          </a:p>
          <a:p>
            <a:r>
              <a:rPr lang="en-US" sz="900" dirty="0"/>
              <a:t>            ) VALUES (</a:t>
            </a:r>
          </a:p>
          <a:p>
            <a:r>
              <a:rPr lang="en-US" sz="900" dirty="0"/>
              <a:t>                 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client_birth</a:t>
            </a:r>
            <a:endParaRPr lang="en-US" sz="900" dirty="0"/>
          </a:p>
          <a:p>
            <a:r>
              <a:rPr lang="en-US" sz="900" dirty="0"/>
              <a:t>            );</a:t>
            </a:r>
          </a:p>
          <a:p>
            <a:r>
              <a:rPr lang="en-US" sz="900" dirty="0"/>
              <a:t>            COMMIT;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END IF;</a:t>
            </a:r>
          </a:p>
          <a:p>
            <a:r>
              <a:rPr lang="en-US" sz="900" dirty="0"/>
              <a:t>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client_id</a:t>
            </a:r>
            <a:r>
              <a:rPr lang="en-US" sz="900" dirty="0"/>
              <a:t> = ' || </a:t>
            </a:r>
            <a:r>
              <a:rPr lang="en-US" sz="900" dirty="0" err="1"/>
              <a:t>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RETURN;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 </a:t>
            </a:r>
            <a:r>
              <a:rPr lang="en-US" sz="900" dirty="0" err="1"/>
              <a:t>pr_create_client</a:t>
            </a:r>
            <a:r>
              <a:rPr lang="en-US" sz="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270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course.pr_create_credit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</a:t>
            </a:r>
            <a:r>
              <a:rPr lang="en-US" sz="900" dirty="0"/>
              <a:t>       IN number,          -- </a:t>
            </a:r>
            <a:r>
              <a:rPr lang="ru-RU" sz="900" dirty="0"/>
              <a:t>Сумма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persent_dog</a:t>
            </a:r>
            <a:r>
              <a:rPr lang="en-US" sz="900" dirty="0"/>
              <a:t>     IN number,          -- </a:t>
            </a:r>
            <a:r>
              <a:rPr lang="ru-RU" sz="900" dirty="0"/>
              <a:t>Годовая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duration_dog</a:t>
            </a:r>
            <a:r>
              <a:rPr lang="en-US" sz="900" dirty="0"/>
              <a:t>    IN number           -- </a:t>
            </a:r>
            <a:r>
              <a:rPr lang="ru-RU" sz="900" dirty="0"/>
              <a:t>Срок кредитования месяцев</a:t>
            </a:r>
          </a:p>
          <a:p>
            <a:r>
              <a:rPr lang="ru-RU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 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                   varchar2(4);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num_dog</a:t>
            </a:r>
            <a:r>
              <a:rPr lang="en-US" sz="900" dirty="0"/>
              <a:t>                     number := 1;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amount_dog_in_current_year</a:t>
            </a:r>
            <a:r>
              <a:rPr lang="en-US" sz="900" dirty="0"/>
              <a:t>  number := 0;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credit_month_percent</a:t>
            </a:r>
            <a:r>
              <a:rPr lang="en-US" sz="900" dirty="0"/>
              <a:t>        number;     -- </a:t>
            </a:r>
            <a:r>
              <a:rPr lang="ru-RU" sz="900" dirty="0"/>
              <a:t>ежемесячная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                 number;     -- </a:t>
            </a:r>
            <a:r>
              <a:rPr lang="ru-RU" sz="900" dirty="0"/>
              <a:t>размер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p_date</a:t>
            </a:r>
            <a:r>
              <a:rPr lang="en-US" sz="900" dirty="0"/>
              <a:t>                      date;       -- </a:t>
            </a:r>
            <a:r>
              <a:rPr lang="ru-RU" sz="900" dirty="0"/>
              <a:t>планируемая дата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p_summa_percent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ежемесячное погашение процентов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p_summa_body</a:t>
            </a:r>
            <a:r>
              <a:rPr lang="en-US" sz="900" dirty="0"/>
              <a:t>                number;     -- </a:t>
            </a:r>
            <a:r>
              <a:rPr lang="ru-RU" sz="900" dirty="0"/>
              <a:t>ежемесячное погашение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остаток по кредиту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en-US" sz="900" dirty="0"/>
              <a:t>BEGIN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smtClean="0"/>
              <a:t>c</a:t>
            </a:r>
            <a:r>
              <a:rPr lang="en-US" sz="900" dirty="0"/>
              <a:t>##</a:t>
            </a:r>
            <a:r>
              <a:rPr lang="en-US" sz="900" dirty="0" err="1"/>
              <a:t>course.pr_create_client</a:t>
            </a:r>
            <a:r>
              <a:rPr lang="en-US" sz="900" dirty="0"/>
              <a:t>(</a:t>
            </a:r>
            <a:r>
              <a:rPr lang="en-US" sz="900" dirty="0" err="1"/>
              <a:t>client_name,client_birth,client_id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:= CURRENT_DATE;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:= ADD_MONTHS(</a:t>
            </a:r>
            <a:r>
              <a:rPr lang="en-US" sz="900" dirty="0" err="1"/>
              <a:t>date_begin,duration_dog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:= TO_CHAR(</a:t>
            </a:r>
            <a:r>
              <a:rPr lang="en-US" sz="900" dirty="0" err="1"/>
              <a:t>date_begin,'YYYY</a:t>
            </a:r>
            <a:r>
              <a:rPr lang="en-US" sz="900" dirty="0"/>
              <a:t>');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amount_dog_in_current_year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3792" y="660061"/>
            <a:ext cx="3456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 IF </a:t>
            </a:r>
            <a:r>
              <a:rPr lang="en-US" sz="900" dirty="0" err="1"/>
              <a:t>amount_dog_in_current_year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   SELECT</a:t>
            </a:r>
          </a:p>
          <a:p>
            <a:r>
              <a:rPr lang="en-US" sz="900" dirty="0"/>
              <a:t>            MAX(TO_NUMBER(REPLACE(</a:t>
            </a:r>
            <a:r>
              <a:rPr lang="en-US" sz="900" dirty="0" err="1"/>
              <a:t>num_dog</a:t>
            </a:r>
            <a:r>
              <a:rPr lang="en-US" sz="900" dirty="0"/>
              <a:t>, </a:t>
            </a:r>
            <a:r>
              <a:rPr lang="en-US" sz="900" dirty="0" err="1"/>
              <a:t>year_dog</a:t>
            </a:r>
            <a:r>
              <a:rPr lang="en-US" sz="900" dirty="0"/>
              <a:t> || '/',''))) + 1 INTO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    WHERE</a:t>
            </a:r>
          </a:p>
          <a:p>
            <a:r>
              <a:rPr lang="en-US" sz="900" dirty="0"/>
              <a:t>    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>   </a:t>
            </a:r>
          </a:p>
          <a:p>
            <a:r>
              <a:rPr lang="en-US" sz="900" dirty="0"/>
              <a:t>    END IF;</a:t>
            </a:r>
          </a:p>
          <a:p>
            <a:r>
              <a:rPr lang="en-US" sz="900" dirty="0"/>
              <a:t>   </a:t>
            </a:r>
            <a:br>
              <a:rPr lang="en-US" sz="900" dirty="0"/>
            </a:br>
            <a:r>
              <a:rPr lang="en-US" sz="900" dirty="0"/>
              <a:t>    SAVEPOINT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 id</a:t>
            </a:r>
          </a:p>
          <a:p>
            <a:r>
              <a:rPr lang="en-US" sz="900" dirty="0"/>
              <a:t>        ,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id_client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</a:t>
            </a:r>
            <a:endParaRPr lang="en-US" sz="900" dirty="0"/>
          </a:p>
          <a:p>
            <a:r>
              <a:rPr lang="en-US" sz="900" dirty="0"/>
              <a:t>    ) VALUES(</a:t>
            </a:r>
          </a:p>
          <a:p>
            <a:r>
              <a:rPr lang="en-US" sz="900" dirty="0"/>
              <a:t>          </a:t>
            </a:r>
            <a:r>
              <a:rPr lang="en-US" sz="900" dirty="0" err="1"/>
              <a:t>credit_id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year_dog</a:t>
            </a:r>
            <a:r>
              <a:rPr lang="en-US" sz="900" dirty="0"/>
              <a:t> || '/' ||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collect_fact_id</a:t>
            </a:r>
            <a:endParaRPr lang="en-US" sz="900" dirty="0"/>
          </a:p>
          <a:p>
            <a:r>
              <a:rPr lang="en-US" sz="900" dirty="0"/>
              <a:t>    );</a:t>
            </a:r>
          </a:p>
          <a:p>
            <a:r>
              <a:rPr lang="en-US" sz="900" dirty="0"/>
              <a:t>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6376" y="677009"/>
            <a:ext cx="3456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</a:t>
            </a:r>
            <a:r>
              <a:rPr lang="en-US" sz="900" dirty="0" err="1"/>
              <a:t>credit_month_percent</a:t>
            </a:r>
            <a:r>
              <a:rPr lang="en-US" sz="900" dirty="0"/>
              <a:t> := </a:t>
            </a:r>
            <a:r>
              <a:rPr lang="en-US" sz="900" dirty="0" err="1"/>
              <a:t>persent_dog</a:t>
            </a:r>
            <a:r>
              <a:rPr lang="en-US" sz="900" dirty="0"/>
              <a:t> / 100 / </a:t>
            </a:r>
            <a:r>
              <a:rPr lang="en-US" sz="900" dirty="0" err="1"/>
              <a:t>duration_dog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credit_month_percent</a:t>
            </a:r>
            <a:r>
              <a:rPr lang="en-US" sz="900" dirty="0"/>
              <a:t> = ' ||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:= ROUND(</a:t>
            </a:r>
            <a:r>
              <a:rPr lang="en-US" sz="900" dirty="0" err="1"/>
              <a:t>summa_dog</a:t>
            </a:r>
            <a:r>
              <a:rPr lang="en-US" sz="900" dirty="0"/>
              <a:t> * (</a:t>
            </a:r>
            <a:r>
              <a:rPr lang="en-US" sz="900" dirty="0" err="1"/>
              <a:t>credit_month_percent</a:t>
            </a:r>
            <a:r>
              <a:rPr lang="en-US" sz="900" dirty="0"/>
              <a:t> + </a:t>
            </a:r>
            <a:r>
              <a:rPr lang="en-US" sz="900" dirty="0" err="1"/>
              <a:t>credit_month_percent</a:t>
            </a:r>
            <a:r>
              <a:rPr lang="en-US" sz="900" dirty="0"/>
              <a:t> / (POWER((1 + </a:t>
            </a:r>
            <a:r>
              <a:rPr lang="en-US" sz="900" dirty="0" err="1"/>
              <a:t>credit_month_percent</a:t>
            </a:r>
            <a:r>
              <a:rPr lang="en-US" sz="900" dirty="0"/>
              <a:t>),</a:t>
            </a:r>
            <a:r>
              <a:rPr lang="en-US" sz="900" dirty="0" err="1"/>
              <a:t>duration_dog</a:t>
            </a:r>
            <a:r>
              <a:rPr lang="en-US" sz="900" dirty="0"/>
              <a:t>)-1)),2);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annuit_pay</a:t>
            </a:r>
            <a:r>
              <a:rPr lang="en-US" sz="900" dirty="0"/>
              <a:t> = ' || </a:t>
            </a:r>
            <a:r>
              <a:rPr lang="en-US" sz="900" dirty="0" err="1"/>
              <a:t>annuit_pay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</a:t>
            </a:r>
            <a:r>
              <a:rPr lang="en-US" sz="900" dirty="0" err="1"/>
              <a:t>plan_oper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) VALUES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,'</a:t>
            </a:r>
            <a:r>
              <a:rPr lang="ru-RU" sz="900" dirty="0"/>
              <a:t>Выдача кредита'</a:t>
            </a:r>
          </a:p>
          <a:p>
            <a:r>
              <a:rPr lang="ru-RU" sz="900" dirty="0"/>
              <a:t>    );</a:t>
            </a:r>
          </a:p>
          <a:p>
            <a:r>
              <a:rPr lang="ru-RU" sz="900" dirty="0"/>
              <a:t>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FOR </a:t>
            </a:r>
            <a:r>
              <a:rPr lang="en-US" sz="900" dirty="0" err="1"/>
              <a:t>i</a:t>
            </a:r>
            <a:r>
              <a:rPr lang="en-US" sz="900" dirty="0"/>
              <a:t> IN 1..duration_dog LOOP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p_date</a:t>
            </a:r>
            <a:r>
              <a:rPr lang="en-US" sz="900" dirty="0"/>
              <a:t> := ADD_MONTHS(</a:t>
            </a:r>
            <a:r>
              <a:rPr lang="en-US" sz="900" dirty="0" err="1"/>
              <a:t>date_begin,i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p_summa_percent</a:t>
            </a:r>
            <a:r>
              <a:rPr lang="en-US" sz="900" dirty="0"/>
              <a:t> := ROUND(</a:t>
            </a:r>
            <a:r>
              <a:rPr lang="en-US" sz="900" dirty="0" err="1"/>
              <a:t>summa_dog_ostat</a:t>
            </a:r>
            <a:r>
              <a:rPr lang="en-US" sz="900" dirty="0"/>
              <a:t> *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p_summa_body</a:t>
            </a:r>
            <a:r>
              <a:rPr lang="en-US" sz="900" dirty="0"/>
              <a:t> := </a:t>
            </a:r>
            <a:r>
              <a:rPr lang="en-US" sz="900" dirty="0" err="1"/>
              <a:t>annuit_pay</a:t>
            </a:r>
            <a:r>
              <a:rPr lang="en-US" sz="900" dirty="0"/>
              <a:t> - </a:t>
            </a:r>
            <a:r>
              <a:rPr lang="en-US" sz="900" dirty="0" err="1"/>
              <a:t>p_summa_percent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summa_dog_ostat</a:t>
            </a:r>
            <a:r>
              <a:rPr lang="en-US" sz="900" dirty="0"/>
              <a:t> - </a:t>
            </a:r>
            <a:r>
              <a:rPr lang="en-US" sz="900" dirty="0" err="1"/>
              <a:t>p_summa_body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p_summa_percent</a:t>
            </a:r>
            <a:r>
              <a:rPr lang="en-US" sz="900" dirty="0"/>
              <a:t> || ' - ' || '</a:t>
            </a:r>
            <a:r>
              <a:rPr lang="ru-RU" sz="900" dirty="0"/>
              <a:t>Погашение процентов');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p_summa_body</a:t>
            </a:r>
            <a:r>
              <a:rPr lang="en-US" sz="900" dirty="0"/>
              <a:t> || ' - ' || '</a:t>
            </a:r>
            <a:r>
              <a:rPr lang="ru-RU" sz="900" dirty="0"/>
              <a:t>Погашение кредита');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46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p_summa_percent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процентов'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p_summa_body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кредита'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END LOOP;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COMMIT;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EXCEPTION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WHEN OTHERS</a:t>
            </a:r>
          </a:p>
          <a:p>
            <a:r>
              <a:rPr lang="en-US" sz="900" dirty="0"/>
              <a:t>    THEN</a:t>
            </a:r>
          </a:p>
          <a:p>
            <a:r>
              <a:rPr lang="en-US" sz="900" dirty="0"/>
              <a:t>        ROLLBACK TO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5974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</a:t>
            </a:r>
            <a:r>
              <a:rPr lang="ru-RU" sz="2000" spc="-10" dirty="0" smtClean="0">
                <a:latin typeface="SBSansText-Light"/>
                <a:cs typeface="SBSansText-Light"/>
              </a:rPr>
              <a:t>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2109</Words>
  <Application>Microsoft Office PowerPoint</Application>
  <DocSecurity>0</DocSecurity>
  <PresentationFormat>Широкоэкранный</PresentationFormat>
  <Paragraphs>681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нового договора и плана платежей</vt:lpstr>
      <vt:lpstr>Добавление нового договора и плана платежей</vt:lpstr>
      <vt:lpstr>Добавление нового договора и плана платежей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588</cp:revision>
  <dcterms:created xsi:type="dcterms:W3CDTF">2020-09-16T07:07:55Z</dcterms:created>
  <dcterms:modified xsi:type="dcterms:W3CDTF">2021-07-19T15:36:50Z</dcterms:modified>
  <cp:category/>
  <dc:identifier/>
  <cp:contentStatus/>
  <dc:language/>
  <cp:version/>
</cp:coreProperties>
</file>