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347" r:id="rId4"/>
    <p:sldId id="348" r:id="rId5"/>
    <p:sldId id="349" r:id="rId6"/>
    <p:sldId id="306" r:id="rId7"/>
    <p:sldId id="365" r:id="rId8"/>
    <p:sldId id="362" r:id="rId9"/>
    <p:sldId id="353" r:id="rId10"/>
    <p:sldId id="363" r:id="rId11"/>
    <p:sldId id="364" r:id="rId12"/>
    <p:sldId id="361" r:id="rId13"/>
    <p:sldId id="354" r:id="rId14"/>
    <p:sldId id="356" r:id="rId15"/>
    <p:sldId id="357" r:id="rId16"/>
    <p:sldId id="352" r:id="rId17"/>
    <p:sldId id="355" r:id="rId18"/>
    <p:sldId id="358" r:id="rId19"/>
    <p:sldId id="359" r:id="rId20"/>
    <p:sldId id="360" r:id="rId21"/>
    <p:sldId id="307" r:id="rId22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0" autoAdjust="0"/>
    <p:restoredTop sz="94660"/>
  </p:normalViewPr>
  <p:slideViewPr>
    <p:cSldViewPr>
      <p:cViewPr varScale="1">
        <p:scale>
          <a:sx n="89" d="100"/>
          <a:sy n="89" d="100"/>
        </p:scale>
        <p:origin x="96" y="9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DCA98-92C0-4F48-89D1-3FD303C7CE35}" type="datetimeFigureOut">
              <a:rPr lang="ru-RU" smtClean="0"/>
              <a:t>19.07.2021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F47EF-21AF-41BD-AB82-5A4B797CA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47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47EF-21AF-41BD-AB82-5A4B797CA39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73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65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1560575" y="0"/>
            <a:ext cx="10628376" cy="1691639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ctrTitle"/>
          </p:nvPr>
        </p:nvSpPr>
        <p:spPr bwMode="auto">
          <a:xfrm>
            <a:off x="704443" y="257555"/>
            <a:ext cx="1078311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body" idx="1"/>
          </p:nvPr>
        </p:nvSpPr>
        <p:spPr bwMode="auto">
          <a:xfrm>
            <a:off x="609600" y="1577340"/>
            <a:ext cx="10972800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8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6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6" name="Скругленный прямоугольник 8"/>
          <p:cNvSpPr/>
          <p:nvPr userDrawn="1"/>
        </p:nvSpPr>
        <p:spPr bwMode="auto">
          <a:xfrm>
            <a:off x="5618214" y="1143000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90558" y="911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Скругленный прямоугольник 7"/>
          <p:cNvSpPr/>
          <p:nvPr userDrawn="1"/>
        </p:nvSpPr>
        <p:spPr bwMode="auto">
          <a:xfrm>
            <a:off x="1930400" y="812618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656758" y="530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03912" y="711770"/>
            <a:ext cx="4135483" cy="5644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954282" y="1226799"/>
            <a:ext cx="8126494" cy="46285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rcRect b="217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3"/>
          <a:srcRect l="20281" t="33333" r="20790" b="33333"/>
          <a:stretch/>
        </p:blipFill>
        <p:spPr bwMode="auto">
          <a:xfrm>
            <a:off x="685800" y="685800"/>
            <a:ext cx="1676400" cy="533400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422656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sp>
        <p:nvSpPr>
          <p:cNvPr id="7" name="bg object 16"/>
          <p:cNvSpPr/>
          <p:nvPr userDrawn="1"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bg object 16"/>
          <p:cNvSpPr/>
          <p:nvPr userDrawn="1"/>
        </p:nvSpPr>
        <p:spPr bwMode="auto">
          <a:xfrm rot="10800000">
            <a:off x="3048" y="0"/>
            <a:ext cx="12188952" cy="6858000"/>
          </a:xfrm>
          <a:prstGeom prst="rect">
            <a:avLst/>
          </a:prstGeom>
          <a:blipFill>
            <a:blip r:embed="rId2">
              <a:alphaModFix amt="30000"/>
            </a:blip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7" name="Рисунок 12"/>
          <p:cNvPicPr>
            <a:picLocks noChangeAspect="1"/>
          </p:cNvPicPr>
          <p:nvPr userDrawn="1"/>
        </p:nvPicPr>
        <p:blipFill>
          <a:blip r:embed="rId2"/>
          <a:srcRect l="29244" t="29959" r="23998" b="14575"/>
          <a:stretch/>
        </p:blipFill>
        <p:spPr bwMode="auto">
          <a:xfrm rot="427144" flipH="1">
            <a:off x="525582" y="-542919"/>
            <a:ext cx="12670191" cy="8467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6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8" name="Рисунок 7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7" r:id="rId13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7" name="Заголовок 7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>
        <a:defRPr sz="6000" b="0" i="0">
          <a:latin typeface="SB Sans Display Light"/>
          <a:ea typeface="+mj-ea"/>
          <a:cs typeface="SB Sans Display Light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1.3.%D0%98%D0%BC%D0%BF%D0%BE%D1%80%D1%82%20-%20PROCEDURE%20pr_import.sql" TargetMode="Externa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1.1.%D0%A1%D0%BE%D0%B7%D0%B4%D0%B0%D0%BD%D0%B8%D0%B5%20%D1%82%D0%B0%D0%B1%D0%BB%D0%B8%D1%86.sql" TargetMode="Externa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1.2.%D0%A1%D0%BE%D0%B7%D0%B4%D0%B0%D0%BD%D0%B8%D0%B5%20%D0%B2%D0%BD%D0%B5%D1%88%D0%BD%D0%B8%D1%85%20%D1%82%D0%B0%D0%B1%D0%BB%D0%B8%D1%86.sql" TargetMode="Externa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551384" y="2204864"/>
            <a:ext cx="11386864" cy="2448272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b="1"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712971" y="4572000"/>
            <a:ext cx="10793228" cy="172033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Студент: </a:t>
            </a: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Сороколат </a:t>
            </a:r>
            <a:r>
              <a:rPr lang="ru-RU" smtClean="0">
                <a:solidFill>
                  <a:srgbClr val="333F48"/>
                </a:solidFill>
                <a:latin typeface="SB Sans Text Light"/>
                <a:cs typeface="SB Sans Text Light"/>
              </a:rPr>
              <a:t>Андрей Евгеньевич</a:t>
            </a:r>
            <a:endParaRPr lang="ru-RU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                </a:t>
            </a:r>
            <a:endParaRPr lang="ru-RU" sz="1600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FBE6ED87-35B9-4D44-BD5E-D3A5BFAB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33"/>
          <a:stretch/>
        </p:blipFill>
        <p:spPr bwMode="auto">
          <a:xfrm rot="16199999">
            <a:off x="320246" y="4318253"/>
            <a:ext cx="1464205" cy="1866025"/>
          </a:xfrm>
          <a:prstGeom prst="rect">
            <a:avLst/>
          </a:prstGeom>
        </p:spPr>
      </p:pic>
      <p:sp>
        <p:nvSpPr>
          <p:cNvPr id="7" name="TextBox 35">
            <a:extLst>
              <a:ext uri="{FF2B5EF4-FFF2-40B4-BE49-F238E27FC236}">
                <a16:creationId xmlns:a16="http://schemas.microsoft.com/office/drawing/2014/main" xmlns="" id="{FFE5BB39-F6A6-43BC-BA7E-53FDB72933B3}"/>
              </a:ext>
            </a:extLst>
          </p:cNvPr>
          <p:cNvSpPr>
            <a:spLocks/>
          </p:cNvSpPr>
          <p:nvPr/>
        </p:nvSpPr>
        <p:spPr bwMode="auto">
          <a:xfrm>
            <a:off x="4844008" y="1052736"/>
            <a:ext cx="55724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fr-FR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SQL</a:t>
            </a:r>
            <a:r>
              <a:rPr lang="fr-FR" sz="3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, </a:t>
            </a:r>
            <a:r>
              <a:rPr lang="en-US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 SQL, </a:t>
            </a:r>
            <a:r>
              <a:rPr lang="fr-FR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 </a:t>
            </a:r>
            <a:r>
              <a:rPr lang="fr-FR" sz="3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Plus</a:t>
            </a:r>
            <a:endParaRPr lang="ru-RU" sz="105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1DDADD-D012-4924-B434-0AFD0AB713F0}"/>
              </a:ext>
            </a:extLst>
          </p:cNvPr>
          <p:cNvSpPr txBox="1"/>
          <p:nvPr/>
        </p:nvSpPr>
        <p:spPr>
          <a:xfrm>
            <a:off x="10488488" y="6292334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дата</a:t>
            </a:r>
            <a:endParaRPr lang="ru-RU" sz="1800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4448" y="3079599"/>
            <a:ext cx="106681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4000" i="1" dirty="0" smtClean="0">
                <a:solidFill>
                  <a:srgbClr val="333F48"/>
                </a:solidFill>
                <a:latin typeface="SB Sans Display Semibold"/>
                <a:cs typeface="SB Sans Display Semibold"/>
              </a:rPr>
              <a:t>Курсовая работа – кредитный портфель</a:t>
            </a:r>
            <a:endParaRPr lang="ru-RU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2</a:t>
            </a:r>
            <a:r>
              <a:rPr lang="ru-RU" sz="3200" dirty="0" smtClean="0">
                <a:solidFill>
                  <a:srgbClr val="333F48"/>
                </a:solidFill>
              </a:rPr>
              <a:t>. </a:t>
            </a:r>
            <a:r>
              <a:rPr lang="ru-RU" sz="3200" dirty="0" smtClean="0">
                <a:solidFill>
                  <a:srgbClr val="333F48"/>
                </a:solidFill>
              </a:rPr>
              <a:t>Импорт данных</a:t>
            </a:r>
            <a:r>
              <a:rPr lang="ru-RU" sz="3200" dirty="0" smtClean="0">
                <a:solidFill>
                  <a:srgbClr val="333F48"/>
                </a:solidFill>
              </a:rPr>
              <a:t>.</a:t>
            </a:r>
            <a:r>
              <a:rPr lang="en-US" sz="3200" dirty="0" smtClean="0">
                <a:solidFill>
                  <a:srgbClr val="333F48"/>
                </a:solidFill>
              </a:rPr>
              <a:t> </a:t>
            </a:r>
            <a:r>
              <a:rPr lang="ru-RU" sz="3200" dirty="0" smtClean="0">
                <a:solidFill>
                  <a:srgbClr val="333F48"/>
                </a:solidFill>
              </a:rPr>
              <a:t>Процедура. Выполнение по расписанию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980728"/>
            <a:ext cx="5328592" cy="4662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course.pr_import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import or update CLIENT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MERGE INTO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client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USING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course.client_external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ON (client.id = client_external.id)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MATCHED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UPDATE SET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client_external.cl_name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client.date_birth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client_external.date_birth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NOT MATCHED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INSERT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client.id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client.date_birth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VALUES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client_external.id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client_external.cl_name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client_external.date_birth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976" y="980728"/>
            <a:ext cx="6120680" cy="51706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job_count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 :=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COUNT(*)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job_count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 ALL_SCHEDULER_JOBS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WHERE JOB_NAME = 'JOB_IMPORT';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job_count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BEGIN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DBMS_SCHEDULER.DROP_JOB(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course.job_import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DBMS_SCHEDULER.CREATE_JOB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course.job_import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job_type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'STORED_PROCEDURE',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job_action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number_of_arguments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0,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TO_TIMESTAMP_TZ('2021-07-23 15:52:32.141000000 EUROPE/MOSCOW','YYYY-MM-DD HH24:MI:SS.FF TZR'),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repeat_interval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'FREQ=HOURLY;INTERVAL=24',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enabled =&gt; TRUE,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auto_drop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FALSE,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comments =&gt; 'Import Job');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3536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https://github.com/AndrSor/Course_PLSQL_SB/blob/main/Course%20Work/01.3.%D0%98%D0%BC%D0%BF%D0%BE%D1%80%D1%82%20-%20PROCEDURE%20pr_import.sql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2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Создаем новые ТИПЫ для использования</a:t>
            </a:r>
          </a:p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 </a:t>
            </a:r>
            <a:endParaRPr lang="ru-RU" sz="3200" dirty="0">
              <a:solidFill>
                <a:srgbClr val="333F48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336" y="836712"/>
            <a:ext cx="640871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DROP TYPE c##</a:t>
            </a:r>
            <a:r>
              <a:rPr lang="en-US" sz="900" dirty="0" err="1"/>
              <a:t>course.table_report</a:t>
            </a:r>
            <a:r>
              <a:rPr lang="en-US" sz="900" dirty="0"/>
              <a:t>;</a:t>
            </a:r>
          </a:p>
          <a:p>
            <a:r>
              <a:rPr lang="en-US" sz="900" dirty="0"/>
              <a:t>/</a:t>
            </a:r>
          </a:p>
          <a:p>
            <a:r>
              <a:rPr lang="en-US" sz="900" dirty="0"/>
              <a:t>DROP TYPE c##</a:t>
            </a:r>
            <a:r>
              <a:rPr lang="en-US" sz="900" dirty="0" err="1"/>
              <a:t>course.report_row</a:t>
            </a:r>
            <a:r>
              <a:rPr lang="en-US" sz="900" dirty="0"/>
              <a:t>;</a:t>
            </a:r>
          </a:p>
          <a:p>
            <a:r>
              <a:rPr lang="en-US" sz="900" dirty="0"/>
              <a:t>/</a:t>
            </a:r>
          </a:p>
          <a:p>
            <a:r>
              <a:rPr lang="en-US" sz="900" dirty="0"/>
              <a:t>CREATE OR REPLACE TYPE c##</a:t>
            </a:r>
            <a:r>
              <a:rPr lang="en-US" sz="900" dirty="0" err="1"/>
              <a:t>course.report_row</a:t>
            </a:r>
            <a:r>
              <a:rPr lang="en-US" sz="900" dirty="0"/>
              <a:t> AS OBJECT</a:t>
            </a:r>
          </a:p>
          <a:p>
            <a:r>
              <a:rPr lang="en-US" sz="900" dirty="0"/>
              <a:t>( </a:t>
            </a:r>
          </a:p>
          <a:p>
            <a:r>
              <a:rPr lang="en-US" sz="900" dirty="0"/>
              <a:t>      </a:t>
            </a:r>
            <a:r>
              <a:rPr lang="en-US" sz="900" dirty="0" err="1"/>
              <a:t>num_dog</a:t>
            </a:r>
            <a:r>
              <a:rPr lang="en-US" sz="900" dirty="0"/>
              <a:t>             varchar2(10)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cl_name</a:t>
            </a:r>
            <a:r>
              <a:rPr lang="en-US" sz="900" dirty="0"/>
              <a:t>             varchar2(100)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summa_dog</a:t>
            </a:r>
            <a:r>
              <a:rPr lang="en-US" sz="900" dirty="0"/>
              <a:t>           number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date_begin</a:t>
            </a:r>
            <a:r>
              <a:rPr lang="en-US" sz="900" dirty="0"/>
              <a:t>          date 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date_end</a:t>
            </a:r>
            <a:r>
              <a:rPr lang="en-US" sz="900" dirty="0"/>
              <a:t>            date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ostat_dolg</a:t>
            </a:r>
            <a:r>
              <a:rPr lang="en-US" sz="900" dirty="0"/>
              <a:t>          number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need_pogash_percent</a:t>
            </a:r>
            <a:r>
              <a:rPr lang="en-US" sz="900" dirty="0"/>
              <a:t> number</a:t>
            </a:r>
          </a:p>
          <a:p>
            <a:r>
              <a:rPr lang="en-US" sz="900" dirty="0"/>
              <a:t>);</a:t>
            </a:r>
          </a:p>
          <a:p>
            <a:r>
              <a:rPr lang="en-US" sz="900" dirty="0"/>
              <a:t>/</a:t>
            </a:r>
          </a:p>
          <a:p>
            <a:r>
              <a:rPr lang="en-US" sz="900" dirty="0"/>
              <a:t>CREATE OR REPLACE TYPE c##</a:t>
            </a:r>
            <a:r>
              <a:rPr lang="en-US" sz="900" dirty="0" err="1"/>
              <a:t>course.table_report</a:t>
            </a:r>
            <a:r>
              <a:rPr lang="en-US" sz="900" dirty="0"/>
              <a:t> AS TABLE OF c##</a:t>
            </a:r>
            <a:r>
              <a:rPr lang="en-US" sz="900" dirty="0" err="1"/>
              <a:t>course.report_row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/</a:t>
            </a:r>
            <a:endParaRPr lang="ru-RU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275083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180931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Функция возвращает таблицу с данными отчета</a:t>
            </a:r>
          </a:p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336" y="836712"/>
            <a:ext cx="6408712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CREATE </a:t>
            </a:r>
            <a:r>
              <a:rPr lang="en-US" sz="900" dirty="0"/>
              <a:t>OR REPLACE FUNCTION c##</a:t>
            </a:r>
            <a:r>
              <a:rPr lang="en-US" sz="900" dirty="0" err="1"/>
              <a:t>course.fn_get_report</a:t>
            </a:r>
            <a:r>
              <a:rPr lang="en-US" sz="900" dirty="0"/>
              <a:t> (</a:t>
            </a:r>
            <a:r>
              <a:rPr lang="en-US" sz="900" dirty="0" err="1"/>
              <a:t>report_dt</a:t>
            </a:r>
            <a:r>
              <a:rPr lang="en-US" sz="900" dirty="0"/>
              <a:t> DATE)</a:t>
            </a:r>
          </a:p>
          <a:p>
            <a:r>
              <a:rPr lang="en-US" sz="900" dirty="0"/>
              <a:t>    RETURN c##</a:t>
            </a:r>
            <a:r>
              <a:rPr lang="en-US" sz="900" dirty="0" err="1"/>
              <a:t>course.table_report</a:t>
            </a:r>
            <a:r>
              <a:rPr lang="en-US" sz="900" dirty="0"/>
              <a:t> PIPELINED</a:t>
            </a:r>
          </a:p>
          <a:p>
            <a:r>
              <a:rPr lang="en-US" sz="900" dirty="0"/>
              <a:t>    -- </a:t>
            </a:r>
            <a:r>
              <a:rPr lang="ru-RU" sz="900" dirty="0"/>
              <a:t>Атрибут </a:t>
            </a:r>
            <a:r>
              <a:rPr lang="en-US" sz="900" dirty="0"/>
              <a:t>pipelined </a:t>
            </a:r>
            <a:r>
              <a:rPr lang="ru-RU" sz="900" dirty="0"/>
              <a:t>означает, что функция является конвейерной, </a:t>
            </a:r>
            <a:endParaRPr lang="en-US" sz="900" dirty="0" smtClean="0"/>
          </a:p>
          <a:p>
            <a:r>
              <a:rPr lang="en-US" sz="900" dirty="0" smtClean="0"/>
              <a:t>    -- </a:t>
            </a:r>
            <a:r>
              <a:rPr lang="ru-RU" sz="900" dirty="0" smtClean="0"/>
              <a:t>результат </a:t>
            </a:r>
            <a:r>
              <a:rPr lang="ru-RU" sz="900" dirty="0"/>
              <a:t>возвращается клиенту немедленно </a:t>
            </a:r>
            <a:r>
              <a:rPr lang="en-US" sz="900" dirty="0" smtClean="0"/>
              <a:t>  </a:t>
            </a:r>
            <a:r>
              <a:rPr lang="ru-RU" sz="900" dirty="0" smtClean="0"/>
              <a:t>при </a:t>
            </a:r>
            <a:r>
              <a:rPr lang="ru-RU" sz="900" dirty="0"/>
              <a:t>вызове директивы </a:t>
            </a:r>
            <a:r>
              <a:rPr lang="en-US" sz="900" dirty="0"/>
              <a:t>pipe row, </a:t>
            </a:r>
          </a:p>
          <a:p>
            <a:r>
              <a:rPr lang="en-US" sz="900" dirty="0"/>
              <a:t>    -- </a:t>
            </a:r>
            <a:r>
              <a:rPr lang="ru-RU" sz="900" dirty="0"/>
              <a:t>поэтому оператор </a:t>
            </a:r>
            <a:r>
              <a:rPr lang="en-US" sz="900" dirty="0"/>
              <a:t>return </a:t>
            </a:r>
            <a:r>
              <a:rPr lang="ru-RU" sz="900" dirty="0"/>
              <a:t>необязателен.</a:t>
            </a:r>
          </a:p>
          <a:p>
            <a:r>
              <a:rPr lang="ru-RU" sz="900" dirty="0"/>
              <a:t>    </a:t>
            </a:r>
            <a:r>
              <a:rPr lang="en-US" sz="900" dirty="0"/>
              <a:t>AS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result_table_report</a:t>
            </a:r>
            <a:r>
              <a:rPr lang="en-US" sz="900" dirty="0"/>
              <a:t> c##</a:t>
            </a:r>
            <a:r>
              <a:rPr lang="en-US" sz="900" dirty="0" err="1"/>
              <a:t>course.table_report</a:t>
            </a:r>
            <a:r>
              <a:rPr lang="en-US" sz="900" dirty="0"/>
              <a:t>;</a:t>
            </a:r>
          </a:p>
          <a:p>
            <a:r>
              <a:rPr lang="en-US" sz="900" dirty="0"/>
              <a:t>BEGIN</a:t>
            </a:r>
          </a:p>
          <a:p>
            <a:r>
              <a:rPr lang="en-US" sz="900" dirty="0"/>
              <a:t>SELECT </a:t>
            </a:r>
          </a:p>
          <a:p>
            <a:r>
              <a:rPr lang="en-US" sz="900" dirty="0"/>
              <a:t>        c##</a:t>
            </a:r>
            <a:r>
              <a:rPr lang="en-US" sz="900" dirty="0" err="1"/>
              <a:t>course.report_row</a:t>
            </a:r>
            <a:endParaRPr lang="en-US" sz="900" dirty="0"/>
          </a:p>
          <a:p>
            <a:r>
              <a:rPr lang="en-US" sz="900" dirty="0"/>
              <a:t>        (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dog.num_dog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cli.cl_name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dog.summa_dog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dog.date_begin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dog.date_end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sum_fact.sum_vidano</a:t>
            </a:r>
            <a:r>
              <a:rPr lang="en-US" sz="900" dirty="0"/>
              <a:t> - NVL(sum_fact.sum_pogasheno,0)</a:t>
            </a:r>
          </a:p>
          <a:p>
            <a:r>
              <a:rPr lang="en-US" sz="900" dirty="0"/>
              <a:t>            , NVL(sum_pogasheno_percent_plan.sum_pogasheno_percent_plan,0) - </a:t>
            </a:r>
            <a:r>
              <a:rPr lang="en-US" sz="900" dirty="0" smtClean="0"/>
              <a:t> NVL(sum_fact.sum_pogasheno_percent,0</a:t>
            </a:r>
            <a:r>
              <a:rPr lang="en-US" sz="900" dirty="0"/>
              <a:t>)</a:t>
            </a:r>
          </a:p>
          <a:p>
            <a:r>
              <a:rPr lang="en-US" sz="900" dirty="0"/>
              <a:t>        )</a:t>
            </a:r>
          </a:p>
          <a:p>
            <a:r>
              <a:rPr lang="en-US" sz="900" dirty="0"/>
              <a:t>    BULK COLLECT INTO </a:t>
            </a:r>
            <a:r>
              <a:rPr lang="en-US" sz="900" dirty="0" err="1"/>
              <a:t>result_table_report</a:t>
            </a:r>
            <a:endParaRPr lang="en-US" sz="900" dirty="0"/>
          </a:p>
          <a:p>
            <a:r>
              <a:rPr lang="en-US" sz="900" dirty="0"/>
              <a:t>    FROM</a:t>
            </a:r>
          </a:p>
          <a:p>
            <a:r>
              <a:rPr lang="en-US" sz="900" dirty="0"/>
              <a:t>        c##</a:t>
            </a:r>
            <a:r>
              <a:rPr lang="en-US" sz="900" dirty="0" err="1"/>
              <a:t>course.pr_credit</a:t>
            </a:r>
            <a:r>
              <a:rPr lang="en-US" sz="900" dirty="0"/>
              <a:t> dog</a:t>
            </a:r>
          </a:p>
          <a:p>
            <a:endParaRPr lang="en-US" sz="900" dirty="0"/>
          </a:p>
          <a:p>
            <a:r>
              <a:rPr lang="en-US" sz="900" dirty="0"/>
              <a:t>    INNER JOIN</a:t>
            </a:r>
          </a:p>
          <a:p>
            <a:r>
              <a:rPr lang="en-US" sz="900" dirty="0"/>
              <a:t>        c##</a:t>
            </a:r>
            <a:r>
              <a:rPr lang="en-US" sz="900" dirty="0" err="1"/>
              <a:t>course.client</a:t>
            </a:r>
            <a:r>
              <a:rPr lang="en-US" sz="900" dirty="0"/>
              <a:t> cli</a:t>
            </a:r>
          </a:p>
          <a:p>
            <a:r>
              <a:rPr lang="en-US" sz="900" dirty="0"/>
              <a:t>        ON (</a:t>
            </a:r>
            <a:r>
              <a:rPr lang="en-US" sz="900" dirty="0" err="1"/>
              <a:t>dog.id_client</a:t>
            </a:r>
            <a:r>
              <a:rPr lang="en-US" sz="900" dirty="0"/>
              <a:t> = cli.id)</a:t>
            </a:r>
          </a:p>
          <a:p>
            <a:r>
              <a:rPr lang="en-US" sz="900" dirty="0"/>
              <a:t>        </a:t>
            </a:r>
          </a:p>
          <a:p>
            <a:r>
              <a:rPr lang="en-US" sz="900" dirty="0"/>
              <a:t> LEFT JOIN</a:t>
            </a:r>
          </a:p>
          <a:p>
            <a:r>
              <a:rPr lang="en-US" sz="900" dirty="0"/>
              <a:t>    (</a:t>
            </a:r>
          </a:p>
          <a:p>
            <a:r>
              <a:rPr lang="en-US" sz="900" dirty="0"/>
              <a:t>        SELECT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            , SUM(CASE </a:t>
            </a:r>
            <a:r>
              <a:rPr lang="en-US" sz="900" dirty="0" err="1"/>
              <a:t>type_oper</a:t>
            </a:r>
            <a:r>
              <a:rPr lang="en-US" sz="900" dirty="0"/>
              <a:t> WHEN '</a:t>
            </a:r>
            <a:r>
              <a:rPr lang="ru-RU" sz="900" dirty="0"/>
              <a:t>Выдача кредита'      </a:t>
            </a:r>
            <a:r>
              <a:rPr lang="en-US" sz="900" dirty="0"/>
              <a:t>THEN </a:t>
            </a:r>
            <a:r>
              <a:rPr lang="en-US" sz="900" dirty="0" err="1"/>
              <a:t>f_summa</a:t>
            </a:r>
            <a:r>
              <a:rPr lang="en-US" sz="900" dirty="0"/>
              <a:t> ELSE 0 END) AS </a:t>
            </a:r>
            <a:r>
              <a:rPr lang="en-US" sz="900" dirty="0" err="1"/>
              <a:t>sum_vidano</a:t>
            </a:r>
            <a:endParaRPr lang="en-US" sz="900" dirty="0"/>
          </a:p>
          <a:p>
            <a:r>
              <a:rPr lang="en-US" sz="900" dirty="0"/>
              <a:t>            , SUM(CASE </a:t>
            </a:r>
            <a:r>
              <a:rPr lang="en-US" sz="900" dirty="0" err="1"/>
              <a:t>type_oper</a:t>
            </a:r>
            <a:r>
              <a:rPr lang="en-US" sz="900" dirty="0"/>
              <a:t> WHEN '</a:t>
            </a:r>
            <a:r>
              <a:rPr lang="ru-RU" sz="900" dirty="0"/>
              <a:t>Погашение кредита'   </a:t>
            </a:r>
            <a:r>
              <a:rPr lang="en-US" sz="900" dirty="0"/>
              <a:t>THEN </a:t>
            </a:r>
            <a:r>
              <a:rPr lang="en-US" sz="900" dirty="0" err="1"/>
              <a:t>f_summa</a:t>
            </a:r>
            <a:r>
              <a:rPr lang="en-US" sz="900" dirty="0"/>
              <a:t> ELSE 0 END) AS </a:t>
            </a:r>
            <a:r>
              <a:rPr lang="en-US" sz="900" dirty="0" err="1"/>
              <a:t>sum_pogasheno</a:t>
            </a:r>
            <a:endParaRPr lang="en-US" sz="900" dirty="0"/>
          </a:p>
          <a:p>
            <a:r>
              <a:rPr lang="en-US" sz="900" dirty="0"/>
              <a:t>            , SUM(CASE </a:t>
            </a:r>
            <a:r>
              <a:rPr lang="en-US" sz="900" dirty="0" err="1"/>
              <a:t>type_oper</a:t>
            </a:r>
            <a:r>
              <a:rPr lang="en-US" sz="900" dirty="0"/>
              <a:t> WHEN '</a:t>
            </a:r>
            <a:r>
              <a:rPr lang="ru-RU" sz="900" dirty="0"/>
              <a:t>Погашение процентов' </a:t>
            </a:r>
            <a:r>
              <a:rPr lang="en-US" sz="900" dirty="0"/>
              <a:t>THEN </a:t>
            </a:r>
            <a:r>
              <a:rPr lang="en-US" sz="900" dirty="0" err="1"/>
              <a:t>f_summa</a:t>
            </a:r>
            <a:r>
              <a:rPr lang="en-US" sz="900" dirty="0"/>
              <a:t> ELSE 0 END) AS </a:t>
            </a:r>
            <a:r>
              <a:rPr lang="en-US" sz="900" dirty="0" err="1"/>
              <a:t>sum_pogasheno_percent</a:t>
            </a:r>
            <a:endParaRPr lang="en-US" sz="900" dirty="0"/>
          </a:p>
          <a:p>
            <a:r>
              <a:rPr lang="en-US" sz="900" dirty="0"/>
              <a:t>            FROM c##</a:t>
            </a:r>
            <a:r>
              <a:rPr lang="en-US" sz="900" dirty="0" err="1"/>
              <a:t>course.fact_oper</a:t>
            </a:r>
            <a:endParaRPr lang="en-US" sz="900" dirty="0"/>
          </a:p>
          <a:p>
            <a:r>
              <a:rPr lang="en-US" sz="900" dirty="0"/>
              <a:t>            WHERE</a:t>
            </a:r>
          </a:p>
          <a:p>
            <a:r>
              <a:rPr lang="en-US" sz="900" dirty="0"/>
              <a:t>                </a:t>
            </a:r>
            <a:r>
              <a:rPr lang="en-US" sz="900" dirty="0" err="1"/>
              <a:t>f_date</a:t>
            </a:r>
            <a:r>
              <a:rPr lang="en-US" sz="900" dirty="0"/>
              <a:t> &lt;= c##</a:t>
            </a:r>
            <a:r>
              <a:rPr lang="en-US" sz="900" dirty="0" err="1"/>
              <a:t>course.fn_get_report.report_dt</a:t>
            </a:r>
            <a:endParaRPr lang="en-US" sz="900" dirty="0"/>
          </a:p>
          <a:p>
            <a:r>
              <a:rPr lang="en-US" sz="900" dirty="0"/>
              <a:t>                </a:t>
            </a:r>
          </a:p>
          <a:p>
            <a:r>
              <a:rPr lang="en-US" sz="900" dirty="0"/>
              <a:t>            GROUP BY 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    ) </a:t>
            </a:r>
            <a:r>
              <a:rPr lang="en-US" sz="900" dirty="0" err="1"/>
              <a:t>sum_fact</a:t>
            </a:r>
            <a:endParaRPr lang="en-US" sz="900" dirty="0"/>
          </a:p>
          <a:p>
            <a:r>
              <a:rPr lang="en-US" sz="900" dirty="0"/>
              <a:t>    ON (</a:t>
            </a:r>
            <a:r>
              <a:rPr lang="en-US" sz="900" dirty="0" err="1"/>
              <a:t>dog.collect_fact</a:t>
            </a:r>
            <a:r>
              <a:rPr lang="en-US" sz="900" dirty="0"/>
              <a:t> = </a:t>
            </a:r>
            <a:r>
              <a:rPr lang="en-US" sz="900" dirty="0" err="1"/>
              <a:t>sum_fact.collection_id</a:t>
            </a:r>
            <a:r>
              <a:rPr lang="en-US" sz="900" dirty="0"/>
              <a:t>)</a:t>
            </a:r>
            <a:endParaRPr lang="ru-RU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/>
              <a:t>   LEFT JOIN </a:t>
            </a:r>
          </a:p>
          <a:p>
            <a:r>
              <a:rPr lang="en-US" sz="900" dirty="0"/>
              <a:t>   (</a:t>
            </a:r>
          </a:p>
          <a:p>
            <a:r>
              <a:rPr lang="en-US" sz="900" dirty="0"/>
              <a:t>        SELECT</a:t>
            </a:r>
          </a:p>
          <a:p>
            <a:r>
              <a:rPr lang="en-US" sz="900" dirty="0"/>
              <a:t>            SUM(</a:t>
            </a:r>
            <a:r>
              <a:rPr lang="en-US" sz="900" dirty="0" err="1"/>
              <a:t>p_summa</a:t>
            </a:r>
            <a:r>
              <a:rPr lang="en-US" sz="900" dirty="0"/>
              <a:t>) AS </a:t>
            </a:r>
            <a:r>
              <a:rPr lang="en-US" sz="900" dirty="0" err="1"/>
              <a:t>sum_pogasheno_percent_plan</a:t>
            </a:r>
            <a:r>
              <a:rPr lang="en-US" sz="900" dirty="0"/>
              <a:t>,</a:t>
            </a:r>
          </a:p>
          <a:p>
            <a:r>
              <a:rPr lang="en-US" sz="900" dirty="0"/>
              <a:t>            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            FROM c##</a:t>
            </a:r>
            <a:r>
              <a:rPr lang="en-US" sz="900" dirty="0" err="1"/>
              <a:t>course.plan_oper</a:t>
            </a:r>
            <a:endParaRPr lang="en-US" sz="900" dirty="0"/>
          </a:p>
          <a:p>
            <a:r>
              <a:rPr lang="en-US" sz="900" dirty="0"/>
              <a:t>            WHERE</a:t>
            </a:r>
          </a:p>
          <a:p>
            <a:r>
              <a:rPr lang="en-US" sz="900" dirty="0"/>
              <a:t>                </a:t>
            </a:r>
            <a:r>
              <a:rPr lang="en-US" sz="900" dirty="0" err="1"/>
              <a:t>p_date</a:t>
            </a:r>
            <a:r>
              <a:rPr lang="en-US" sz="900" dirty="0"/>
              <a:t> &lt;= c##</a:t>
            </a:r>
            <a:r>
              <a:rPr lang="en-US" sz="900" dirty="0" err="1"/>
              <a:t>course.fn_get_report.report_dt</a:t>
            </a:r>
            <a:endParaRPr lang="en-US" sz="900" dirty="0"/>
          </a:p>
          <a:p>
            <a:r>
              <a:rPr lang="en-US" sz="900" dirty="0"/>
              <a:t>                AND</a:t>
            </a:r>
          </a:p>
          <a:p>
            <a:r>
              <a:rPr lang="en-US" sz="900" dirty="0"/>
              <a:t>                </a:t>
            </a:r>
            <a:r>
              <a:rPr lang="en-US" sz="900" dirty="0" err="1"/>
              <a:t>type_oper</a:t>
            </a:r>
            <a:r>
              <a:rPr lang="en-US" sz="900" dirty="0"/>
              <a:t> = '</a:t>
            </a:r>
            <a:r>
              <a:rPr lang="ru-RU" sz="900" dirty="0"/>
              <a:t>Погашение процентов'</a:t>
            </a:r>
          </a:p>
          <a:p>
            <a:r>
              <a:rPr lang="ru-RU" sz="900" dirty="0"/>
              <a:t>            </a:t>
            </a:r>
            <a:r>
              <a:rPr lang="en-US" sz="900" dirty="0"/>
              <a:t>GROUP BY 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   ) </a:t>
            </a:r>
            <a:r>
              <a:rPr lang="en-US" sz="900" dirty="0" err="1"/>
              <a:t>sum_pogasheno_percent_plan</a:t>
            </a:r>
            <a:endParaRPr lang="en-US" sz="900" dirty="0"/>
          </a:p>
          <a:p>
            <a:r>
              <a:rPr lang="en-US" sz="900" dirty="0"/>
              <a:t>   ON (</a:t>
            </a:r>
            <a:r>
              <a:rPr lang="en-US" sz="900" dirty="0" err="1"/>
              <a:t>dog.collect_plan</a:t>
            </a:r>
            <a:r>
              <a:rPr lang="en-US" sz="900" dirty="0"/>
              <a:t> = </a:t>
            </a:r>
            <a:r>
              <a:rPr lang="en-US" sz="900" dirty="0" err="1"/>
              <a:t>sum_pogasheno_percent_plan.collection_id</a:t>
            </a:r>
            <a:r>
              <a:rPr lang="en-US" sz="900" dirty="0"/>
              <a:t>)</a:t>
            </a:r>
          </a:p>
          <a:p>
            <a:endParaRPr lang="en-US" sz="900" dirty="0"/>
          </a:p>
          <a:p>
            <a:r>
              <a:rPr lang="en-US" sz="900" dirty="0"/>
              <a:t>   WHERE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dog.date_begin</a:t>
            </a:r>
            <a:r>
              <a:rPr lang="en-US" sz="900" dirty="0"/>
              <a:t> &lt;= c##</a:t>
            </a:r>
            <a:r>
              <a:rPr lang="en-US" sz="900" dirty="0" err="1"/>
              <a:t>course.fn_get_report.report_dt</a:t>
            </a:r>
            <a:endParaRPr lang="en-US" sz="900" dirty="0"/>
          </a:p>
          <a:p>
            <a:r>
              <a:rPr lang="en-US" sz="900" dirty="0"/>
              <a:t>   ORDER BY</a:t>
            </a:r>
          </a:p>
          <a:p>
            <a:r>
              <a:rPr lang="en-US" sz="900" dirty="0"/>
              <a:t>        </a:t>
            </a:r>
            <a:r>
              <a:rPr lang="en-US" sz="900" dirty="0" err="1" smtClean="0"/>
              <a:t>dog.date_begin</a:t>
            </a:r>
            <a:r>
              <a:rPr lang="en-US" sz="900" dirty="0" smtClean="0"/>
              <a:t>   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/>
              <a:t>-- FOR </a:t>
            </a:r>
            <a:r>
              <a:rPr lang="en-US" sz="900" dirty="0" err="1"/>
              <a:t>loop_counter</a:t>
            </a:r>
            <a:r>
              <a:rPr lang="en-US" sz="900" dirty="0"/>
              <a:t> IN [REVERSE] lowest_number..</a:t>
            </a:r>
            <a:r>
              <a:rPr lang="en-US" sz="900" dirty="0" err="1"/>
              <a:t>highest_number</a:t>
            </a:r>
            <a:r>
              <a:rPr lang="en-US" sz="900" dirty="0"/>
              <a:t> LOOP</a:t>
            </a:r>
          </a:p>
          <a:p>
            <a:r>
              <a:rPr lang="en-US" sz="900" dirty="0"/>
              <a:t>-- {...statements...}</a:t>
            </a:r>
          </a:p>
          <a:p>
            <a:r>
              <a:rPr lang="en-US" sz="900" dirty="0"/>
              <a:t>-- END LOOP;</a:t>
            </a:r>
          </a:p>
          <a:p>
            <a:endParaRPr lang="en-US" sz="900" dirty="0"/>
          </a:p>
          <a:p>
            <a:r>
              <a:rPr lang="en-US" sz="900" dirty="0"/>
              <a:t>    FOR </a:t>
            </a:r>
            <a:r>
              <a:rPr lang="en-US" sz="900" dirty="0" err="1"/>
              <a:t>i</a:t>
            </a:r>
            <a:r>
              <a:rPr lang="en-US" sz="900" dirty="0"/>
              <a:t> IN 1..result_table_report.count LOOP</a:t>
            </a:r>
          </a:p>
          <a:p>
            <a:r>
              <a:rPr lang="en-US" sz="900" dirty="0"/>
              <a:t>        PIPE ROW (c##</a:t>
            </a:r>
            <a:r>
              <a:rPr lang="en-US" sz="900" dirty="0" err="1"/>
              <a:t>course.report_row</a:t>
            </a:r>
            <a:r>
              <a:rPr lang="en-US" sz="900" dirty="0"/>
              <a:t> </a:t>
            </a:r>
          </a:p>
          <a:p>
            <a:r>
              <a:rPr lang="en-US" sz="900" dirty="0"/>
              <a:t>        (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num_dog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cl_name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summa_dog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date_begin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date_end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ostat_dolg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need_pogash_percent</a:t>
            </a:r>
            <a:endParaRPr lang="en-US" sz="900" dirty="0"/>
          </a:p>
          <a:p>
            <a:r>
              <a:rPr lang="en-US" sz="900" dirty="0"/>
              <a:t>        )); </a:t>
            </a:r>
          </a:p>
          <a:p>
            <a:r>
              <a:rPr lang="en-US" sz="900" dirty="0"/>
              <a:t>    END LOOP;     </a:t>
            </a:r>
          </a:p>
          <a:p>
            <a:r>
              <a:rPr lang="en-US" sz="900" dirty="0"/>
              <a:t>    RETURN;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END;</a:t>
            </a:r>
            <a:r>
              <a:rPr lang="en-US" sz="900" dirty="0" smtClean="0"/>
              <a:t>        </a:t>
            </a:r>
            <a:endParaRPr lang="en-US" sz="900" dirty="0"/>
          </a:p>
          <a:p>
            <a:r>
              <a:rPr lang="en-US" sz="900" dirty="0"/>
              <a:t>   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101648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1017224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Функция формирует Отчет (</a:t>
            </a:r>
            <a:r>
              <a:rPr lang="en-US" sz="3200" dirty="0">
                <a:solidFill>
                  <a:srgbClr val="333F48"/>
                </a:solidFill>
              </a:rPr>
              <a:t>HTML</a:t>
            </a:r>
            <a:r>
              <a:rPr lang="ru-RU" sz="3200" dirty="0">
                <a:solidFill>
                  <a:srgbClr val="333F48"/>
                </a:solidFill>
              </a:rPr>
              <a:t>)</a:t>
            </a:r>
          </a:p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336" y="836712"/>
            <a:ext cx="10081120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CREATE OR REPLACE PROCEDURE c##</a:t>
            </a:r>
            <a:r>
              <a:rPr lang="en-US" sz="900" dirty="0" err="1"/>
              <a:t>course.pr_make_report</a:t>
            </a:r>
            <a:r>
              <a:rPr lang="en-US" sz="900" dirty="0"/>
              <a:t> (</a:t>
            </a:r>
            <a:r>
              <a:rPr lang="en-US" sz="900" dirty="0" err="1"/>
              <a:t>report_dt</a:t>
            </a:r>
            <a:r>
              <a:rPr lang="en-US" sz="900" dirty="0"/>
              <a:t> IN DATE)</a:t>
            </a:r>
          </a:p>
          <a:p>
            <a:r>
              <a:rPr lang="en-US" sz="900" dirty="0" smtClean="0"/>
              <a:t>AS</a:t>
            </a:r>
            <a:endParaRPr lang="en-US" sz="900" dirty="0"/>
          </a:p>
          <a:p>
            <a:r>
              <a:rPr lang="en-US" sz="900" dirty="0"/>
              <a:t>    t NUMBER := 0;</a:t>
            </a:r>
          </a:p>
          <a:p>
            <a:r>
              <a:rPr lang="en-US" sz="900" dirty="0"/>
              <a:t>BEGIN</a:t>
            </a:r>
          </a:p>
          <a:p>
            <a:r>
              <a:rPr lang="en-US" sz="900" dirty="0" smtClean="0"/>
              <a:t>    </a:t>
            </a:r>
            <a:r>
              <a:rPr lang="en-US" sz="900" dirty="0"/>
              <a:t>t := 0;</a:t>
            </a:r>
          </a:p>
          <a:p>
            <a:r>
              <a:rPr lang="en-US" sz="900" dirty="0" smtClean="0"/>
              <a:t>DBMS_OUTPUT.PUT_LINE</a:t>
            </a:r>
            <a:r>
              <a:rPr lang="en-US" sz="900" dirty="0"/>
              <a:t>('&lt;html </a:t>
            </a:r>
            <a:r>
              <a:rPr lang="en-US" sz="900" dirty="0" err="1"/>
              <a:t>xmlns:o</a:t>
            </a:r>
            <a:r>
              <a:rPr lang="en-US" sz="900" dirty="0"/>
              <a:t>="</a:t>
            </a:r>
            <a:r>
              <a:rPr lang="en-US" sz="900" dirty="0" err="1"/>
              <a:t>urn:schemas-microsoft-com:office:office</a:t>
            </a:r>
            <a:r>
              <a:rPr lang="en-US" sz="900" dirty="0"/>
              <a:t>" </a:t>
            </a:r>
            <a:r>
              <a:rPr lang="en-US" sz="900" dirty="0" err="1"/>
              <a:t>xmlns:x</a:t>
            </a:r>
            <a:r>
              <a:rPr lang="en-US" sz="900" dirty="0"/>
              <a:t>="</a:t>
            </a:r>
            <a:r>
              <a:rPr lang="en-US" sz="900" dirty="0" err="1"/>
              <a:t>urn:schemas-microsoft-com:office:excel</a:t>
            </a:r>
            <a:r>
              <a:rPr lang="en-US" sz="900" dirty="0"/>
              <a:t>" </a:t>
            </a:r>
            <a:r>
              <a:rPr lang="en-US" sz="900" dirty="0" err="1"/>
              <a:t>xmlns</a:t>
            </a:r>
            <a:r>
              <a:rPr lang="en-US" sz="900" dirty="0"/>
              <a:t>="http://www.w3.org/TR/REC-html40"&gt;');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…………..</a:t>
            </a:r>
          </a:p>
          <a:p>
            <a:r>
              <a:rPr lang="en-US" sz="900" dirty="0" smtClean="0"/>
              <a:t>    DBMS_OUTPUT.PUT_LINE</a:t>
            </a:r>
            <a:r>
              <a:rPr lang="en-US" sz="900" dirty="0"/>
              <a:t>('&lt;/head&gt;');</a:t>
            </a:r>
          </a:p>
          <a:p>
            <a:r>
              <a:rPr lang="en-US" sz="900" dirty="0"/>
              <a:t>    DBMS_OUTPUT.PUT_LINE('&lt;body&gt;');</a:t>
            </a:r>
          </a:p>
          <a:p>
            <a:r>
              <a:rPr lang="en-US" sz="900" dirty="0"/>
              <a:t>    DBMS_OUTPUT.PUT_LINE('&lt;style&gt;col{</a:t>
            </a:r>
            <a:r>
              <a:rPr lang="en-US" sz="900" dirty="0" err="1"/>
              <a:t>mso-width-source:auto</a:t>
            </a:r>
            <a:r>
              <a:rPr lang="en-US" sz="900" dirty="0"/>
              <a:t>}</a:t>
            </a:r>
            <a:r>
              <a:rPr lang="en-US" sz="900" dirty="0" err="1"/>
              <a:t>br</a:t>
            </a:r>
            <a:r>
              <a:rPr lang="en-US" sz="900" dirty="0"/>
              <a:t>{</a:t>
            </a:r>
            <a:r>
              <a:rPr lang="en-US" sz="900" dirty="0" err="1"/>
              <a:t>mso-data-placement:same-cell</a:t>
            </a:r>
            <a:r>
              <a:rPr lang="en-US" sz="900" dirty="0"/>
              <a:t>}td{font-size:8pt;vertical-align:bottom}&lt;/style&gt;');</a:t>
            </a:r>
          </a:p>
          <a:p>
            <a:r>
              <a:rPr lang="en-US" sz="900" dirty="0"/>
              <a:t>    DBMS_OUTPUT.PUT_LINE('&lt;table&gt;');</a:t>
            </a:r>
          </a:p>
          <a:p>
            <a:r>
              <a:rPr lang="en-US" sz="900" dirty="0"/>
              <a:t>    DBMS_OUTPUT.PUT_LINE('&lt;</a:t>
            </a:r>
            <a:r>
              <a:rPr lang="en-US" sz="900" dirty="0" err="1"/>
              <a:t>tr</a:t>
            </a:r>
            <a:r>
              <a:rPr lang="en-US" sz="900" dirty="0"/>
              <a:t>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.5pt"&gt;№ </a:t>
            </a:r>
            <a:r>
              <a:rPr lang="ru-RU" sz="900" dirty="0" err="1"/>
              <a:t>п.п</a:t>
            </a:r>
            <a:r>
              <a:rPr lang="ru-RU" sz="900" dirty="0"/>
              <a:t>.&lt;/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Номер договора&lt;/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ФИО клиента&lt;/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Сумма договора&lt;/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Дата начала договора&lt;/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Дата окончания договора&lt;/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Остаток ссудной задолженности&lt;/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Сумма предстоящих процентов к погашению&lt;/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DBMS_OUTPUT.PUT_LINE('&lt;/</a:t>
            </a:r>
            <a:r>
              <a:rPr lang="en-US" sz="900" dirty="0" err="1"/>
              <a:t>tr</a:t>
            </a:r>
            <a:r>
              <a:rPr lang="en-US" sz="900" dirty="0"/>
              <a:t>&gt;');</a:t>
            </a:r>
          </a:p>
          <a:p>
            <a:r>
              <a:rPr lang="en-US" sz="900" dirty="0"/>
              <a:t>      </a:t>
            </a:r>
          </a:p>
          <a:p>
            <a:r>
              <a:rPr lang="en-US" sz="900" dirty="0"/>
              <a:t>    FOR </a:t>
            </a:r>
            <a:r>
              <a:rPr lang="en-US" sz="900" dirty="0" err="1"/>
              <a:t>i</a:t>
            </a:r>
            <a:r>
              <a:rPr lang="en-US" sz="900" dirty="0"/>
              <a:t> IN (</a:t>
            </a:r>
          </a:p>
          <a:p>
            <a:r>
              <a:rPr lang="en-US" sz="900" dirty="0"/>
              <a:t>        SELECT * FROM c##</a:t>
            </a:r>
            <a:r>
              <a:rPr lang="en-US" sz="900" dirty="0" err="1"/>
              <a:t>course.fn_get_report</a:t>
            </a:r>
            <a:r>
              <a:rPr lang="en-US" sz="900" dirty="0"/>
              <a:t> (</a:t>
            </a:r>
            <a:r>
              <a:rPr lang="en-US" sz="900" dirty="0" err="1"/>
              <a:t>report_dt</a:t>
            </a:r>
            <a:r>
              <a:rPr lang="en-US" sz="900" dirty="0"/>
              <a:t>)</a:t>
            </a:r>
          </a:p>
          <a:p>
            <a:r>
              <a:rPr lang="en-US" sz="900" dirty="0"/>
              <a:t>    ) LOOP</a:t>
            </a:r>
          </a:p>
          <a:p>
            <a:r>
              <a:rPr lang="en-US" sz="900" dirty="0" smtClean="0"/>
              <a:t>    </a:t>
            </a:r>
          </a:p>
          <a:p>
            <a:pPr lvl="1"/>
            <a:r>
              <a:rPr lang="en-US" sz="900" dirty="0" smtClean="0"/>
              <a:t>    t := t + 1;</a:t>
            </a:r>
          </a:p>
          <a:p>
            <a:pPr lvl="1"/>
            <a:r>
              <a:rPr lang="en-US" sz="900" dirty="0" smtClean="0"/>
              <a:t>    </a:t>
            </a:r>
            <a:r>
              <a:rPr lang="en-US" sz="900" dirty="0"/>
              <a:t>DBMS_OUTPUT.PUT_LINE('&lt;</a:t>
            </a:r>
            <a:r>
              <a:rPr lang="en-US" sz="900" dirty="0" err="1"/>
              <a:t>tr</a:t>
            </a:r>
            <a:r>
              <a:rPr lang="en-US" sz="900" dirty="0"/>
              <a:t>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.5pt;text-align:right"&gt;' || t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0pt"&gt;' || </a:t>
            </a:r>
            <a:r>
              <a:rPr lang="en-US" sz="900" dirty="0" err="1"/>
              <a:t>i.num_dog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0pt"&gt;' || </a:t>
            </a:r>
            <a:r>
              <a:rPr lang="en-US" sz="900" dirty="0" err="1"/>
              <a:t>i.cl_name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0pt;mso-number-format:''Standard'';text-align:right"&gt;' || </a:t>
            </a:r>
            <a:r>
              <a:rPr lang="en-US" sz="900" dirty="0" err="1"/>
              <a:t>i.summa_dog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0pt;text-align:right"&gt;' || </a:t>
            </a:r>
            <a:r>
              <a:rPr lang="en-US" sz="900" dirty="0" err="1"/>
              <a:t>i.date_begin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0pt;text-align:right"&gt;'  || </a:t>
            </a:r>
            <a:r>
              <a:rPr lang="en-US" sz="900" dirty="0" err="1"/>
              <a:t>i.date_end</a:t>
            </a:r>
            <a:r>
              <a:rPr lang="en-US" sz="900" dirty="0"/>
              <a:t> || 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0pt;mso-number-format:''Standard'';text-align:right"&gt;' || </a:t>
            </a:r>
            <a:r>
              <a:rPr lang="en-US" sz="900" dirty="0" err="1"/>
              <a:t>i.ostat_dolg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0pt;mso-number-format:''Standard'';text-align:right"&gt;' || </a:t>
            </a:r>
            <a:r>
              <a:rPr lang="en-US" sz="900" dirty="0" err="1"/>
              <a:t>i.need_pogash_percent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DBMS_OUTPUT.PUT_LINE('&lt;/</a:t>
            </a:r>
            <a:r>
              <a:rPr lang="en-US" sz="900" dirty="0" err="1"/>
              <a:t>tr</a:t>
            </a:r>
            <a:r>
              <a:rPr lang="en-US" sz="900" dirty="0"/>
              <a:t>&gt;');</a:t>
            </a:r>
          </a:p>
          <a:p>
            <a:r>
              <a:rPr lang="en-US" sz="900" dirty="0" smtClean="0"/>
              <a:t>    END </a:t>
            </a:r>
            <a:r>
              <a:rPr lang="en-US" sz="900" dirty="0"/>
              <a:t>LOOP;</a:t>
            </a:r>
          </a:p>
          <a:p>
            <a:r>
              <a:rPr lang="en-US" sz="900" dirty="0" smtClean="0"/>
              <a:t>    DBMS_OUTPUT.PUT_LINE</a:t>
            </a:r>
            <a:r>
              <a:rPr lang="en-US" sz="900" dirty="0"/>
              <a:t>('&lt;/table&gt;');</a:t>
            </a:r>
          </a:p>
          <a:p>
            <a:r>
              <a:rPr lang="en-US" sz="900" dirty="0"/>
              <a:t>    DBMS_OUTPUT.PUT_LINE('&lt;/table&gt;');</a:t>
            </a:r>
          </a:p>
          <a:p>
            <a:r>
              <a:rPr lang="en-US" sz="900" dirty="0"/>
              <a:t>    DBMS_OUTPUT.PUT_LINE('&lt;/html&gt;');</a:t>
            </a:r>
          </a:p>
          <a:p>
            <a:endParaRPr lang="en-US" sz="900" dirty="0"/>
          </a:p>
          <a:p>
            <a:r>
              <a:rPr lang="en-US" sz="900" dirty="0"/>
              <a:t>END;</a:t>
            </a:r>
          </a:p>
          <a:p>
            <a:endParaRPr lang="en-US" sz="900" dirty="0"/>
          </a:p>
          <a:p>
            <a:r>
              <a:rPr lang="en-US" sz="900" dirty="0"/>
              <a:t>    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3762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1017224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Экспорт отчета в </a:t>
            </a:r>
            <a:r>
              <a:rPr lang="en-US" sz="3200" dirty="0">
                <a:solidFill>
                  <a:srgbClr val="333F48"/>
                </a:solidFill>
              </a:rPr>
              <a:t>EXCEL</a:t>
            </a:r>
            <a:endParaRPr lang="ru-RU" sz="3200" dirty="0">
              <a:solidFill>
                <a:srgbClr val="333F48"/>
              </a:solidFill>
            </a:endParaRPr>
          </a:p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336" y="836712"/>
            <a:ext cx="10081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SET FEEDBACK OFF</a:t>
            </a:r>
          </a:p>
          <a:p>
            <a:r>
              <a:rPr lang="en-US" sz="900" dirty="0"/>
              <a:t>SET ECHO OFF</a:t>
            </a:r>
          </a:p>
          <a:p>
            <a:r>
              <a:rPr lang="en-US" sz="900" dirty="0"/>
              <a:t>SET VERIFY OFF</a:t>
            </a:r>
          </a:p>
          <a:p>
            <a:r>
              <a:rPr lang="en-US" sz="900" dirty="0"/>
              <a:t>SET SERVEROUTPUT ON</a:t>
            </a:r>
          </a:p>
          <a:p>
            <a:r>
              <a:rPr lang="en-US" sz="900" dirty="0"/>
              <a:t>/</a:t>
            </a:r>
          </a:p>
          <a:p>
            <a:r>
              <a:rPr lang="en-US" sz="900" dirty="0"/>
              <a:t>REM </a:t>
            </a:r>
            <a:r>
              <a:rPr lang="ru-RU" sz="900" dirty="0"/>
              <a:t>Запрашиваем Дату отчета</a:t>
            </a:r>
          </a:p>
          <a:p>
            <a:r>
              <a:rPr lang="en-US" sz="900" dirty="0"/>
              <a:t>DEFINE </a:t>
            </a:r>
            <a:r>
              <a:rPr lang="en-US" sz="900" dirty="0" err="1"/>
              <a:t>dt</a:t>
            </a:r>
            <a:r>
              <a:rPr lang="en-US" sz="900" dirty="0"/>
              <a:t> = &amp;1</a:t>
            </a:r>
          </a:p>
          <a:p>
            <a:r>
              <a:rPr lang="en-US" sz="900" dirty="0"/>
              <a:t>REM </a:t>
            </a:r>
            <a:r>
              <a:rPr lang="ru-RU" sz="900" dirty="0"/>
              <a:t>Имя файла отчета отражает Дату отчета</a:t>
            </a:r>
          </a:p>
          <a:p>
            <a:r>
              <a:rPr lang="en-US" sz="900" dirty="0"/>
              <a:t>DEFINE </a:t>
            </a:r>
            <a:r>
              <a:rPr lang="en-US" sz="900" dirty="0" err="1"/>
              <a:t>spool_file</a:t>
            </a:r>
            <a:r>
              <a:rPr lang="en-US" sz="900" dirty="0"/>
              <a:t> = 'c:\Temp\&amp;</a:t>
            </a:r>
            <a:r>
              <a:rPr lang="en-US" sz="900" dirty="0" err="1"/>
              <a:t>dt</a:t>
            </a:r>
            <a:r>
              <a:rPr lang="en-US" sz="900" dirty="0"/>
              <a:t>..</a:t>
            </a:r>
            <a:r>
              <a:rPr lang="en-US" sz="900" dirty="0" err="1"/>
              <a:t>xls</a:t>
            </a:r>
            <a:r>
              <a:rPr lang="en-US" sz="900" dirty="0"/>
              <a:t>'</a:t>
            </a:r>
          </a:p>
          <a:p>
            <a:r>
              <a:rPr lang="en-US" sz="900" dirty="0"/>
              <a:t>SPOOL &amp;</a:t>
            </a:r>
            <a:r>
              <a:rPr lang="en-US" sz="900" dirty="0" err="1"/>
              <a:t>spool_file</a:t>
            </a:r>
            <a:endParaRPr lang="en-US" sz="900" dirty="0"/>
          </a:p>
          <a:p>
            <a:r>
              <a:rPr lang="en-US" sz="900" dirty="0"/>
              <a:t>/</a:t>
            </a:r>
          </a:p>
          <a:p>
            <a:endParaRPr lang="en-US" sz="900" dirty="0"/>
          </a:p>
          <a:p>
            <a:r>
              <a:rPr lang="en-US" sz="900" dirty="0"/>
              <a:t>BEGIN</a:t>
            </a:r>
          </a:p>
          <a:p>
            <a:endParaRPr lang="en-US" sz="900" dirty="0"/>
          </a:p>
          <a:p>
            <a:r>
              <a:rPr lang="en-US" sz="900" dirty="0"/>
              <a:t>    FOR </a:t>
            </a:r>
            <a:r>
              <a:rPr lang="en-US" sz="900" dirty="0" err="1"/>
              <a:t>i</a:t>
            </a:r>
            <a:r>
              <a:rPr lang="en-US" sz="900" dirty="0"/>
              <a:t> IN (select c##</a:t>
            </a:r>
            <a:r>
              <a:rPr lang="en-US" sz="900" dirty="0" err="1"/>
              <a:t>course.fn_make_report</a:t>
            </a:r>
            <a:r>
              <a:rPr lang="en-US" sz="900" dirty="0"/>
              <a:t> (</a:t>
            </a:r>
            <a:r>
              <a:rPr lang="en-US" sz="900" dirty="0" err="1"/>
              <a:t>to_date</a:t>
            </a:r>
            <a:r>
              <a:rPr lang="en-US" sz="900" dirty="0"/>
              <a:t>('&amp;</a:t>
            </a:r>
            <a:r>
              <a:rPr lang="en-US" sz="900" dirty="0" err="1"/>
              <a:t>dt</a:t>
            </a:r>
            <a:r>
              <a:rPr lang="en-US" sz="900" dirty="0"/>
              <a:t>','DD.MM.YYYY')) AS </a:t>
            </a:r>
            <a:r>
              <a:rPr lang="en-US" sz="900" dirty="0" err="1"/>
              <a:t>st</a:t>
            </a:r>
            <a:r>
              <a:rPr lang="en-US" sz="900" dirty="0"/>
              <a:t> FROM dual) LOOP</a:t>
            </a:r>
          </a:p>
          <a:p>
            <a:r>
              <a:rPr lang="en-US" sz="900" dirty="0"/>
              <a:t>        DBMS_OUTPUT.PUT_LINE(i.st);</a:t>
            </a:r>
          </a:p>
          <a:p>
            <a:r>
              <a:rPr lang="en-US" sz="900" dirty="0"/>
              <a:t>    END LOOP;</a:t>
            </a:r>
          </a:p>
          <a:p>
            <a:endParaRPr lang="en-US" sz="900" dirty="0"/>
          </a:p>
          <a:p>
            <a:r>
              <a:rPr lang="en-US" sz="900" dirty="0"/>
              <a:t>END;</a:t>
            </a:r>
          </a:p>
          <a:p>
            <a:r>
              <a:rPr lang="en-US" sz="900" dirty="0"/>
              <a:t>/</a:t>
            </a:r>
          </a:p>
          <a:p>
            <a:endParaRPr lang="en-US" sz="900" dirty="0"/>
          </a:p>
          <a:p>
            <a:r>
              <a:rPr lang="en-US" sz="900" dirty="0"/>
              <a:t>SPOOL OFF</a:t>
            </a:r>
          </a:p>
        </p:txBody>
      </p:sp>
    </p:spTree>
    <p:extLst>
      <p:ext uri="{BB962C8B-B14F-4D97-AF65-F5344CB8AC3E}">
        <p14:creationId xmlns:p14="http://schemas.microsoft.com/office/powerpoint/2010/main" val="375274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Пример отчета</a:t>
            </a:r>
            <a:endParaRPr lang="ru-RU" sz="16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551384" y="2348880"/>
            <a:ext cx="10244945" cy="1600029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endParaRPr lang="ru-RU" sz="1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56" y="980728"/>
            <a:ext cx="791527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64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Пример </a:t>
            </a:r>
            <a:r>
              <a:rPr lang="ru-RU" sz="4000" dirty="0" smtClean="0">
                <a:solidFill>
                  <a:srgbClr val="333F48"/>
                </a:solidFill>
              </a:rPr>
              <a:t>отчета</a:t>
            </a:r>
            <a:r>
              <a:rPr lang="en-US" sz="4000" dirty="0" smtClean="0">
                <a:solidFill>
                  <a:srgbClr val="333F48"/>
                </a:solidFill>
              </a:rPr>
              <a:t> </a:t>
            </a:r>
            <a:r>
              <a:rPr lang="ru-RU" sz="4000" dirty="0" smtClean="0">
                <a:solidFill>
                  <a:srgbClr val="333F48"/>
                </a:solidFill>
              </a:rPr>
              <a:t>при экспорте в </a:t>
            </a:r>
            <a:r>
              <a:rPr lang="en-US" sz="4000" dirty="0" smtClean="0">
                <a:solidFill>
                  <a:srgbClr val="333F48"/>
                </a:solidFill>
              </a:rPr>
              <a:t>Excel</a:t>
            </a:r>
            <a:endParaRPr lang="ru-RU" sz="16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551384" y="2348880"/>
            <a:ext cx="10244945" cy="1600029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195387"/>
            <a:ext cx="108013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60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5703" y="116632"/>
            <a:ext cx="10728324" cy="543429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Добавление нового договора и плана платежей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63352" y="660061"/>
            <a:ext cx="4392488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CREATE OR REPLACE PROCEDURE c##</a:t>
            </a:r>
            <a:r>
              <a:rPr lang="en-US" sz="900" dirty="0" err="1"/>
              <a:t>course.pr_create_client</a:t>
            </a:r>
            <a:r>
              <a:rPr lang="en-US" sz="900" dirty="0"/>
              <a:t> (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client_name</a:t>
            </a:r>
            <a:r>
              <a:rPr lang="en-US" sz="900" dirty="0"/>
              <a:t>     IN  varchar2,        -- </a:t>
            </a:r>
            <a:r>
              <a:rPr lang="ru-RU" sz="900" dirty="0"/>
              <a:t>Клиент ФИО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client_birth</a:t>
            </a:r>
            <a:r>
              <a:rPr lang="en-US" sz="900" dirty="0"/>
              <a:t>    IN  date,            -- </a:t>
            </a:r>
            <a:r>
              <a:rPr lang="ru-RU" sz="900" dirty="0"/>
              <a:t>Дата рождения Клиента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client_id</a:t>
            </a:r>
            <a:r>
              <a:rPr lang="en-US" sz="900" dirty="0"/>
              <a:t>       OUT number</a:t>
            </a:r>
          </a:p>
          <a:p>
            <a:r>
              <a:rPr lang="en-US" sz="900" dirty="0"/>
              <a:t>)</a:t>
            </a:r>
          </a:p>
          <a:p>
            <a:r>
              <a:rPr lang="en-US" sz="900" dirty="0"/>
              <a:t>AS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client_exists</a:t>
            </a:r>
            <a:r>
              <a:rPr lang="en-US" sz="900" dirty="0"/>
              <a:t> number := 0;</a:t>
            </a:r>
          </a:p>
          <a:p>
            <a:r>
              <a:rPr lang="en-US" sz="900" dirty="0"/>
              <a:t>BEGIN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SELECT</a:t>
            </a:r>
          </a:p>
          <a:p>
            <a:r>
              <a:rPr lang="en-US" sz="900" dirty="0"/>
              <a:t>        COUNT(*) INTO </a:t>
            </a:r>
            <a:r>
              <a:rPr lang="en-US" sz="900" dirty="0" err="1"/>
              <a:t>client_exists</a:t>
            </a:r>
            <a:endParaRPr lang="en-US" sz="900" dirty="0"/>
          </a:p>
          <a:p>
            <a:r>
              <a:rPr lang="en-US" sz="900" dirty="0"/>
              <a:t>        FROM c##</a:t>
            </a:r>
            <a:r>
              <a:rPr lang="en-US" sz="900" dirty="0" err="1"/>
              <a:t>course.client</a:t>
            </a:r>
            <a:endParaRPr lang="en-US" sz="900" dirty="0"/>
          </a:p>
          <a:p>
            <a:r>
              <a:rPr lang="en-US" sz="900" dirty="0"/>
              <a:t>        WHERE</a:t>
            </a:r>
          </a:p>
          <a:p>
            <a:r>
              <a:rPr lang="en-US" sz="900" dirty="0"/>
              <a:t>            </a:t>
            </a:r>
            <a:r>
              <a:rPr lang="en-US" sz="900" dirty="0" err="1"/>
              <a:t>cl_name</a:t>
            </a:r>
            <a:r>
              <a:rPr lang="en-US" sz="900" dirty="0"/>
              <a:t> = </a:t>
            </a:r>
            <a:r>
              <a:rPr lang="en-US" sz="900" dirty="0" err="1"/>
              <a:t>client_name</a:t>
            </a:r>
            <a:r>
              <a:rPr lang="en-US" sz="900" dirty="0"/>
              <a:t>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IF </a:t>
            </a:r>
            <a:r>
              <a:rPr lang="en-US" sz="900" dirty="0" err="1"/>
              <a:t>client_exists</a:t>
            </a:r>
            <a:r>
              <a:rPr lang="en-US" sz="900" dirty="0"/>
              <a:t> &gt; 0 THEN</a:t>
            </a:r>
          </a:p>
          <a:p>
            <a:r>
              <a:rPr lang="en-US" sz="900" dirty="0"/>
              <a:t>     DBMS_OUTPUT.PUT_LINE('Make select');</a:t>
            </a:r>
          </a:p>
          <a:p>
            <a:r>
              <a:rPr lang="en-US" sz="900" dirty="0"/>
              <a:t>     SELECT</a:t>
            </a:r>
          </a:p>
          <a:p>
            <a:r>
              <a:rPr lang="en-US" sz="900" dirty="0"/>
              <a:t>        id INTO </a:t>
            </a:r>
            <a:r>
              <a:rPr lang="en-US" sz="900" dirty="0" err="1"/>
              <a:t>client_id</a:t>
            </a:r>
            <a:endParaRPr lang="en-US" sz="900" dirty="0"/>
          </a:p>
          <a:p>
            <a:r>
              <a:rPr lang="en-US" sz="900" dirty="0"/>
              <a:t>        FROM c##</a:t>
            </a:r>
            <a:r>
              <a:rPr lang="en-US" sz="900" dirty="0" err="1"/>
              <a:t>course.client</a:t>
            </a:r>
            <a:endParaRPr lang="en-US" sz="900" dirty="0"/>
          </a:p>
          <a:p>
            <a:r>
              <a:rPr lang="en-US" sz="900" dirty="0"/>
              <a:t>        WHERE</a:t>
            </a:r>
          </a:p>
          <a:p>
            <a:r>
              <a:rPr lang="en-US" sz="900" dirty="0"/>
              <a:t>            </a:t>
            </a:r>
            <a:r>
              <a:rPr lang="en-US" sz="900" dirty="0" err="1"/>
              <a:t>cl_name</a:t>
            </a:r>
            <a:r>
              <a:rPr lang="en-US" sz="900" dirty="0"/>
              <a:t> = </a:t>
            </a:r>
            <a:r>
              <a:rPr lang="en-US" sz="900" dirty="0" err="1"/>
              <a:t>client_name</a:t>
            </a:r>
            <a:r>
              <a:rPr lang="en-US" sz="900" dirty="0"/>
              <a:t>;   </a:t>
            </a:r>
          </a:p>
          <a:p>
            <a:r>
              <a:rPr lang="en-US" sz="900" dirty="0"/>
              <a:t>    ELSE</a:t>
            </a:r>
          </a:p>
          <a:p>
            <a:r>
              <a:rPr lang="en-US" sz="900" dirty="0"/>
              <a:t>        </a:t>
            </a:r>
            <a:r>
              <a:rPr lang="en-US" sz="900" dirty="0" err="1"/>
              <a:t>client_id</a:t>
            </a:r>
            <a:r>
              <a:rPr lang="en-US" sz="900" dirty="0"/>
              <a:t> := c##</a:t>
            </a:r>
            <a:r>
              <a:rPr lang="en-US" sz="900" dirty="0" err="1"/>
              <a:t>course.seq.nextval</a:t>
            </a:r>
            <a:r>
              <a:rPr lang="en-US" sz="900" dirty="0"/>
              <a:t>;</a:t>
            </a:r>
          </a:p>
          <a:p>
            <a:r>
              <a:rPr lang="en-US" sz="900" dirty="0"/>
              <a:t>        DBMS_OUTPUT.PUT_LINE('Make insert');</a:t>
            </a:r>
          </a:p>
          <a:p>
            <a:r>
              <a:rPr lang="en-US" sz="900" dirty="0"/>
              <a:t>        INSERT INTO c##</a:t>
            </a:r>
            <a:r>
              <a:rPr lang="en-US" sz="900" dirty="0" err="1"/>
              <a:t>course.client</a:t>
            </a:r>
            <a:endParaRPr lang="en-US" sz="900" dirty="0"/>
          </a:p>
          <a:p>
            <a:r>
              <a:rPr lang="en-US" sz="900" dirty="0"/>
              <a:t>            (</a:t>
            </a:r>
          </a:p>
          <a:p>
            <a:r>
              <a:rPr lang="en-US" sz="900" dirty="0"/>
              <a:t>                  id</a:t>
            </a:r>
          </a:p>
          <a:p>
            <a:r>
              <a:rPr lang="en-US" sz="900" dirty="0"/>
              <a:t>                , </a:t>
            </a:r>
            <a:r>
              <a:rPr lang="en-US" sz="900" dirty="0" err="1"/>
              <a:t>cl_name</a:t>
            </a:r>
            <a:endParaRPr lang="en-US" sz="900" dirty="0"/>
          </a:p>
          <a:p>
            <a:r>
              <a:rPr lang="en-US" sz="900" dirty="0"/>
              <a:t>                , </a:t>
            </a:r>
            <a:r>
              <a:rPr lang="en-US" sz="900" dirty="0" err="1"/>
              <a:t>date_birth</a:t>
            </a:r>
            <a:endParaRPr lang="en-US" sz="900" dirty="0"/>
          </a:p>
          <a:p>
            <a:r>
              <a:rPr lang="en-US" sz="900" dirty="0"/>
              <a:t>            ) VALUES (</a:t>
            </a:r>
          </a:p>
          <a:p>
            <a:r>
              <a:rPr lang="en-US" sz="900" dirty="0"/>
              <a:t>                  </a:t>
            </a:r>
            <a:r>
              <a:rPr lang="en-US" sz="900" dirty="0" err="1"/>
              <a:t>client_id</a:t>
            </a:r>
            <a:endParaRPr lang="en-US" sz="900" dirty="0"/>
          </a:p>
          <a:p>
            <a:r>
              <a:rPr lang="en-US" sz="900" dirty="0"/>
              <a:t>                , </a:t>
            </a:r>
            <a:r>
              <a:rPr lang="en-US" sz="900" dirty="0" err="1"/>
              <a:t>client_name</a:t>
            </a:r>
            <a:endParaRPr lang="en-US" sz="900" dirty="0"/>
          </a:p>
          <a:p>
            <a:r>
              <a:rPr lang="en-US" sz="900" dirty="0"/>
              <a:t>                , </a:t>
            </a:r>
            <a:r>
              <a:rPr lang="en-US" sz="900" dirty="0" err="1"/>
              <a:t>client_birth</a:t>
            </a:r>
            <a:endParaRPr lang="en-US" sz="900" dirty="0"/>
          </a:p>
          <a:p>
            <a:r>
              <a:rPr lang="en-US" sz="900" dirty="0"/>
              <a:t>            );</a:t>
            </a:r>
          </a:p>
          <a:p>
            <a:r>
              <a:rPr lang="en-US" sz="900" dirty="0"/>
              <a:t>            COMMIT;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 END IF;</a:t>
            </a:r>
          </a:p>
          <a:p>
            <a:r>
              <a:rPr lang="en-US" sz="900" dirty="0"/>
              <a:t>  </a:t>
            </a:r>
          </a:p>
          <a:p>
            <a:r>
              <a:rPr lang="en-US" sz="900" dirty="0"/>
              <a:t>    DBMS_OUTPUT.PUT_LINE('</a:t>
            </a:r>
            <a:r>
              <a:rPr lang="en-US" sz="900" dirty="0" err="1"/>
              <a:t>client_id</a:t>
            </a:r>
            <a:r>
              <a:rPr lang="en-US" sz="900" dirty="0"/>
              <a:t> = ' || </a:t>
            </a:r>
            <a:r>
              <a:rPr lang="en-US" sz="900" dirty="0" err="1"/>
              <a:t>client_id</a:t>
            </a:r>
            <a:r>
              <a:rPr lang="en-US" sz="900" dirty="0"/>
              <a:t>);</a:t>
            </a:r>
          </a:p>
          <a:p>
            <a:r>
              <a:rPr lang="en-US" sz="900" dirty="0"/>
              <a:t>    RETURN;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END </a:t>
            </a:r>
            <a:r>
              <a:rPr lang="en-US" sz="900" dirty="0" err="1"/>
              <a:t>pr_create_client</a:t>
            </a:r>
            <a:r>
              <a:rPr lang="en-US" sz="9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2706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5703" y="116632"/>
            <a:ext cx="10728324" cy="543429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Добавление нового договора и плана платежей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63352" y="660061"/>
            <a:ext cx="4392488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CREATE OR REPLACE PROCEDURE c##</a:t>
            </a:r>
            <a:r>
              <a:rPr lang="en-US" sz="900" dirty="0" err="1"/>
              <a:t>course.pr_create_credit</a:t>
            </a:r>
            <a:r>
              <a:rPr lang="en-US" sz="900" dirty="0"/>
              <a:t> (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client_name</a:t>
            </a:r>
            <a:r>
              <a:rPr lang="en-US" sz="900" dirty="0"/>
              <a:t>     IN varchar2,        -- </a:t>
            </a:r>
            <a:r>
              <a:rPr lang="ru-RU" sz="900" dirty="0"/>
              <a:t>Клиент ФИО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client_birth</a:t>
            </a:r>
            <a:r>
              <a:rPr lang="en-US" sz="900" dirty="0"/>
              <a:t>    IN date,            -- </a:t>
            </a:r>
            <a:r>
              <a:rPr lang="ru-RU" sz="900" dirty="0"/>
              <a:t>Дата рождения Клиента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summa_dog</a:t>
            </a:r>
            <a:r>
              <a:rPr lang="en-US" sz="900" dirty="0"/>
              <a:t>       IN number,          -- </a:t>
            </a:r>
            <a:r>
              <a:rPr lang="ru-RU" sz="900" dirty="0"/>
              <a:t>Сумма кредита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persent_dog</a:t>
            </a:r>
            <a:r>
              <a:rPr lang="en-US" sz="900" dirty="0"/>
              <a:t>     IN number,          -- </a:t>
            </a:r>
            <a:r>
              <a:rPr lang="ru-RU" sz="900" dirty="0"/>
              <a:t>Годовая процентная ставка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duration_dog</a:t>
            </a:r>
            <a:r>
              <a:rPr lang="en-US" sz="900" dirty="0"/>
              <a:t>    IN number           -- </a:t>
            </a:r>
            <a:r>
              <a:rPr lang="ru-RU" sz="900" dirty="0"/>
              <a:t>Срок кредитования месяцев</a:t>
            </a:r>
          </a:p>
          <a:p>
            <a:r>
              <a:rPr lang="ru-RU" sz="900" dirty="0"/>
              <a:t>)</a:t>
            </a:r>
          </a:p>
          <a:p>
            <a:r>
              <a:rPr lang="en-US" sz="900" dirty="0"/>
              <a:t>AS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client_id</a:t>
            </a:r>
            <a:r>
              <a:rPr lang="en-US" sz="900" dirty="0"/>
              <a:t>                   number;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credit_id</a:t>
            </a:r>
            <a:r>
              <a:rPr lang="en-US" sz="900" dirty="0"/>
              <a:t>                   number;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collect_plan_id</a:t>
            </a:r>
            <a:r>
              <a:rPr lang="en-US" sz="900" dirty="0"/>
              <a:t>             number;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collect_fact_id</a:t>
            </a:r>
            <a:r>
              <a:rPr lang="en-US" sz="900" dirty="0"/>
              <a:t>             number;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date_begin</a:t>
            </a:r>
            <a:r>
              <a:rPr lang="en-US" sz="900" dirty="0"/>
              <a:t>                  date;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date_end</a:t>
            </a:r>
            <a:r>
              <a:rPr lang="en-US" sz="900" dirty="0"/>
              <a:t>                    date;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year_dog</a:t>
            </a:r>
            <a:r>
              <a:rPr lang="en-US" sz="900" dirty="0"/>
              <a:t>                    varchar2(4);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num_dog</a:t>
            </a:r>
            <a:r>
              <a:rPr lang="en-US" sz="900" dirty="0"/>
              <a:t>                     number := 1;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amount_dog_in_current_year</a:t>
            </a:r>
            <a:r>
              <a:rPr lang="en-US" sz="900" dirty="0"/>
              <a:t>  number := 0;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credit_month_percent</a:t>
            </a:r>
            <a:r>
              <a:rPr lang="en-US" sz="900" dirty="0"/>
              <a:t>        number;     -- </a:t>
            </a:r>
            <a:r>
              <a:rPr lang="ru-RU" sz="900" dirty="0"/>
              <a:t>ежемесячная процентная ставка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annuit_pay</a:t>
            </a:r>
            <a:r>
              <a:rPr lang="en-US" sz="900" dirty="0"/>
              <a:t>                  number;     -- </a:t>
            </a:r>
            <a:r>
              <a:rPr lang="ru-RU" sz="900" dirty="0"/>
              <a:t>размер </a:t>
            </a:r>
            <a:r>
              <a:rPr lang="ru-RU" sz="900" dirty="0" err="1"/>
              <a:t>аннуитентного</a:t>
            </a:r>
            <a:r>
              <a:rPr lang="ru-RU" sz="900" dirty="0"/>
              <a:t> платежа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p_date</a:t>
            </a:r>
            <a:r>
              <a:rPr lang="en-US" sz="900" dirty="0"/>
              <a:t>                      date;       -- </a:t>
            </a:r>
            <a:r>
              <a:rPr lang="ru-RU" sz="900" dirty="0"/>
              <a:t>планируемая дата </a:t>
            </a:r>
            <a:r>
              <a:rPr lang="ru-RU" sz="900" dirty="0" err="1"/>
              <a:t>аннуитентного</a:t>
            </a:r>
            <a:r>
              <a:rPr lang="ru-RU" sz="900" dirty="0"/>
              <a:t> платежа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p_summa_percent</a:t>
            </a:r>
            <a:r>
              <a:rPr lang="en-US" sz="900" dirty="0"/>
              <a:t>             number;     -- </a:t>
            </a:r>
            <a:r>
              <a:rPr lang="ru-RU" sz="900" dirty="0"/>
              <a:t>ежемесячное погашение процентов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p_summa_body</a:t>
            </a:r>
            <a:r>
              <a:rPr lang="en-US" sz="900" dirty="0"/>
              <a:t>                number;     -- </a:t>
            </a:r>
            <a:r>
              <a:rPr lang="ru-RU" sz="900" dirty="0"/>
              <a:t>ежемесячное погашение кредита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summa_dog_ostat</a:t>
            </a:r>
            <a:r>
              <a:rPr lang="en-US" sz="900" dirty="0"/>
              <a:t>             number;     -- </a:t>
            </a:r>
            <a:r>
              <a:rPr lang="ru-RU" sz="900" dirty="0"/>
              <a:t>остаток по кредиту</a:t>
            </a:r>
          </a:p>
          <a:p>
            <a:r>
              <a:rPr lang="ru-RU" sz="900" dirty="0"/>
              <a:t/>
            </a:r>
            <a:br>
              <a:rPr lang="ru-RU" sz="900" dirty="0"/>
            </a:br>
            <a:r>
              <a:rPr lang="en-US" sz="900" dirty="0"/>
              <a:t>BEGIN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 </a:t>
            </a:r>
            <a:r>
              <a:rPr lang="en-US" sz="900" dirty="0" smtClean="0"/>
              <a:t>c</a:t>
            </a:r>
            <a:r>
              <a:rPr lang="en-US" sz="900" dirty="0"/>
              <a:t>##</a:t>
            </a:r>
            <a:r>
              <a:rPr lang="en-US" sz="900" dirty="0" err="1"/>
              <a:t>course.pr_create_client</a:t>
            </a:r>
            <a:r>
              <a:rPr lang="en-US" sz="900" dirty="0"/>
              <a:t>(</a:t>
            </a:r>
            <a:r>
              <a:rPr lang="en-US" sz="900" dirty="0" err="1"/>
              <a:t>client_name,client_birth,client_id</a:t>
            </a:r>
            <a:r>
              <a:rPr lang="en-US" sz="900" dirty="0"/>
              <a:t>);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date_begin</a:t>
            </a:r>
            <a:r>
              <a:rPr lang="en-US" sz="900" dirty="0"/>
              <a:t> := CURRENT_DATE;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date_end</a:t>
            </a:r>
            <a:r>
              <a:rPr lang="en-US" sz="900" dirty="0"/>
              <a:t> := ADD_MONTHS(</a:t>
            </a:r>
            <a:r>
              <a:rPr lang="en-US" sz="900" dirty="0" err="1"/>
              <a:t>date_begin,duration_dog</a:t>
            </a:r>
            <a:r>
              <a:rPr lang="en-US" sz="900" dirty="0"/>
              <a:t>);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year_dog</a:t>
            </a:r>
            <a:r>
              <a:rPr lang="en-US" sz="900" dirty="0"/>
              <a:t> := TO_CHAR(</a:t>
            </a:r>
            <a:r>
              <a:rPr lang="en-US" sz="900" dirty="0" err="1"/>
              <a:t>date_begin,'YYYY</a:t>
            </a:r>
            <a:r>
              <a:rPr lang="en-US" sz="900" dirty="0"/>
              <a:t>');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SELECT</a:t>
            </a:r>
          </a:p>
          <a:p>
            <a:r>
              <a:rPr lang="en-US" sz="900" dirty="0"/>
              <a:t>        COUNT(*) INTO </a:t>
            </a:r>
            <a:r>
              <a:rPr lang="en-US" sz="900" dirty="0" err="1"/>
              <a:t>amount_dog_in_current_year</a:t>
            </a:r>
            <a:endParaRPr lang="en-US" sz="900" dirty="0"/>
          </a:p>
          <a:p>
            <a:r>
              <a:rPr lang="en-US" sz="900" dirty="0"/>
              <a:t>        FROM c##</a:t>
            </a:r>
            <a:r>
              <a:rPr lang="en-US" sz="900" dirty="0" err="1"/>
              <a:t>course.pr_credit</a:t>
            </a:r>
            <a:endParaRPr lang="en-US" sz="900" dirty="0"/>
          </a:p>
          <a:p>
            <a:r>
              <a:rPr lang="en-US" sz="900" dirty="0"/>
              <a:t>        WHERE</a:t>
            </a:r>
          </a:p>
          <a:p>
            <a:r>
              <a:rPr lang="en-US" sz="900" dirty="0"/>
              <a:t>            </a:t>
            </a:r>
            <a:r>
              <a:rPr lang="en-US" sz="900" dirty="0" err="1"/>
              <a:t>num_dog</a:t>
            </a:r>
            <a:r>
              <a:rPr lang="en-US" sz="900" dirty="0"/>
              <a:t> LIKE  </a:t>
            </a:r>
            <a:r>
              <a:rPr lang="en-US" sz="900" dirty="0" err="1"/>
              <a:t>year_dog</a:t>
            </a:r>
            <a:r>
              <a:rPr lang="en-US" sz="900" dirty="0"/>
              <a:t> || '/%';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</a:t>
            </a:r>
            <a:r>
              <a:rPr lang="en-US" sz="900" dirty="0" smtClean="0"/>
              <a:t>  </a:t>
            </a:r>
          </a:p>
          <a:p>
            <a:r>
              <a:rPr lang="en-US" sz="900" dirty="0"/>
              <a:t>  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3792" y="660061"/>
            <a:ext cx="34563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  IF </a:t>
            </a:r>
            <a:r>
              <a:rPr lang="en-US" sz="900" dirty="0" err="1"/>
              <a:t>amount_dog_in_current_year</a:t>
            </a:r>
            <a:r>
              <a:rPr lang="en-US" sz="900" dirty="0"/>
              <a:t> &gt; 0 THEN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     SELECT</a:t>
            </a:r>
          </a:p>
          <a:p>
            <a:r>
              <a:rPr lang="en-US" sz="900" dirty="0"/>
              <a:t>            MAX(TO_NUMBER(REPLACE(</a:t>
            </a:r>
            <a:r>
              <a:rPr lang="en-US" sz="900" dirty="0" err="1"/>
              <a:t>num_dog</a:t>
            </a:r>
            <a:r>
              <a:rPr lang="en-US" sz="900" dirty="0"/>
              <a:t>, </a:t>
            </a:r>
            <a:r>
              <a:rPr lang="en-US" sz="900" dirty="0" err="1"/>
              <a:t>year_dog</a:t>
            </a:r>
            <a:r>
              <a:rPr lang="en-US" sz="900" dirty="0"/>
              <a:t> || '/',''))) + 1 INTO </a:t>
            </a:r>
            <a:r>
              <a:rPr lang="en-US" sz="900" dirty="0" err="1"/>
              <a:t>num_dog</a:t>
            </a:r>
            <a:endParaRPr lang="en-US" sz="900" dirty="0"/>
          </a:p>
          <a:p>
            <a:r>
              <a:rPr lang="en-US" sz="900" dirty="0"/>
              <a:t>            FROM c##</a:t>
            </a:r>
            <a:r>
              <a:rPr lang="en-US" sz="900" dirty="0" err="1"/>
              <a:t>course.pr_credit</a:t>
            </a:r>
            <a:endParaRPr lang="en-US" sz="900" dirty="0"/>
          </a:p>
          <a:p>
            <a:r>
              <a:rPr lang="en-US" sz="900" dirty="0"/>
              <a:t>            WHERE</a:t>
            </a:r>
          </a:p>
          <a:p>
            <a:r>
              <a:rPr lang="en-US" sz="900" dirty="0"/>
              <a:t>                </a:t>
            </a:r>
            <a:r>
              <a:rPr lang="en-US" sz="900" dirty="0" err="1"/>
              <a:t>num_dog</a:t>
            </a:r>
            <a:r>
              <a:rPr lang="en-US" sz="900" dirty="0"/>
              <a:t> LIKE  </a:t>
            </a:r>
            <a:r>
              <a:rPr lang="en-US" sz="900" dirty="0" err="1"/>
              <a:t>year_dog</a:t>
            </a:r>
            <a:r>
              <a:rPr lang="en-US" sz="900" dirty="0"/>
              <a:t> || '/%';</a:t>
            </a:r>
          </a:p>
          <a:p>
            <a:r>
              <a:rPr lang="en-US" sz="900" dirty="0"/>
              <a:t>   </a:t>
            </a:r>
          </a:p>
          <a:p>
            <a:r>
              <a:rPr lang="en-US" sz="900" dirty="0"/>
              <a:t>    END IF;</a:t>
            </a:r>
          </a:p>
          <a:p>
            <a:r>
              <a:rPr lang="en-US" sz="900" dirty="0"/>
              <a:t>   </a:t>
            </a:r>
            <a:br>
              <a:rPr lang="en-US" sz="900" dirty="0"/>
            </a:br>
            <a:r>
              <a:rPr lang="en-US" sz="900" dirty="0"/>
              <a:t>    SAVEPOINT </a:t>
            </a:r>
            <a:r>
              <a:rPr lang="en-US" sz="900" dirty="0" err="1"/>
              <a:t>add_dog</a:t>
            </a:r>
            <a:r>
              <a:rPr lang="en-US" sz="900" dirty="0"/>
              <a:t>;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 </a:t>
            </a:r>
            <a:r>
              <a:rPr lang="en-US" sz="900" dirty="0" err="1"/>
              <a:t>credit_id</a:t>
            </a:r>
            <a:r>
              <a:rPr lang="en-US" sz="900" dirty="0"/>
              <a:t>       := c##</a:t>
            </a:r>
            <a:r>
              <a:rPr lang="en-US" sz="900" dirty="0" err="1"/>
              <a:t>course.seq.nextval</a:t>
            </a:r>
            <a:r>
              <a:rPr lang="en-US" sz="900" dirty="0"/>
              <a:t>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collect_plan_id</a:t>
            </a:r>
            <a:r>
              <a:rPr lang="en-US" sz="900" dirty="0"/>
              <a:t> := c##</a:t>
            </a:r>
            <a:r>
              <a:rPr lang="en-US" sz="900" dirty="0" err="1"/>
              <a:t>course.seq.nextval</a:t>
            </a:r>
            <a:r>
              <a:rPr lang="en-US" sz="900" dirty="0"/>
              <a:t>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collect_fact_id</a:t>
            </a:r>
            <a:r>
              <a:rPr lang="en-US" sz="900" dirty="0"/>
              <a:t> := c##</a:t>
            </a:r>
            <a:r>
              <a:rPr lang="en-US" sz="900" dirty="0" err="1"/>
              <a:t>course.seq.nextval</a:t>
            </a:r>
            <a:r>
              <a:rPr lang="en-US" sz="900" dirty="0"/>
              <a:t>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INSERT INTO c##</a:t>
            </a:r>
            <a:r>
              <a:rPr lang="en-US" sz="900" dirty="0" err="1"/>
              <a:t>course.pr_credit</a:t>
            </a:r>
            <a:endParaRPr lang="en-US" sz="900" dirty="0"/>
          </a:p>
          <a:p>
            <a:r>
              <a:rPr lang="en-US" sz="900" dirty="0"/>
              <a:t>    (</a:t>
            </a:r>
          </a:p>
          <a:p>
            <a:r>
              <a:rPr lang="en-US" sz="900" dirty="0"/>
              <a:t>          id</a:t>
            </a:r>
          </a:p>
          <a:p>
            <a:r>
              <a:rPr lang="en-US" sz="900" dirty="0"/>
              <a:t>        , </a:t>
            </a:r>
            <a:r>
              <a:rPr lang="en-US" sz="900" dirty="0" err="1"/>
              <a:t>num_dog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summa_dog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date_begin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date_end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id_client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collect_plan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collect_fact</a:t>
            </a:r>
            <a:endParaRPr lang="en-US" sz="900" dirty="0"/>
          </a:p>
          <a:p>
            <a:r>
              <a:rPr lang="en-US" sz="900" dirty="0"/>
              <a:t>    ) VALUES(</a:t>
            </a:r>
          </a:p>
          <a:p>
            <a:r>
              <a:rPr lang="en-US" sz="900" dirty="0"/>
              <a:t>          </a:t>
            </a:r>
            <a:r>
              <a:rPr lang="en-US" sz="900" dirty="0" err="1"/>
              <a:t>credit_id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year_dog</a:t>
            </a:r>
            <a:r>
              <a:rPr lang="en-US" sz="900" dirty="0"/>
              <a:t> || '/' || </a:t>
            </a:r>
            <a:r>
              <a:rPr lang="en-US" sz="900" dirty="0" err="1"/>
              <a:t>num_dog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summa_dog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date_begin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date_end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client_id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collect_plan_id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collect_fact_id</a:t>
            </a:r>
            <a:endParaRPr lang="en-US" sz="900" dirty="0"/>
          </a:p>
          <a:p>
            <a:r>
              <a:rPr lang="en-US" sz="900" dirty="0"/>
              <a:t>    );</a:t>
            </a:r>
          </a:p>
          <a:p>
            <a:r>
              <a:rPr lang="en-US" sz="900" dirty="0"/>
              <a:t> 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06376" y="677009"/>
            <a:ext cx="34563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 </a:t>
            </a:r>
            <a:r>
              <a:rPr lang="en-US" sz="900" dirty="0" err="1"/>
              <a:t>credit_month_percent</a:t>
            </a:r>
            <a:r>
              <a:rPr lang="en-US" sz="900" dirty="0"/>
              <a:t> := </a:t>
            </a:r>
            <a:r>
              <a:rPr lang="en-US" sz="900" dirty="0" err="1"/>
              <a:t>persent_dog</a:t>
            </a:r>
            <a:r>
              <a:rPr lang="en-US" sz="900" dirty="0"/>
              <a:t> / 100 / </a:t>
            </a:r>
            <a:r>
              <a:rPr lang="en-US" sz="900" dirty="0" err="1"/>
              <a:t>duration_dog</a:t>
            </a:r>
            <a:r>
              <a:rPr lang="en-US" sz="900" dirty="0"/>
              <a:t>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DBMS_OUTPUT.PUT_LINE('</a:t>
            </a:r>
            <a:r>
              <a:rPr lang="en-US" sz="900" dirty="0" err="1"/>
              <a:t>credit_month_percent</a:t>
            </a:r>
            <a:r>
              <a:rPr lang="en-US" sz="900" dirty="0"/>
              <a:t> = ' || </a:t>
            </a:r>
            <a:r>
              <a:rPr lang="en-US" sz="900" dirty="0" err="1"/>
              <a:t>credit_month_percent</a:t>
            </a:r>
            <a:r>
              <a:rPr lang="en-US" sz="900" dirty="0"/>
              <a:t>);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annuit_pay</a:t>
            </a:r>
            <a:r>
              <a:rPr lang="en-US" sz="900" dirty="0"/>
              <a:t> := ROUND(</a:t>
            </a:r>
            <a:r>
              <a:rPr lang="en-US" sz="900" dirty="0" err="1"/>
              <a:t>summa_dog</a:t>
            </a:r>
            <a:r>
              <a:rPr lang="en-US" sz="900" dirty="0"/>
              <a:t> * (</a:t>
            </a:r>
            <a:r>
              <a:rPr lang="en-US" sz="900" dirty="0" err="1"/>
              <a:t>credit_month_percent</a:t>
            </a:r>
            <a:r>
              <a:rPr lang="en-US" sz="900" dirty="0"/>
              <a:t> + </a:t>
            </a:r>
            <a:r>
              <a:rPr lang="en-US" sz="900" dirty="0" err="1"/>
              <a:t>credit_month_percent</a:t>
            </a:r>
            <a:r>
              <a:rPr lang="en-US" sz="900" dirty="0"/>
              <a:t> / (POWER((1 + </a:t>
            </a:r>
            <a:r>
              <a:rPr lang="en-US" sz="900" dirty="0" err="1"/>
              <a:t>credit_month_percent</a:t>
            </a:r>
            <a:r>
              <a:rPr lang="en-US" sz="900" dirty="0"/>
              <a:t>),</a:t>
            </a:r>
            <a:r>
              <a:rPr lang="en-US" sz="900" dirty="0" err="1"/>
              <a:t>duration_dog</a:t>
            </a:r>
            <a:r>
              <a:rPr lang="en-US" sz="900" dirty="0"/>
              <a:t>)-1)),2);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DBMS_OUTPUT.PUT_LINE('</a:t>
            </a:r>
            <a:r>
              <a:rPr lang="en-US" sz="900" dirty="0" err="1"/>
              <a:t>annuit_pay</a:t>
            </a:r>
            <a:r>
              <a:rPr lang="en-US" sz="900" dirty="0"/>
              <a:t> = ' || </a:t>
            </a:r>
            <a:r>
              <a:rPr lang="en-US" sz="900" dirty="0" err="1"/>
              <a:t>annuit_pay</a:t>
            </a:r>
            <a:r>
              <a:rPr lang="en-US" sz="900" dirty="0"/>
              <a:t>);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summa_dog_ostat</a:t>
            </a:r>
            <a:r>
              <a:rPr lang="en-US" sz="900" dirty="0"/>
              <a:t> := </a:t>
            </a:r>
            <a:r>
              <a:rPr lang="en-US" sz="900" dirty="0" err="1"/>
              <a:t>summa_dog</a:t>
            </a:r>
            <a:r>
              <a:rPr lang="en-US" sz="900" dirty="0"/>
              <a:t>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INSERT INTO </a:t>
            </a:r>
            <a:r>
              <a:rPr lang="en-US" sz="900" dirty="0" err="1"/>
              <a:t>plan_oper</a:t>
            </a:r>
            <a:endParaRPr lang="en-US" sz="900" dirty="0"/>
          </a:p>
          <a:p>
            <a:r>
              <a:rPr lang="en-US" sz="900" dirty="0"/>
              <a:t>    (</a:t>
            </a:r>
          </a:p>
          <a:p>
            <a:r>
              <a:rPr lang="en-US" sz="900" dirty="0"/>
              <a:t>         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        ,</a:t>
            </a:r>
            <a:r>
              <a:rPr lang="en-US" sz="900" dirty="0" err="1"/>
              <a:t>p_date</a:t>
            </a:r>
            <a:endParaRPr lang="en-US" sz="900" dirty="0"/>
          </a:p>
          <a:p>
            <a:r>
              <a:rPr lang="en-US" sz="900" dirty="0"/>
              <a:t>        ,</a:t>
            </a:r>
            <a:r>
              <a:rPr lang="en-US" sz="900" dirty="0" err="1"/>
              <a:t>p_summa</a:t>
            </a:r>
            <a:endParaRPr lang="en-US" sz="900" dirty="0"/>
          </a:p>
          <a:p>
            <a:r>
              <a:rPr lang="en-US" sz="900" dirty="0"/>
              <a:t>        ,</a:t>
            </a:r>
            <a:r>
              <a:rPr lang="en-US" sz="900" dirty="0" err="1"/>
              <a:t>type_oper</a:t>
            </a:r>
            <a:endParaRPr lang="en-US" sz="900" dirty="0"/>
          </a:p>
          <a:p>
            <a:r>
              <a:rPr lang="en-US" sz="900" dirty="0"/>
              <a:t>    ) VALUES (</a:t>
            </a:r>
          </a:p>
          <a:p>
            <a:r>
              <a:rPr lang="en-US" sz="900" dirty="0"/>
              <a:t>         </a:t>
            </a:r>
            <a:r>
              <a:rPr lang="en-US" sz="900" dirty="0" err="1"/>
              <a:t>collect_plan_id</a:t>
            </a:r>
            <a:endParaRPr lang="en-US" sz="900" dirty="0"/>
          </a:p>
          <a:p>
            <a:r>
              <a:rPr lang="en-US" sz="900" dirty="0"/>
              <a:t>        ,</a:t>
            </a:r>
            <a:r>
              <a:rPr lang="en-US" sz="900" dirty="0" err="1"/>
              <a:t>date_begin</a:t>
            </a:r>
            <a:endParaRPr lang="en-US" sz="900" dirty="0"/>
          </a:p>
          <a:p>
            <a:r>
              <a:rPr lang="en-US" sz="900" dirty="0"/>
              <a:t>        ,</a:t>
            </a:r>
            <a:r>
              <a:rPr lang="en-US" sz="900" dirty="0" err="1"/>
              <a:t>summa_dog</a:t>
            </a:r>
            <a:endParaRPr lang="en-US" sz="900" dirty="0"/>
          </a:p>
          <a:p>
            <a:r>
              <a:rPr lang="en-US" sz="900" dirty="0"/>
              <a:t>        ,'</a:t>
            </a:r>
            <a:r>
              <a:rPr lang="ru-RU" sz="900" dirty="0"/>
              <a:t>Выдача кредита'</a:t>
            </a:r>
          </a:p>
          <a:p>
            <a:r>
              <a:rPr lang="ru-RU" sz="900" dirty="0"/>
              <a:t>    );</a:t>
            </a:r>
          </a:p>
          <a:p>
            <a:r>
              <a:rPr lang="ru-RU" sz="900" dirty="0"/>
              <a:t>    </a:t>
            </a:r>
          </a:p>
          <a:p>
            <a:r>
              <a:rPr lang="ru-RU" sz="900" dirty="0"/>
              <a:t>    </a:t>
            </a:r>
            <a:r>
              <a:rPr lang="en-US" sz="900" dirty="0"/>
              <a:t>FOR </a:t>
            </a:r>
            <a:r>
              <a:rPr lang="en-US" sz="900" dirty="0" err="1"/>
              <a:t>i</a:t>
            </a:r>
            <a:r>
              <a:rPr lang="en-US" sz="900" dirty="0"/>
              <a:t> IN 1..duration_dog LOOP</a:t>
            </a:r>
          </a:p>
          <a:p>
            <a:r>
              <a:rPr lang="en-US" sz="900" dirty="0"/>
              <a:t>        </a:t>
            </a:r>
          </a:p>
          <a:p>
            <a:r>
              <a:rPr lang="en-US" sz="900" dirty="0"/>
              <a:t>        </a:t>
            </a:r>
            <a:r>
              <a:rPr lang="en-US" sz="900" dirty="0" err="1"/>
              <a:t>p_date</a:t>
            </a:r>
            <a:r>
              <a:rPr lang="en-US" sz="900" dirty="0"/>
              <a:t> := ADD_MONTHS(</a:t>
            </a:r>
            <a:r>
              <a:rPr lang="en-US" sz="900" dirty="0" err="1"/>
              <a:t>date_begin,i</a:t>
            </a:r>
            <a:r>
              <a:rPr lang="en-US" sz="900" dirty="0"/>
              <a:t>);</a:t>
            </a:r>
          </a:p>
          <a:p>
            <a:r>
              <a:rPr lang="en-US" sz="900" dirty="0"/>
              <a:t>        </a:t>
            </a:r>
            <a:r>
              <a:rPr lang="en-US" sz="900" dirty="0" err="1"/>
              <a:t>p_summa_percent</a:t>
            </a:r>
            <a:r>
              <a:rPr lang="en-US" sz="900" dirty="0"/>
              <a:t> := ROUND(</a:t>
            </a:r>
            <a:r>
              <a:rPr lang="en-US" sz="900" dirty="0" err="1"/>
              <a:t>summa_dog_ostat</a:t>
            </a:r>
            <a:r>
              <a:rPr lang="en-US" sz="900" dirty="0"/>
              <a:t> * </a:t>
            </a:r>
            <a:r>
              <a:rPr lang="en-US" sz="900" dirty="0" err="1"/>
              <a:t>credit_month_percent</a:t>
            </a:r>
            <a:r>
              <a:rPr lang="en-US" sz="900" dirty="0"/>
              <a:t>);</a:t>
            </a:r>
          </a:p>
          <a:p>
            <a:r>
              <a:rPr lang="en-US" sz="900" dirty="0"/>
              <a:t>        </a:t>
            </a:r>
            <a:r>
              <a:rPr lang="en-US" sz="900" dirty="0" err="1"/>
              <a:t>p_summa_body</a:t>
            </a:r>
            <a:r>
              <a:rPr lang="en-US" sz="900" dirty="0"/>
              <a:t> := </a:t>
            </a:r>
            <a:r>
              <a:rPr lang="en-US" sz="900" dirty="0" err="1"/>
              <a:t>annuit_pay</a:t>
            </a:r>
            <a:r>
              <a:rPr lang="en-US" sz="900" dirty="0"/>
              <a:t> - </a:t>
            </a:r>
            <a:r>
              <a:rPr lang="en-US" sz="900" dirty="0" err="1"/>
              <a:t>p_summa_percent</a:t>
            </a:r>
            <a:r>
              <a:rPr lang="en-US" sz="900" dirty="0"/>
              <a:t>;</a:t>
            </a:r>
          </a:p>
          <a:p>
            <a:r>
              <a:rPr lang="en-US" sz="900" dirty="0"/>
              <a:t>        </a:t>
            </a:r>
            <a:r>
              <a:rPr lang="en-US" sz="900" dirty="0" err="1"/>
              <a:t>summa_dog_ostat</a:t>
            </a:r>
            <a:r>
              <a:rPr lang="en-US" sz="900" dirty="0"/>
              <a:t> := </a:t>
            </a:r>
            <a:r>
              <a:rPr lang="en-US" sz="900" dirty="0" err="1"/>
              <a:t>summa_dog_ostat</a:t>
            </a:r>
            <a:r>
              <a:rPr lang="en-US" sz="900" dirty="0"/>
              <a:t> - </a:t>
            </a:r>
            <a:r>
              <a:rPr lang="en-US" sz="900" dirty="0" err="1"/>
              <a:t>p_summa_body</a:t>
            </a:r>
            <a:r>
              <a:rPr lang="en-US" sz="900" dirty="0"/>
              <a:t>;</a:t>
            </a:r>
          </a:p>
          <a:p>
            <a:r>
              <a:rPr lang="en-US" sz="900" dirty="0"/>
              <a:t>        </a:t>
            </a:r>
          </a:p>
          <a:p>
            <a:r>
              <a:rPr lang="en-US" sz="900" dirty="0"/>
              <a:t>        DBMS_OUTPUT.PUT_LINE(</a:t>
            </a:r>
            <a:r>
              <a:rPr lang="en-US" sz="900" dirty="0" err="1"/>
              <a:t>i</a:t>
            </a:r>
            <a:r>
              <a:rPr lang="en-US" sz="900" dirty="0"/>
              <a:t> || ' - ' || </a:t>
            </a:r>
            <a:r>
              <a:rPr lang="en-US" sz="900" dirty="0" err="1"/>
              <a:t>p_date</a:t>
            </a:r>
            <a:r>
              <a:rPr lang="en-US" sz="900" dirty="0"/>
              <a:t> || ' - ' || </a:t>
            </a:r>
            <a:r>
              <a:rPr lang="en-US" sz="900" dirty="0" err="1"/>
              <a:t>p_summa_percent</a:t>
            </a:r>
            <a:r>
              <a:rPr lang="en-US" sz="900" dirty="0"/>
              <a:t> || ' - ' || '</a:t>
            </a:r>
            <a:r>
              <a:rPr lang="ru-RU" sz="900" dirty="0"/>
              <a:t>Погашение процентов');</a:t>
            </a:r>
          </a:p>
          <a:p>
            <a:r>
              <a:rPr lang="ru-RU" sz="900" dirty="0"/>
              <a:t>        </a:t>
            </a:r>
            <a:r>
              <a:rPr lang="en-US" sz="900" dirty="0"/>
              <a:t>DBMS_OUTPUT.PUT_LINE(</a:t>
            </a:r>
            <a:r>
              <a:rPr lang="en-US" sz="900" dirty="0" err="1"/>
              <a:t>i</a:t>
            </a:r>
            <a:r>
              <a:rPr lang="en-US" sz="900" dirty="0"/>
              <a:t> || ' - ' || </a:t>
            </a:r>
            <a:r>
              <a:rPr lang="en-US" sz="900" dirty="0" err="1"/>
              <a:t>p_date</a:t>
            </a:r>
            <a:r>
              <a:rPr lang="en-US" sz="900" dirty="0"/>
              <a:t> || ' - ' || </a:t>
            </a:r>
            <a:r>
              <a:rPr lang="en-US" sz="900" dirty="0" err="1"/>
              <a:t>p_summa_body</a:t>
            </a:r>
            <a:r>
              <a:rPr lang="en-US" sz="900" dirty="0"/>
              <a:t> || ' - ' || '</a:t>
            </a:r>
            <a:r>
              <a:rPr lang="ru-RU" sz="900" dirty="0"/>
              <a:t>Погашение кредита');</a:t>
            </a:r>
          </a:p>
          <a:p>
            <a:r>
              <a:rPr lang="ru-RU" sz="900" dirty="0"/>
              <a:t/>
            </a:r>
            <a:br>
              <a:rPr lang="ru-RU" sz="900" dirty="0"/>
            </a:br>
            <a:r>
              <a:rPr lang="ru-RU" sz="900" dirty="0"/>
              <a:t>       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24687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5703" y="116632"/>
            <a:ext cx="10728324" cy="543429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Добавление нового договора и плана платежей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63352" y="660061"/>
            <a:ext cx="4392488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 </a:t>
            </a:r>
            <a:r>
              <a:rPr lang="en-US" sz="900" dirty="0"/>
              <a:t>INSERT INTO c##</a:t>
            </a:r>
            <a:r>
              <a:rPr lang="en-US" sz="900" dirty="0" err="1"/>
              <a:t>course.plan_oper</a:t>
            </a:r>
            <a:endParaRPr lang="en-US" sz="900" dirty="0"/>
          </a:p>
          <a:p>
            <a:r>
              <a:rPr lang="en-US" sz="900" dirty="0"/>
              <a:t>        (</a:t>
            </a:r>
          </a:p>
          <a:p>
            <a:r>
              <a:rPr lang="en-US" sz="900" dirty="0"/>
              <a:t>             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p_date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p_summa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type_oper</a:t>
            </a:r>
            <a:endParaRPr lang="en-US" sz="900" dirty="0"/>
          </a:p>
          <a:p>
            <a:r>
              <a:rPr lang="en-US" sz="900" dirty="0"/>
              <a:t>        ) VALUES (</a:t>
            </a:r>
          </a:p>
          <a:p>
            <a:r>
              <a:rPr lang="en-US" sz="900" dirty="0"/>
              <a:t>             </a:t>
            </a:r>
            <a:r>
              <a:rPr lang="en-US" sz="900" dirty="0" err="1"/>
              <a:t>collect_plan_id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p_date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p_summa_percent</a:t>
            </a:r>
            <a:endParaRPr lang="en-US" sz="900" dirty="0"/>
          </a:p>
          <a:p>
            <a:r>
              <a:rPr lang="en-US" sz="900" dirty="0"/>
              <a:t>            ,'</a:t>
            </a:r>
            <a:r>
              <a:rPr lang="ru-RU" sz="900" dirty="0"/>
              <a:t>Погашение процентов'</a:t>
            </a:r>
          </a:p>
          <a:p>
            <a:r>
              <a:rPr lang="ru-RU" sz="900" dirty="0"/>
              <a:t>        );</a:t>
            </a:r>
          </a:p>
          <a:p>
            <a:r>
              <a:rPr lang="ru-RU" sz="900" dirty="0"/>
              <a:t>        </a:t>
            </a:r>
            <a:r>
              <a:rPr lang="en-US" sz="900" dirty="0"/>
              <a:t>INSERT INTO c##</a:t>
            </a:r>
            <a:r>
              <a:rPr lang="en-US" sz="900" dirty="0" err="1"/>
              <a:t>course.plan_oper</a:t>
            </a:r>
            <a:endParaRPr lang="en-US" sz="900" dirty="0"/>
          </a:p>
          <a:p>
            <a:r>
              <a:rPr lang="en-US" sz="900" dirty="0"/>
              <a:t>        (</a:t>
            </a:r>
          </a:p>
          <a:p>
            <a:r>
              <a:rPr lang="en-US" sz="900" dirty="0"/>
              <a:t>             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p_date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p_summa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type_oper</a:t>
            </a:r>
            <a:endParaRPr lang="en-US" sz="900" dirty="0"/>
          </a:p>
          <a:p>
            <a:r>
              <a:rPr lang="en-US" sz="900" dirty="0"/>
              <a:t>        ) VALUES (</a:t>
            </a:r>
          </a:p>
          <a:p>
            <a:r>
              <a:rPr lang="en-US" sz="900" dirty="0"/>
              <a:t>             </a:t>
            </a:r>
            <a:r>
              <a:rPr lang="en-US" sz="900" dirty="0" err="1"/>
              <a:t>collect_plan_id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p_date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p_summa_body</a:t>
            </a:r>
            <a:endParaRPr lang="en-US" sz="900" dirty="0"/>
          </a:p>
          <a:p>
            <a:r>
              <a:rPr lang="en-US" sz="900" dirty="0"/>
              <a:t>            ,'</a:t>
            </a:r>
            <a:r>
              <a:rPr lang="ru-RU" sz="900" dirty="0"/>
              <a:t>Погашение кредита'</a:t>
            </a:r>
          </a:p>
          <a:p>
            <a:r>
              <a:rPr lang="ru-RU" sz="900" dirty="0"/>
              <a:t>        );</a:t>
            </a:r>
          </a:p>
          <a:p>
            <a:r>
              <a:rPr lang="ru-RU" sz="900" dirty="0"/>
              <a:t/>
            </a:r>
            <a:br>
              <a:rPr lang="ru-RU" sz="900" dirty="0"/>
            </a:br>
            <a:r>
              <a:rPr lang="ru-RU" sz="900" dirty="0"/>
              <a:t>        </a:t>
            </a:r>
          </a:p>
          <a:p>
            <a:r>
              <a:rPr lang="ru-RU" sz="900" dirty="0"/>
              <a:t>    </a:t>
            </a:r>
            <a:r>
              <a:rPr lang="en-US" sz="900" dirty="0"/>
              <a:t>END LOOP;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COMMIT;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EXCEPTION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 WHEN OTHERS</a:t>
            </a:r>
          </a:p>
          <a:p>
            <a:r>
              <a:rPr lang="en-US" sz="900" dirty="0"/>
              <a:t>    THEN</a:t>
            </a:r>
          </a:p>
          <a:p>
            <a:r>
              <a:rPr lang="en-US" sz="900" dirty="0"/>
              <a:t>        ROLLBACK TO </a:t>
            </a:r>
            <a:r>
              <a:rPr lang="en-US" sz="900" dirty="0" err="1"/>
              <a:t>add_dog</a:t>
            </a:r>
            <a:r>
              <a:rPr lang="en-US" sz="900" dirty="0"/>
              <a:t>;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END;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</a:t>
            </a:r>
            <a:r>
              <a:rPr lang="en-US" sz="900" dirty="0" smtClean="0"/>
              <a:t>  </a:t>
            </a:r>
          </a:p>
          <a:p>
            <a:r>
              <a:rPr lang="en-US" sz="900" dirty="0"/>
              <a:t>   </a:t>
            </a:r>
          </a:p>
        </p:txBody>
      </p:sp>
    </p:spTree>
    <p:extLst>
      <p:ext uri="{BB962C8B-B14F-4D97-AF65-F5344CB8AC3E}">
        <p14:creationId xmlns:p14="http://schemas.microsoft.com/office/powerpoint/2010/main" val="15974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TextBox 35"/>
          <p:cNvSpPr>
            <a:spLocks/>
          </p:cNvSpPr>
          <p:nvPr/>
        </p:nvSpPr>
        <p:spPr bwMode="auto">
          <a:xfrm>
            <a:off x="6589666" y="3138627"/>
            <a:ext cx="1724820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6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11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z="6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21</a:t>
            </a:r>
            <a:endParaRPr lang="ru-RU" sz="20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pic>
        <p:nvPicPr>
          <p:cNvPr id="17" name="Рисунок 2">
            <a:extLst>
              <a:ext uri="{FF2B5EF4-FFF2-40B4-BE49-F238E27FC236}">
                <a16:creationId xmlns:a16="http://schemas.microsoft.com/office/drawing/2014/main" xmlns="" id="{0DCCFB52-7D2B-4BA7-8FE3-E7C19E143E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44" t="28773" r="16232" b="18899"/>
          <a:stretch/>
        </p:blipFill>
        <p:spPr bwMode="auto">
          <a:xfrm rot="16199999">
            <a:off x="6736997" y="1437737"/>
            <a:ext cx="768257" cy="733293"/>
          </a:xfrm>
          <a:prstGeom prst="rect">
            <a:avLst/>
          </a:prstGeom>
        </p:spPr>
      </p:pic>
      <p:sp>
        <p:nvSpPr>
          <p:cNvPr id="20" name="object 26">
            <a:extLst>
              <a:ext uri="{FF2B5EF4-FFF2-40B4-BE49-F238E27FC236}">
                <a16:creationId xmlns:a16="http://schemas.microsoft.com/office/drawing/2014/main" xmlns="" id="{4DE54BB7-929A-4B8A-9DA0-D0EEC7053A84}"/>
              </a:ext>
            </a:extLst>
          </p:cNvPr>
          <p:cNvSpPr>
            <a:spLocks/>
          </p:cNvSpPr>
          <p:nvPr/>
        </p:nvSpPr>
        <p:spPr bwMode="auto">
          <a:xfrm>
            <a:off x="7896200" y="1705164"/>
            <a:ext cx="3816424" cy="38683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400" spc="-5" dirty="0">
                <a:latin typeface="SBSansText-Light"/>
                <a:cs typeface="SBSansText-Light"/>
              </a:rPr>
              <a:t>Готов к </a:t>
            </a:r>
            <a:r>
              <a:rPr lang="ru-RU" sz="2400" spc="-5" dirty="0" smtClean="0">
                <a:latin typeface="SBSansText-Light"/>
                <a:cs typeface="SBSansText-Light"/>
              </a:rPr>
              <a:t>командировкам</a:t>
            </a:r>
            <a:endParaRPr lang="ru-RU" sz="2400" spc="-5" dirty="0">
              <a:latin typeface="SBSansText-Light"/>
              <a:cs typeface="SBSansText-Light"/>
            </a:endParaRPr>
          </a:p>
        </p:txBody>
      </p:sp>
      <p:pic>
        <p:nvPicPr>
          <p:cNvPr id="22" name="Рисунок 12">
            <a:extLst>
              <a:ext uri="{FF2B5EF4-FFF2-40B4-BE49-F238E27FC236}">
                <a16:creationId xmlns:a16="http://schemas.microsoft.com/office/drawing/2014/main" xmlns="" id="{436EC55F-517B-4FC1-85F8-ED7FCD662E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003" t="24797" r="21644" b="15908"/>
          <a:stretch/>
        </p:blipFill>
        <p:spPr bwMode="auto">
          <a:xfrm rot="16199999">
            <a:off x="6813321" y="734145"/>
            <a:ext cx="672171" cy="733291"/>
          </a:xfrm>
          <a:prstGeom prst="rect">
            <a:avLst/>
          </a:prstGeom>
        </p:spPr>
      </p:pic>
      <p:sp>
        <p:nvSpPr>
          <p:cNvPr id="23" name="object 26">
            <a:extLst>
              <a:ext uri="{FF2B5EF4-FFF2-40B4-BE49-F238E27FC236}">
                <a16:creationId xmlns:a16="http://schemas.microsoft.com/office/drawing/2014/main" xmlns="" id="{A8F6E936-17AA-460E-A5F3-7295B64C51D9}"/>
              </a:ext>
            </a:extLst>
          </p:cNvPr>
          <p:cNvSpPr>
            <a:spLocks/>
          </p:cNvSpPr>
          <p:nvPr/>
        </p:nvSpPr>
        <p:spPr bwMode="auto">
          <a:xfrm>
            <a:off x="7860166" y="963046"/>
            <a:ext cx="3502449" cy="38683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400" spc="-5" dirty="0" smtClean="0">
                <a:latin typeface="SBSansText-Light"/>
                <a:cs typeface="SBSansText-Light"/>
              </a:rPr>
              <a:t>Ростов-на-Дону</a:t>
            </a:r>
            <a:endParaRPr lang="ru-RU" sz="2400" spc="-5" dirty="0">
              <a:latin typeface="SBSansText-Light"/>
              <a:cs typeface="SBSansText-Light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C8D1253D-2E3F-4357-A3C7-FF90F8F21E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38" t="26096" r="19808" b="21575"/>
          <a:stretch/>
        </p:blipFill>
        <p:spPr bwMode="auto">
          <a:xfrm rot="16199999">
            <a:off x="6723068" y="2261483"/>
            <a:ext cx="922315" cy="794412"/>
          </a:xfrm>
          <a:prstGeom prst="rect">
            <a:avLst/>
          </a:prstGeom>
        </p:spPr>
      </p:pic>
      <p:sp>
        <p:nvSpPr>
          <p:cNvPr id="25" name="object 26">
            <a:extLst>
              <a:ext uri="{FF2B5EF4-FFF2-40B4-BE49-F238E27FC236}">
                <a16:creationId xmlns:a16="http://schemas.microsoft.com/office/drawing/2014/main" xmlns="" id="{00AF5FF0-543F-426D-85A1-4D4DBAB934D8}"/>
              </a:ext>
            </a:extLst>
          </p:cNvPr>
          <p:cNvSpPr>
            <a:spLocks/>
          </p:cNvSpPr>
          <p:nvPr/>
        </p:nvSpPr>
        <p:spPr bwMode="auto">
          <a:xfrm>
            <a:off x="7883482" y="2574123"/>
            <a:ext cx="4590791" cy="6532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Высшее </a:t>
            </a:r>
            <a:r>
              <a:rPr lang="ru-RU" sz="2000" spc="-5" dirty="0">
                <a:latin typeface="SBSansText-Light"/>
                <a:cs typeface="SBSansText-Light"/>
              </a:rPr>
              <a:t>техническое </a:t>
            </a:r>
            <a:r>
              <a:rPr lang="ru-RU" sz="2000" spc="-5" dirty="0" smtClean="0">
                <a:latin typeface="SBSansText-Light"/>
                <a:cs typeface="SBSansText-Light"/>
              </a:rPr>
              <a:t>образование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(ДГТУ)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xmlns="" id="{453BB67C-6BE9-45B5-B1FA-AD1EE9AB42E3}"/>
              </a:ext>
            </a:extLst>
          </p:cNvPr>
          <p:cNvSpPr>
            <a:spLocks/>
          </p:cNvSpPr>
          <p:nvPr/>
        </p:nvSpPr>
        <p:spPr bwMode="auto">
          <a:xfrm>
            <a:off x="7944545" y="3313404"/>
            <a:ext cx="4590791" cy="6532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Лет </a:t>
            </a:r>
            <a:r>
              <a:rPr lang="ru-RU" sz="2000" spc="-5" dirty="0">
                <a:latin typeface="SBSansText-Light"/>
                <a:cs typeface="SBSansText-Light"/>
              </a:rPr>
              <a:t>работаю в </a:t>
            </a:r>
            <a:r>
              <a:rPr lang="ru-RU" sz="2000" spc="-5" dirty="0" smtClean="0">
                <a:latin typeface="SBSansText-Light"/>
                <a:cs typeface="SBSansText-Light"/>
              </a:rPr>
              <a:t>группе компаний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«Дон-Арсенал»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B1282C-1EE6-4516-8528-4C3B699AF9DB}"/>
              </a:ext>
            </a:extLst>
          </p:cNvPr>
          <p:cNvSpPr txBox="1"/>
          <p:nvPr/>
        </p:nvSpPr>
        <p:spPr>
          <a:xfrm>
            <a:off x="7896200" y="6018077"/>
            <a:ext cx="3600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360000">
              <a:defRPr/>
            </a:pP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Email</a:t>
            </a:r>
            <a:r>
              <a:rPr lang="ru-RU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: </a:t>
            </a: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a-sorokolat@yandex.ru </a:t>
            </a:r>
            <a:endParaRPr lang="ru-RU" sz="2000" dirty="0">
              <a:solidFill>
                <a:srgbClr val="333F48"/>
              </a:solidFill>
              <a:latin typeface="SB Sans Text Light"/>
              <a:cs typeface="SB Sans Text Light"/>
            </a:endParaRPr>
          </a:p>
          <a:p>
            <a:pPr lvl="0" defTabSz="360000">
              <a:defRPr/>
            </a:pP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Mob</a:t>
            </a:r>
            <a:r>
              <a:rPr lang="ru-RU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:</a:t>
            </a: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 +7 9885827477</a:t>
            </a:r>
            <a:endParaRPr lang="ru-RU" sz="20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5AE95B28-B2FC-43A5-8B6E-FD95AA24B1B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533"/>
          <a:stretch/>
        </p:blipFill>
        <p:spPr bwMode="auto">
          <a:xfrm rot="16199999">
            <a:off x="6617804" y="5503762"/>
            <a:ext cx="1214224" cy="1270501"/>
          </a:xfrm>
          <a:prstGeom prst="rect">
            <a:avLst/>
          </a:prstGeom>
        </p:spPr>
      </p:pic>
      <p:sp>
        <p:nvSpPr>
          <p:cNvPr id="27" name="object 26">
            <a:extLst>
              <a:ext uri="{FF2B5EF4-FFF2-40B4-BE49-F238E27FC236}">
                <a16:creationId xmlns:a16="http://schemas.microsoft.com/office/drawing/2014/main" xmlns="" id="{D96035DE-DB7E-4A03-A568-62EAA55D76F0}"/>
              </a:ext>
            </a:extLst>
          </p:cNvPr>
          <p:cNvSpPr>
            <a:spLocks/>
          </p:cNvSpPr>
          <p:nvPr/>
        </p:nvSpPr>
        <p:spPr bwMode="auto">
          <a:xfrm>
            <a:off x="8027214" y="4497889"/>
            <a:ext cx="3168351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Год </a:t>
            </a:r>
            <a:r>
              <a:rPr lang="ru-RU" sz="2000" spc="-5" dirty="0">
                <a:latin typeface="SBSansText-Light"/>
                <a:cs typeface="SBSansText-Light"/>
              </a:rPr>
              <a:t>общий </a:t>
            </a:r>
            <a:r>
              <a:rPr lang="ru-RU" sz="2000" spc="-5" dirty="0" smtClean="0">
                <a:latin typeface="SBSansText-Light"/>
                <a:cs typeface="SBSansText-Light"/>
              </a:rPr>
              <a:t>стаж в </a:t>
            </a:r>
            <a:r>
              <a:rPr lang="en-US" sz="2000" spc="-5" dirty="0" smtClean="0">
                <a:latin typeface="SBSansText-Light"/>
                <a:cs typeface="SBSansText-Light"/>
              </a:rPr>
              <a:t>IT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pic>
        <p:nvPicPr>
          <p:cNvPr id="28" name="Рисунок 10">
            <a:extLst>
              <a:ext uri="{FF2B5EF4-FFF2-40B4-BE49-F238E27FC236}">
                <a16:creationId xmlns:a16="http://schemas.microsoft.com/office/drawing/2014/main" xmlns="" id="{E7AF1F4B-F93B-4DD5-879F-EC6D90FBB1F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0475" t="26879" r="30179" b="20793"/>
          <a:stretch/>
        </p:blipFill>
        <p:spPr bwMode="auto">
          <a:xfrm rot="16199999">
            <a:off x="188715" y="5562891"/>
            <a:ext cx="1257119" cy="1333099"/>
          </a:xfrm>
          <a:prstGeom prst="rect">
            <a:avLst/>
          </a:prstGeom>
        </p:spPr>
      </p:pic>
      <p:sp>
        <p:nvSpPr>
          <p:cNvPr id="29" name="object 26">
            <a:extLst>
              <a:ext uri="{FF2B5EF4-FFF2-40B4-BE49-F238E27FC236}">
                <a16:creationId xmlns:a16="http://schemas.microsoft.com/office/drawing/2014/main" xmlns="" id="{8A842FD2-7A7C-402A-9652-4A5C911EEBA6}"/>
              </a:ext>
            </a:extLst>
          </p:cNvPr>
          <p:cNvSpPr>
            <a:spLocks/>
          </p:cNvSpPr>
          <p:nvPr/>
        </p:nvSpPr>
        <p:spPr bwMode="auto">
          <a:xfrm>
            <a:off x="1631504" y="5824568"/>
            <a:ext cx="4590791" cy="95744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>
                <a:latin typeface="SBSansText-Light"/>
                <a:cs typeface="SBSansText-Light"/>
              </a:rPr>
              <a:t>Обожаю программирование и </a:t>
            </a:r>
            <a:r>
              <a:rPr lang="ru-RU" sz="2000" spc="-5" dirty="0" smtClean="0">
                <a:latin typeface="SBSansText-Light"/>
                <a:cs typeface="SBSansText-Light"/>
              </a:rPr>
              <a:t>базы данных, </a:t>
            </a:r>
            <a:r>
              <a:rPr lang="ru-RU" sz="2000" spc="-5" dirty="0">
                <a:latin typeface="SBSansText-Light"/>
                <a:cs typeface="SBSansText-Light"/>
              </a:rPr>
              <a:t>и поэтому хочу работать в ИТ.</a:t>
            </a:r>
          </a:p>
        </p:txBody>
      </p:sp>
      <p:sp>
        <p:nvSpPr>
          <p:cNvPr id="2" name="Прямоугольник 1"/>
          <p:cNvSpPr/>
          <p:nvPr/>
        </p:nvSpPr>
        <p:spPr>
          <a:xfrm rot="16200000">
            <a:off x="1429651" y="2242456"/>
            <a:ext cx="322414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8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ФОТО</a:t>
            </a:r>
            <a:endParaRPr lang="ru-RU" sz="8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73" y="87849"/>
            <a:ext cx="5087888" cy="56258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462443" y="2996952"/>
            <a:ext cx="11161240" cy="13265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algn="ctr"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Спасибо за внимание!</a:t>
            </a:r>
            <a:r>
              <a:rPr lang="en-US" sz="600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Light"/>
                <a:ea typeface="+mj-ea"/>
                <a:cs typeface="SB Sans Display Light"/>
              </a:rPr>
              <a:t> </a:t>
            </a:r>
            <a:endParaRPr lang="ru-RU" sz="1600" dirty="0"/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18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Text Placeholder 6">
            <a:extLst>
              <a:ext uri="{FF2B5EF4-FFF2-40B4-BE49-F238E27FC236}">
                <a16:creationId xmlns:a16="http://schemas.microsoft.com/office/drawing/2014/main" xmlns="" id="{ADFA65C8-DB2C-4270-845A-546993EAE8E4}"/>
              </a:ext>
            </a:extLst>
          </p:cNvPr>
          <p:cNvSpPr>
            <a:spLocks/>
          </p:cNvSpPr>
          <p:nvPr/>
        </p:nvSpPr>
        <p:spPr bwMode="auto">
          <a:xfrm>
            <a:off x="270483" y="548680"/>
            <a:ext cx="2967746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Должность</a:t>
            </a:r>
            <a:endParaRPr dirty="0"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xmlns="" id="{DD5C6CE0-87F9-47EA-BC0C-34E221B343F1}"/>
              </a:ext>
            </a:extLst>
          </p:cNvPr>
          <p:cNvSpPr>
            <a:spLocks/>
          </p:cNvSpPr>
          <p:nvPr/>
        </p:nvSpPr>
        <p:spPr bwMode="auto">
          <a:xfrm>
            <a:off x="742076" y="957236"/>
            <a:ext cx="10297144" cy="31418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r>
              <a:rPr lang="ru-RU" sz="2000" dirty="0"/>
              <a:t>Ведущий специалист ИТ</a:t>
            </a:r>
          </a:p>
        </p:txBody>
      </p:sp>
      <p:sp>
        <p:nvSpPr>
          <p:cNvPr id="29" name="Овал 32">
            <a:extLst>
              <a:ext uri="{FF2B5EF4-FFF2-40B4-BE49-F238E27FC236}">
                <a16:creationId xmlns:a16="http://schemas.microsoft.com/office/drawing/2014/main" xmlns="" id="{6686EE33-C339-4BAF-B603-2EA81CB3B361}"/>
              </a:ext>
            </a:extLst>
          </p:cNvPr>
          <p:cNvSpPr/>
          <p:nvPr/>
        </p:nvSpPr>
        <p:spPr bwMode="auto">
          <a:xfrm>
            <a:off x="248646" y="1029244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xmlns="" id="{551FBEEF-6CFE-4D83-B064-2FD2F5AE8315}"/>
              </a:ext>
            </a:extLst>
          </p:cNvPr>
          <p:cNvSpPr>
            <a:spLocks/>
          </p:cNvSpPr>
          <p:nvPr/>
        </p:nvSpPr>
        <p:spPr bwMode="auto">
          <a:xfrm>
            <a:off x="242266" y="1898797"/>
            <a:ext cx="5133654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Системы/процессы</a:t>
            </a:r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xmlns="" id="{E0D4687E-F657-40E8-9748-B026E6622E09}"/>
              </a:ext>
            </a:extLst>
          </p:cNvPr>
          <p:cNvSpPr>
            <a:spLocks/>
          </p:cNvSpPr>
          <p:nvPr/>
        </p:nvSpPr>
        <p:spPr bwMode="auto">
          <a:xfrm>
            <a:off x="742076" y="2353136"/>
            <a:ext cx="10297144" cy="15799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dirty="0"/>
              <a:t>Руководство IT-службой (стратегическое планирование, бюджетирование, развитие)</a:t>
            </a:r>
            <a:br>
              <a:rPr lang="ru-RU" sz="2000" dirty="0"/>
            </a:br>
            <a:r>
              <a:rPr lang="ru-RU" sz="2000" dirty="0"/>
              <a:t>Построение и поддержания отказоустойчивой и безопасной инфраструктуры информационных сервисов</a:t>
            </a:r>
            <a:br>
              <a:rPr lang="ru-RU" sz="2000" dirty="0"/>
            </a:br>
            <a:r>
              <a:rPr lang="ru-RU" sz="2000" dirty="0"/>
              <a:t>Анализ </a:t>
            </a:r>
            <a:r>
              <a:rPr lang="ru-RU" sz="2000" dirty="0" smtClean="0"/>
              <a:t>бизнес</a:t>
            </a:r>
            <a:r>
              <a:rPr lang="en-US" sz="2000" dirty="0" smtClean="0"/>
              <a:t>-</a:t>
            </a:r>
            <a:r>
              <a:rPr lang="ru-RU" sz="2000" dirty="0" smtClean="0"/>
              <a:t>процессов </a:t>
            </a:r>
            <a:r>
              <a:rPr lang="ru-RU" sz="2000" dirty="0"/>
              <a:t>и последующая автоматизация.</a:t>
            </a:r>
            <a:br>
              <a:rPr lang="ru-RU" sz="2000" dirty="0"/>
            </a:br>
            <a:r>
              <a:rPr lang="ru-RU" sz="2000" dirty="0"/>
              <a:t>Внедрение Системы менеджмента качества</a:t>
            </a:r>
            <a:endParaRPr lang="ru-RU" sz="2000" dirty="0">
              <a:solidFill>
                <a:srgbClr val="404040"/>
              </a:solidFill>
              <a:latin typeface="+mj-lt"/>
              <a:cs typeface="SBSansText-Light"/>
            </a:endParaRPr>
          </a:p>
        </p:txBody>
      </p:sp>
      <p:sp>
        <p:nvSpPr>
          <p:cNvPr id="32" name="Овал 32">
            <a:extLst>
              <a:ext uri="{FF2B5EF4-FFF2-40B4-BE49-F238E27FC236}">
                <a16:creationId xmlns:a16="http://schemas.microsoft.com/office/drawing/2014/main" xmlns="" id="{AF9F00E1-44FD-4D73-A055-5AEA46ECC510}"/>
              </a:ext>
            </a:extLst>
          </p:cNvPr>
          <p:cNvSpPr/>
          <p:nvPr/>
        </p:nvSpPr>
        <p:spPr bwMode="auto">
          <a:xfrm>
            <a:off x="208408" y="2553499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xmlns="" id="{73F05052-6FAE-4644-8A21-B5ED91519995}"/>
              </a:ext>
            </a:extLst>
          </p:cNvPr>
          <p:cNvSpPr>
            <a:spLocks/>
          </p:cNvSpPr>
          <p:nvPr/>
        </p:nvSpPr>
        <p:spPr bwMode="auto">
          <a:xfrm>
            <a:off x="237788" y="4437112"/>
            <a:ext cx="5133654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</a:rPr>
              <a:t>Основной функционал</a:t>
            </a:r>
            <a:endParaRPr dirty="0"/>
          </a:p>
        </p:txBody>
      </p:sp>
      <p:sp>
        <p:nvSpPr>
          <p:cNvPr id="36" name="object 26">
            <a:extLst>
              <a:ext uri="{FF2B5EF4-FFF2-40B4-BE49-F238E27FC236}">
                <a16:creationId xmlns:a16="http://schemas.microsoft.com/office/drawing/2014/main" xmlns="" id="{45041879-81CE-4E4B-99CC-0F987E10D7B8}"/>
              </a:ext>
            </a:extLst>
          </p:cNvPr>
          <p:cNvSpPr>
            <a:spLocks/>
          </p:cNvSpPr>
          <p:nvPr/>
        </p:nvSpPr>
        <p:spPr bwMode="auto">
          <a:xfrm>
            <a:off x="636800" y="5014043"/>
            <a:ext cx="10297144" cy="62196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r>
              <a:rPr lang="ru-RU" sz="2000" dirty="0"/>
              <a:t>Администрирование серверов </a:t>
            </a:r>
            <a:r>
              <a:rPr lang="en-US" sz="2000" dirty="0" smtClean="0"/>
              <a:t>Windows, </a:t>
            </a:r>
            <a:r>
              <a:rPr lang="en-US" sz="2000" dirty="0"/>
              <a:t>Active </a:t>
            </a:r>
            <a:r>
              <a:rPr lang="en-US" sz="2000" dirty="0" smtClean="0"/>
              <a:t>Directory,</a:t>
            </a:r>
            <a:r>
              <a:rPr lang="en-US" sz="2000" dirty="0"/>
              <a:t> MS Exchange </a:t>
            </a:r>
            <a:r>
              <a:rPr lang="en-US" sz="2000" dirty="0" smtClean="0"/>
              <a:t>Server, </a:t>
            </a:r>
            <a:r>
              <a:rPr lang="en-US" sz="2000" dirty="0"/>
              <a:t>MS </a:t>
            </a:r>
            <a:r>
              <a:rPr lang="en-US" sz="2000" dirty="0" smtClean="0"/>
              <a:t>SharePoint, Hyper-V, </a:t>
            </a:r>
            <a:r>
              <a:rPr lang="en-US" sz="2000" dirty="0"/>
              <a:t>MS SQL </a:t>
            </a:r>
            <a:r>
              <a:rPr lang="en-US" sz="2000" dirty="0" smtClean="0"/>
              <a:t>, JavaScript</a:t>
            </a:r>
            <a:r>
              <a:rPr lang="ru-RU" sz="2000" dirty="0" smtClean="0"/>
              <a:t> (</a:t>
            </a:r>
            <a:r>
              <a:rPr lang="en-US" sz="2000" dirty="0"/>
              <a:t>jQuery</a:t>
            </a:r>
            <a:r>
              <a:rPr lang="ru-RU" sz="2000" dirty="0"/>
              <a:t>, </a:t>
            </a:r>
            <a:r>
              <a:rPr lang="en-US" sz="2000" dirty="0" smtClean="0"/>
              <a:t>Ajax, </a:t>
            </a:r>
            <a:r>
              <a:rPr lang="en-US" sz="2000" dirty="0"/>
              <a:t>AngularJS</a:t>
            </a:r>
            <a:r>
              <a:rPr lang="ru-RU" sz="2000" dirty="0"/>
              <a:t>, </a:t>
            </a:r>
            <a:r>
              <a:rPr lang="en-US" sz="2000" dirty="0"/>
              <a:t>React</a:t>
            </a:r>
            <a:r>
              <a:rPr lang="ru-RU" sz="2000" dirty="0" smtClean="0"/>
              <a:t>), </a:t>
            </a:r>
            <a:r>
              <a:rPr lang="en-US" sz="2000" dirty="0" smtClean="0"/>
              <a:t>ASP.NET</a:t>
            </a:r>
            <a:r>
              <a:rPr lang="ru-RU" sz="2000" dirty="0" smtClean="0"/>
              <a:t> (</a:t>
            </a:r>
            <a:r>
              <a:rPr lang="en-US" sz="2000" dirty="0"/>
              <a:t>C#</a:t>
            </a:r>
            <a:r>
              <a:rPr lang="ru-RU" sz="2000" dirty="0" smtClean="0"/>
              <a:t>)</a:t>
            </a:r>
            <a:endParaRPr lang="en-US" sz="2000" dirty="0"/>
          </a:p>
        </p:txBody>
      </p:sp>
      <p:sp>
        <p:nvSpPr>
          <p:cNvPr id="37" name="Овал 32">
            <a:extLst>
              <a:ext uri="{FF2B5EF4-FFF2-40B4-BE49-F238E27FC236}">
                <a16:creationId xmlns:a16="http://schemas.microsoft.com/office/drawing/2014/main" xmlns="" id="{C01C9148-F585-40ED-A7B6-F169D2540C0B}"/>
              </a:ext>
            </a:extLst>
          </p:cNvPr>
          <p:cNvSpPr/>
          <p:nvPr/>
        </p:nvSpPr>
        <p:spPr bwMode="auto">
          <a:xfrm>
            <a:off x="160711" y="5318027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56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object 2">
            <a:extLst>
              <a:ext uri="{FF2B5EF4-FFF2-40B4-BE49-F238E27FC236}">
                <a16:creationId xmlns:a16="http://schemas.microsoft.com/office/drawing/2014/main" xmlns="" id="{848A309A-4C3E-4A71-A079-FF47B7F9A226}"/>
              </a:ext>
            </a:extLst>
          </p:cNvPr>
          <p:cNvSpPr/>
          <p:nvPr/>
        </p:nvSpPr>
        <p:spPr bwMode="auto">
          <a:xfrm>
            <a:off x="33644" y="0"/>
            <a:ext cx="12158355" cy="6229931"/>
          </a:xfrm>
          <a:prstGeom prst="rect">
            <a:avLst/>
          </a:prstGeom>
          <a:blipFill>
            <a:blip r:embed="rId2"/>
            <a:srcRect b="12621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09294" y="57704"/>
            <a:ext cx="12169352" cy="581983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План проекта</a:t>
            </a:r>
            <a:endParaRPr lang="ru-RU" sz="1600" dirty="0"/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xmlns="" id="{0185576A-0A39-4C7A-B15A-6776F7BBF1ED}"/>
              </a:ext>
            </a:extLst>
          </p:cNvPr>
          <p:cNvSpPr/>
          <p:nvPr/>
        </p:nvSpPr>
        <p:spPr bwMode="auto">
          <a:xfrm>
            <a:off x="40111" y="958274"/>
            <a:ext cx="11960545" cy="5496447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8" name="object 4">
            <a:extLst>
              <a:ext uri="{FF2B5EF4-FFF2-40B4-BE49-F238E27FC236}">
                <a16:creationId xmlns:a16="http://schemas.microsoft.com/office/drawing/2014/main" xmlns="" id="{6D9B929B-4B69-43A2-88BA-CA66983BAB05}"/>
              </a:ext>
            </a:extLst>
          </p:cNvPr>
          <p:cNvSpPr/>
          <p:nvPr/>
        </p:nvSpPr>
        <p:spPr bwMode="auto">
          <a:xfrm>
            <a:off x="-849388" y="-260883"/>
            <a:ext cx="11960545" cy="6097906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lang="ru-RU" dirty="0"/>
          </a:p>
        </p:txBody>
      </p:sp>
      <p:sp>
        <p:nvSpPr>
          <p:cNvPr id="49" name="object 26">
            <a:extLst>
              <a:ext uri="{FF2B5EF4-FFF2-40B4-BE49-F238E27FC236}">
                <a16:creationId xmlns:a16="http://schemas.microsoft.com/office/drawing/2014/main" xmlns="" id="{41E6CF51-7C08-4948-BE8D-3AC2595CA00D}"/>
              </a:ext>
            </a:extLst>
          </p:cNvPr>
          <p:cNvSpPr>
            <a:spLocks/>
          </p:cNvSpPr>
          <p:nvPr/>
        </p:nvSpPr>
        <p:spPr bwMode="auto">
          <a:xfrm>
            <a:off x="1415480" y="1963464"/>
            <a:ext cx="8689909" cy="31091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Проектирование </a:t>
            </a:r>
            <a:r>
              <a:rPr lang="ru-RU" sz="2000" spc="-10" dirty="0" smtClean="0">
                <a:latin typeface="SBSansText-Light"/>
                <a:cs typeface="SBSansText-Light"/>
              </a:rPr>
              <a:t>таблиц, </a:t>
            </a:r>
            <a:r>
              <a:rPr lang="ru-RU" sz="2000" spc="-10" dirty="0">
                <a:latin typeface="SBSansText-Light"/>
                <a:cs typeface="SBSansText-Light"/>
              </a:rPr>
              <a:t>включая триггеры и индексы.</a:t>
            </a:r>
            <a:endParaRPr sz="2000" dirty="0">
              <a:latin typeface="SBSansText-Light"/>
              <a:cs typeface="SBSansText-Light"/>
            </a:endParaRPr>
          </a:p>
        </p:txBody>
      </p:sp>
      <p:sp>
        <p:nvSpPr>
          <p:cNvPr id="50" name="object 26">
            <a:extLst>
              <a:ext uri="{FF2B5EF4-FFF2-40B4-BE49-F238E27FC236}">
                <a16:creationId xmlns:a16="http://schemas.microsoft.com/office/drawing/2014/main" xmlns="" id="{39F18E2F-64B0-46B3-BFCE-A498DAD536BA}"/>
              </a:ext>
            </a:extLst>
          </p:cNvPr>
          <p:cNvSpPr>
            <a:spLocks/>
          </p:cNvSpPr>
          <p:nvPr/>
        </p:nvSpPr>
        <p:spPr bwMode="auto">
          <a:xfrm>
            <a:off x="1415480" y="3249594"/>
            <a:ext cx="9988893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Загрузка </a:t>
            </a:r>
            <a:r>
              <a:rPr lang="ru-RU" sz="2000" spc="-10" dirty="0" smtClean="0">
                <a:latin typeface="SBSansText-Light"/>
                <a:cs typeface="SBSansText-Light"/>
              </a:rPr>
              <a:t>данных в таблицы </a:t>
            </a:r>
            <a:r>
              <a:rPr lang="ru-RU" sz="2000" spc="-10" dirty="0">
                <a:latin typeface="SBSansText-Light"/>
                <a:cs typeface="SBSansText-Light"/>
              </a:rPr>
              <a:t>через </a:t>
            </a:r>
            <a:r>
              <a:rPr lang="ru-RU" sz="2000" spc="-10" dirty="0" smtClean="0">
                <a:latin typeface="SBSansText-Light"/>
                <a:cs typeface="SBSansText-Light"/>
              </a:rPr>
              <a:t>процедуру. </a:t>
            </a:r>
            <a:endParaRPr lang="ru-RU" sz="2000" dirty="0">
              <a:latin typeface="SBSansText-Light"/>
              <a:cs typeface="SBSansText-Light"/>
            </a:endParaRPr>
          </a:p>
        </p:txBody>
      </p:sp>
      <p:sp>
        <p:nvSpPr>
          <p:cNvPr id="51" name="object 26">
            <a:extLst>
              <a:ext uri="{FF2B5EF4-FFF2-40B4-BE49-F238E27FC236}">
                <a16:creationId xmlns:a16="http://schemas.microsoft.com/office/drawing/2014/main" xmlns="" id="{BA040D41-001F-4A17-9C83-14A15BEB559D}"/>
              </a:ext>
            </a:extLst>
          </p:cNvPr>
          <p:cNvSpPr>
            <a:spLocks/>
          </p:cNvSpPr>
          <p:nvPr/>
        </p:nvSpPr>
        <p:spPr bwMode="auto">
          <a:xfrm>
            <a:off x="1343472" y="4329714"/>
            <a:ext cx="9767685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 smtClean="0">
                <a:latin typeface="SBSansText-Light"/>
                <a:cs typeface="SBSansText-Light"/>
              </a:rPr>
              <a:t>Функции и </a:t>
            </a:r>
            <a:r>
              <a:rPr lang="ru-RU" sz="2000" spc="-10" dirty="0" smtClean="0">
                <a:latin typeface="SBSansText-Light"/>
                <a:cs typeface="SBSansText-Light"/>
              </a:rPr>
              <a:t> процедуры </a:t>
            </a:r>
            <a:r>
              <a:rPr lang="ru-RU" sz="2000" spc="-10" dirty="0">
                <a:latin typeface="SBSansText-Light"/>
                <a:cs typeface="SBSansText-Light"/>
              </a:rPr>
              <a:t>для </a:t>
            </a:r>
            <a:r>
              <a:rPr lang="ru-RU" sz="2000" spc="-10" dirty="0" smtClean="0">
                <a:latin typeface="SBSansText-Light"/>
                <a:cs typeface="SBSansText-Light"/>
              </a:rPr>
              <a:t>формирования отчета.</a:t>
            </a:r>
            <a:endParaRPr sz="2000" dirty="0">
              <a:latin typeface="SBSansText-Light"/>
              <a:cs typeface="SBSansText-Light"/>
            </a:endParaRPr>
          </a:p>
        </p:txBody>
      </p:sp>
      <p:sp>
        <p:nvSpPr>
          <p:cNvPr id="52" name="object 26">
            <a:extLst>
              <a:ext uri="{FF2B5EF4-FFF2-40B4-BE49-F238E27FC236}">
                <a16:creationId xmlns:a16="http://schemas.microsoft.com/office/drawing/2014/main" xmlns="" id="{6F3D47F9-FCB5-402A-B391-B395C9BDBB9D}"/>
              </a:ext>
            </a:extLst>
          </p:cNvPr>
          <p:cNvSpPr>
            <a:spLocks/>
          </p:cNvSpPr>
          <p:nvPr/>
        </p:nvSpPr>
        <p:spPr bwMode="auto">
          <a:xfrm>
            <a:off x="1415480" y="5380856"/>
            <a:ext cx="8539630" cy="64043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 smtClean="0">
                <a:latin typeface="SBSansText-Light"/>
                <a:cs typeface="SBSansText-Light"/>
              </a:rPr>
              <a:t>Процедуры </a:t>
            </a:r>
            <a:r>
              <a:rPr lang="ru-RU" sz="2000" spc="-10" dirty="0" smtClean="0">
                <a:latin typeface="SBSansText-Light"/>
                <a:cs typeface="SBSansText-Light"/>
              </a:rPr>
              <a:t>открытия договора, построения графика, выдачи и погашения кредита.</a:t>
            </a:r>
            <a:endParaRPr lang="ru-RU" sz="2000" dirty="0">
              <a:latin typeface="SBSansText-Light"/>
              <a:cs typeface="SBSansText-Light"/>
            </a:endParaRPr>
          </a:p>
        </p:txBody>
      </p:sp>
      <p:sp>
        <p:nvSpPr>
          <p:cNvPr id="53" name="TextBox 35">
            <a:extLst>
              <a:ext uri="{FF2B5EF4-FFF2-40B4-BE49-F238E27FC236}">
                <a16:creationId xmlns:a16="http://schemas.microsoft.com/office/drawing/2014/main" xmlns="" id="{86212FD8-B651-405D-8E12-CCCEB501EED8}"/>
              </a:ext>
            </a:extLst>
          </p:cNvPr>
          <p:cNvSpPr>
            <a:spLocks/>
          </p:cNvSpPr>
          <p:nvPr/>
        </p:nvSpPr>
        <p:spPr bwMode="auto">
          <a:xfrm>
            <a:off x="142852" y="1688778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01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4" name="TextBox 36">
            <a:extLst>
              <a:ext uri="{FF2B5EF4-FFF2-40B4-BE49-F238E27FC236}">
                <a16:creationId xmlns:a16="http://schemas.microsoft.com/office/drawing/2014/main" xmlns="" id="{8AEFDD10-4264-48BB-81BB-E120AE25E70D}"/>
              </a:ext>
            </a:extLst>
          </p:cNvPr>
          <p:cNvSpPr>
            <a:spLocks/>
          </p:cNvSpPr>
          <p:nvPr/>
        </p:nvSpPr>
        <p:spPr bwMode="auto">
          <a:xfrm>
            <a:off x="149319" y="2845966"/>
            <a:ext cx="1266161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02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5" name="TextBox 37">
            <a:extLst>
              <a:ext uri="{FF2B5EF4-FFF2-40B4-BE49-F238E27FC236}">
                <a16:creationId xmlns:a16="http://schemas.microsoft.com/office/drawing/2014/main" xmlns="" id="{AEF7DEB2-AEE3-41E1-A70D-1D1546A77172}"/>
              </a:ext>
            </a:extLst>
          </p:cNvPr>
          <p:cNvSpPr>
            <a:spLocks/>
          </p:cNvSpPr>
          <p:nvPr/>
        </p:nvSpPr>
        <p:spPr bwMode="auto">
          <a:xfrm>
            <a:off x="164059" y="3926086"/>
            <a:ext cx="117941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03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6" name="TextBox 38">
            <a:extLst>
              <a:ext uri="{FF2B5EF4-FFF2-40B4-BE49-F238E27FC236}">
                <a16:creationId xmlns:a16="http://schemas.microsoft.com/office/drawing/2014/main" xmlns="" id="{203EE7E6-7D12-40D9-AD45-3AB16EDB4EC8}"/>
              </a:ext>
            </a:extLst>
          </p:cNvPr>
          <p:cNvSpPr>
            <a:spLocks/>
          </p:cNvSpPr>
          <p:nvPr/>
        </p:nvSpPr>
        <p:spPr bwMode="auto">
          <a:xfrm>
            <a:off x="136317" y="5078214"/>
            <a:ext cx="127916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04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xmlns="" id="{ACBA108A-C7F6-499D-BB64-F455B9BEF0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438" t="26096" r="19808" b="21575"/>
          <a:stretch/>
        </p:blipFill>
        <p:spPr bwMode="auto">
          <a:xfrm rot="16199999">
            <a:off x="95012" y="715854"/>
            <a:ext cx="1098478" cy="94614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239046A-E6F0-43E6-B176-08CC1BBF49E0}"/>
              </a:ext>
            </a:extLst>
          </p:cNvPr>
          <p:cNvSpPr txBox="1"/>
          <p:nvPr/>
        </p:nvSpPr>
        <p:spPr bwMode="auto">
          <a:xfrm>
            <a:off x="1254858" y="819692"/>
            <a:ext cx="111895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spc="-10" dirty="0" smtClean="0">
                <a:latin typeface="SBSansText-Light"/>
                <a:cs typeface="SBSansText-Light"/>
              </a:rPr>
              <a:t>Кредитный </a:t>
            </a:r>
            <a:r>
              <a:rPr lang="ru-RU" sz="2000" spc="-10" dirty="0">
                <a:latin typeface="SBSansText-Light"/>
                <a:cs typeface="SBSansText-Light"/>
              </a:rPr>
              <a:t>портфель, который загружает данные в таблицы </a:t>
            </a:r>
            <a:endParaRPr lang="ru-RU" sz="2000" spc="-10" dirty="0" smtClean="0">
              <a:latin typeface="SBSansText-Light"/>
              <a:cs typeface="SBSansText-Light"/>
            </a:endParaRPr>
          </a:p>
          <a:p>
            <a:r>
              <a:rPr lang="ru-RU" sz="2000" spc="-10" dirty="0" smtClean="0">
                <a:latin typeface="SBSansText-Light"/>
                <a:cs typeface="SBSansText-Light"/>
              </a:rPr>
              <a:t>(</a:t>
            </a:r>
            <a:r>
              <a:rPr lang="ru-RU" sz="2000" spc="-10" dirty="0">
                <a:latin typeface="SBSansText-Light"/>
                <a:cs typeface="SBSansText-Light"/>
              </a:rPr>
              <a:t>согласно структуре хранилища) и строит </a:t>
            </a:r>
            <a:r>
              <a:rPr lang="ru-RU" sz="2000" spc="-10" dirty="0" smtClean="0">
                <a:latin typeface="SBSansText-Light"/>
                <a:cs typeface="SBSansText-Light"/>
              </a:rPr>
              <a:t>отчет</a:t>
            </a:r>
            <a:endParaRPr lang="ru-RU" sz="2000" spc="-10" dirty="0">
              <a:latin typeface="SBSansText-Light"/>
              <a:cs typeface="SBSansText-Light"/>
            </a:endParaRPr>
          </a:p>
        </p:txBody>
      </p:sp>
      <p:pic>
        <p:nvPicPr>
          <p:cNvPr id="61" name="Рисунок 33">
            <a:extLst>
              <a:ext uri="{FF2B5EF4-FFF2-40B4-BE49-F238E27FC236}">
                <a16:creationId xmlns:a16="http://schemas.microsoft.com/office/drawing/2014/main" xmlns="" id="{03F0A934-8727-4150-AD5E-F9F80D3C56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035" t="22170" r="28989" b="16682"/>
          <a:stretch/>
        </p:blipFill>
        <p:spPr bwMode="auto">
          <a:xfrm rot="16199999">
            <a:off x="6916108" y="6379805"/>
            <a:ext cx="344428" cy="44835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CCB2FA9B-B787-4EA3-9CBB-8AD4574C261C}"/>
              </a:ext>
            </a:extLst>
          </p:cNvPr>
          <p:cNvSpPr txBox="1"/>
          <p:nvPr/>
        </p:nvSpPr>
        <p:spPr>
          <a:xfrm>
            <a:off x="7312498" y="6454721"/>
            <a:ext cx="63678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https://github.com/AndrSor/Course_PLSQL_SB.git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01851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Структура хранилища (таблицы)</a:t>
            </a:r>
            <a:endParaRPr lang="ru-RU" sz="1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365" y="1052736"/>
            <a:ext cx="7172152" cy="5134123"/>
          </a:xfrm>
          <a:prstGeom prst="rect">
            <a:avLst/>
          </a:prstGeom>
        </p:spPr>
      </p:pic>
      <p:pic>
        <p:nvPicPr>
          <p:cNvPr id="2055" name="Рисунок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Рисунок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360" y="1052736"/>
            <a:ext cx="39604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Имеется </a:t>
            </a:r>
            <a:r>
              <a:rPr lang="en-US" dirty="0"/>
              <a:t>XLS</a:t>
            </a:r>
            <a:r>
              <a:rPr lang="ru-RU" dirty="0"/>
              <a:t>-выгрузка из АС Кредитования, которая состоит их 4-х таблиц: кредитные договоры, клиенты (физ. лица), плановые операции, фактические операции. </a:t>
            </a:r>
          </a:p>
          <a:p>
            <a:r>
              <a:rPr lang="ru-RU" dirty="0"/>
              <a:t>Необходимо разработать процесс, который загружает данную выгрузку в хранилище данных с учетом показанных ниже взаимосвязей и строит отчет о состоянии кредитного портфеля.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07368" y="5157192"/>
            <a:ext cx="82089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Тип связи </a:t>
            </a:r>
            <a:r>
              <a:rPr lang="en-US" sz="1600" b="1" dirty="0"/>
              <a:t>PR</a:t>
            </a:r>
            <a:r>
              <a:rPr lang="ru-RU" sz="1600" b="1" dirty="0"/>
              <a:t>_</a:t>
            </a:r>
            <a:r>
              <a:rPr lang="en-US" sz="1600" b="1" dirty="0"/>
              <a:t>CRED</a:t>
            </a:r>
            <a:r>
              <a:rPr lang="ru-RU" sz="1600" b="1" dirty="0"/>
              <a:t>.</a:t>
            </a:r>
            <a:r>
              <a:rPr lang="en-US" sz="1600" b="1" dirty="0"/>
              <a:t>ID</a:t>
            </a:r>
            <a:r>
              <a:rPr lang="ru-RU" sz="1600" b="1" dirty="0"/>
              <a:t>_</a:t>
            </a:r>
            <a:r>
              <a:rPr lang="en-US" sz="1600" b="1" dirty="0"/>
              <a:t>CLIENT</a:t>
            </a:r>
            <a:r>
              <a:rPr lang="ru-RU" sz="1600" b="1" dirty="0"/>
              <a:t> -&gt; </a:t>
            </a:r>
            <a:r>
              <a:rPr lang="en-US" sz="1600" b="1" dirty="0"/>
              <a:t>CLIENT</a:t>
            </a:r>
            <a:r>
              <a:rPr lang="ru-RU" sz="1600" b="1" dirty="0"/>
              <a:t>.</a:t>
            </a:r>
            <a:r>
              <a:rPr lang="en-US" sz="1600" b="1" dirty="0"/>
              <a:t>ID </a:t>
            </a:r>
            <a:r>
              <a:rPr lang="ru-RU" sz="1600" b="1" dirty="0"/>
              <a:t>– один-к-одному;</a:t>
            </a:r>
          </a:p>
          <a:p>
            <a:r>
              <a:rPr lang="ru-RU" sz="1600" b="1" dirty="0"/>
              <a:t>Тип связи</a:t>
            </a:r>
            <a:r>
              <a:rPr lang="en-US" sz="1600" b="1" dirty="0"/>
              <a:t> PR_CRED.COLLECT_PLAN -&gt; PLAN_OPER.COLLECTION_ID – </a:t>
            </a:r>
            <a:r>
              <a:rPr lang="ru-RU" sz="1600" b="1" dirty="0"/>
              <a:t>один</a:t>
            </a:r>
            <a:r>
              <a:rPr lang="en-US" sz="1600" b="1" dirty="0"/>
              <a:t>-</a:t>
            </a:r>
            <a:r>
              <a:rPr lang="ru-RU" sz="1600" b="1" dirty="0"/>
              <a:t>ко</a:t>
            </a:r>
            <a:r>
              <a:rPr lang="en-US" sz="1600" b="1" dirty="0"/>
              <a:t>-</a:t>
            </a:r>
            <a:r>
              <a:rPr lang="ru-RU" sz="1600" b="1" dirty="0"/>
              <a:t>многим</a:t>
            </a:r>
            <a:r>
              <a:rPr lang="en-US" sz="1600" b="1" dirty="0"/>
              <a:t>;</a:t>
            </a:r>
            <a:endParaRPr lang="ru-RU" sz="1600" b="1" dirty="0"/>
          </a:p>
          <a:p>
            <a:r>
              <a:rPr lang="ru-RU" sz="1600" b="1" dirty="0"/>
              <a:t>Тип связи </a:t>
            </a:r>
            <a:r>
              <a:rPr lang="en-US" sz="1600" b="1" dirty="0"/>
              <a:t>PR_CRED. COLLECT_FACT -&gt; FACT_OPER.COLLECTION_ID – </a:t>
            </a:r>
            <a:r>
              <a:rPr lang="ru-RU" sz="1600" b="1" dirty="0"/>
              <a:t>один</a:t>
            </a:r>
            <a:r>
              <a:rPr lang="en-US" sz="1600" b="1" dirty="0"/>
              <a:t>-</a:t>
            </a:r>
            <a:r>
              <a:rPr lang="ru-RU" sz="1600" b="1" dirty="0"/>
              <a:t>ко</a:t>
            </a:r>
            <a:r>
              <a:rPr lang="en-US" sz="1600" b="1" dirty="0"/>
              <a:t>-</a:t>
            </a:r>
            <a:r>
              <a:rPr lang="ru-RU" sz="1600" b="1" dirty="0"/>
              <a:t>многим</a:t>
            </a:r>
            <a:r>
              <a:rPr lang="en-US" sz="1600" b="1" dirty="0"/>
              <a:t>.</a:t>
            </a:r>
            <a:endParaRPr lang="ru-RU" sz="1600" b="1" dirty="0"/>
          </a:p>
          <a:p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8587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Техническая задача</a:t>
            </a:r>
            <a:endParaRPr lang="ru-RU" sz="1200" dirty="0"/>
          </a:p>
        </p:txBody>
      </p:sp>
      <p:pic>
        <p:nvPicPr>
          <p:cNvPr id="2055" name="Рисунок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Рисунок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360" y="836712"/>
            <a:ext cx="1116124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Таким образом, каждому кредитному договору соответствует один клиент, при этом каждому договору принадлежит массив плановых операций и массив фактических операций.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В </a:t>
            </a:r>
            <a:r>
              <a:rPr lang="ru-RU" dirty="0"/>
              <a:t>рамках данной задачи, плановые и фактические операции имеют только 3 типа: "Выдача кредита", "Погашение кредита", "Погашение процентов".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Плановые </a:t>
            </a:r>
            <a:r>
              <a:rPr lang="ru-RU" dirty="0"/>
              <a:t>и фактические операции должны быть загружены с сортировкой по дате совершения т.е. в хронологическом </a:t>
            </a:r>
            <a:r>
              <a:rPr lang="ru-RU" dirty="0" smtClean="0"/>
              <a:t>порядке</a:t>
            </a:r>
            <a:endParaRPr lang="en-US" dirty="0" smtClean="0"/>
          </a:p>
          <a:p>
            <a:endParaRPr lang="en-US" dirty="0"/>
          </a:p>
          <a:p>
            <a:r>
              <a:rPr lang="ru-RU" sz="1600" b="1" dirty="0"/>
              <a:t>Построение отчета</a:t>
            </a:r>
            <a:endParaRPr lang="ru-RU" sz="1600" dirty="0"/>
          </a:p>
          <a:p>
            <a:r>
              <a:rPr lang="ru-RU" sz="1600" dirty="0"/>
              <a:t>По результатам загрузки необходимо строить отчет о состоянии кредитного портфеля на заданную дату. В отчете должны содержаться следующие поля: </a:t>
            </a:r>
          </a:p>
          <a:p>
            <a:r>
              <a:rPr lang="ru-RU" sz="1600" dirty="0"/>
              <a:t>– Номер договора (поле таблицы PR_CRED.NUM_DOG);</a:t>
            </a:r>
          </a:p>
          <a:p>
            <a:r>
              <a:rPr lang="ru-RU" sz="1600" dirty="0"/>
              <a:t>– ФИО клиента (поле таблицы </a:t>
            </a:r>
            <a:r>
              <a:rPr lang="en-US" sz="1600" dirty="0"/>
              <a:t>CLIENT</a:t>
            </a:r>
            <a:r>
              <a:rPr lang="ru-RU" sz="1600" dirty="0"/>
              <a:t>.</a:t>
            </a:r>
            <a:r>
              <a:rPr lang="en-US" sz="1600" dirty="0"/>
              <a:t>CL</a:t>
            </a:r>
            <a:r>
              <a:rPr lang="ru-RU" sz="1600" dirty="0"/>
              <a:t>_</a:t>
            </a:r>
            <a:r>
              <a:rPr lang="en-US" sz="1600" dirty="0"/>
              <a:t>NAME</a:t>
            </a:r>
            <a:r>
              <a:rPr lang="ru-RU" sz="1600" dirty="0"/>
              <a:t>);</a:t>
            </a:r>
          </a:p>
          <a:p>
            <a:r>
              <a:rPr lang="ru-RU" sz="1600" dirty="0"/>
              <a:t>– Сумма договора (поле таблицы PR_CRED.SUM</a:t>
            </a:r>
            <a:r>
              <a:rPr lang="en-US" sz="1600" dirty="0"/>
              <a:t>MA</a:t>
            </a:r>
            <a:r>
              <a:rPr lang="ru-RU" sz="1600" dirty="0"/>
              <a:t>_DOG);</a:t>
            </a:r>
          </a:p>
          <a:p>
            <a:r>
              <a:rPr lang="ru-RU" sz="1600" dirty="0"/>
              <a:t>– Дата начала договора (поле таблицы PR_CRED.</a:t>
            </a:r>
            <a:r>
              <a:rPr lang="en-US" sz="1600" dirty="0"/>
              <a:t>DATE</a:t>
            </a:r>
            <a:r>
              <a:rPr lang="ru-RU" sz="1600" dirty="0"/>
              <a:t>_</a:t>
            </a:r>
            <a:r>
              <a:rPr lang="en-US" sz="1600" dirty="0"/>
              <a:t>BEGIN</a:t>
            </a:r>
            <a:r>
              <a:rPr lang="ru-RU" sz="1600" dirty="0"/>
              <a:t>);</a:t>
            </a:r>
          </a:p>
          <a:p>
            <a:r>
              <a:rPr lang="ru-RU" sz="1600" dirty="0"/>
              <a:t> </a:t>
            </a:r>
          </a:p>
          <a:p>
            <a:r>
              <a:rPr lang="ru-RU" sz="1600" dirty="0"/>
              <a:t>– Дата окончания договора (поле таблицы PR_CRED.</a:t>
            </a:r>
            <a:r>
              <a:rPr lang="en-US" sz="1600" dirty="0"/>
              <a:t>DATE</a:t>
            </a:r>
            <a:r>
              <a:rPr lang="ru-RU" sz="1600" dirty="0"/>
              <a:t>_</a:t>
            </a:r>
            <a:r>
              <a:rPr lang="en-US" sz="1600" dirty="0"/>
              <a:t>END</a:t>
            </a:r>
            <a:r>
              <a:rPr lang="ru-RU" sz="1600" dirty="0"/>
              <a:t>);</a:t>
            </a:r>
          </a:p>
          <a:p>
            <a:r>
              <a:rPr lang="ru-RU" sz="1600" dirty="0"/>
              <a:t>– Остаток ссудной задолженности на дату (разница между суммой фактической выдачи и суммой фактических погашений кредита, проведенных до даты отчета включительно);</a:t>
            </a:r>
          </a:p>
          <a:p>
            <a:r>
              <a:rPr lang="ru-RU" sz="1600" dirty="0"/>
              <a:t>– Сумма предстоящих процентов к погашению (разница между суммой всех плановых погашений процентов и суммой фактических погашений процентов, проведенных до даты отчета включительно).</a:t>
            </a:r>
          </a:p>
          <a:p>
            <a:r>
              <a:rPr lang="ru-RU" sz="1600" dirty="0"/>
              <a:t>– REPORT_DT – Дата-время формирования отчета.</a:t>
            </a:r>
          </a:p>
          <a:p>
            <a:r>
              <a:rPr lang="ru-RU" sz="1600" dirty="0"/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486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116632"/>
            <a:ext cx="12169352" cy="432048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1. Создание таблиц</a:t>
            </a:r>
            <a:endParaRPr lang="ru-RU" sz="1200" dirty="0"/>
          </a:p>
          <a:p>
            <a:pPr>
              <a:defRPr/>
            </a:pPr>
            <a:endParaRPr lang="ru-RU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07368" y="836712"/>
            <a:ext cx="4536504" cy="33085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1.1.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Создание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таблицы клиенты (физ. лица)</a:t>
            </a: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TABLE c##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course.</a:t>
            </a:r>
            <a:r>
              <a:rPr lang="en-US" sz="11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id          NUMBER,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VARCHAR2(100),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date_birth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DATE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индекса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UNIQUE INDEX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course.idx_client_id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ON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 первичного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ключа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TABLE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(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client_id_pk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PRIMARY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KEY (id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59896" y="836712"/>
            <a:ext cx="6408712" cy="53399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1.2.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таблицы кредитные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договоры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TABLE c##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course.</a:t>
            </a:r>
            <a:r>
              <a:rPr lang="en-US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id          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VARCHAR2(10)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NUMBER(*,2)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date_begin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CONSTRAINT  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collect_plan_unique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UNIQUE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CONSTRAINT  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collect_fact_unique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UNIQUE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индексов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UNIQUE INDEX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course.idx_pr_credit_id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первичного и внешних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ключей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(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CONSTRAINT    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pr_credit_id_pk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PRIMARY KEY (id)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, CONSTRAINT    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pr_credit_id_client_fk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FOREIGN KEY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        REFERENCES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(id)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536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https://github.com/AndrSor/Course_PLSQL_SB/blob/main/Course%20Work/01.1.%D0%A1%D0%BE%D0%B7%D0%B4%D0%B0%D0%BD%D0%B8%D0%B5%20%D1%82%D0%B0%D0%B1%D0%BB%D0%B8%D1%86.sql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скрипта: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880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1. Создание таблиц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407368" y="985312"/>
            <a:ext cx="4968552" cy="4662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1.3.Создание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таблицы фактические операции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course.fact_oper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NUMBER,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DATE,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f_summa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NUMBER(*,2),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VARCHAR2(50)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 индекса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INDEX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course.idx_fact_oper_collection_id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course.fact_oper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первичного ключа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ALTER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course.fact_oper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(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CONSTRAINT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fact_oper_collection_id_fk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FOREIGN KEY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REFERENCES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19936" y="980728"/>
            <a:ext cx="5904656" cy="48320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1.4.Создание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таблицы плановые операции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course.plan_oper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p_summa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NUMBER(*,2)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VARCHAR2(50)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 индекса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INDEX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course.idx_plan_oper_collection_id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course.plan_oper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внешнего ключа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ALTER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course.plan_oper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(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CONSTRAINT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plan_oper_collection_id_fk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FOREIGN KEY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REFERENCES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57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2</a:t>
            </a:r>
            <a:r>
              <a:rPr lang="ru-RU" sz="3200" dirty="0" smtClean="0">
                <a:solidFill>
                  <a:srgbClr val="333F48"/>
                </a:solidFill>
              </a:rPr>
              <a:t>. </a:t>
            </a:r>
            <a:r>
              <a:rPr lang="ru-RU" sz="3200" dirty="0" smtClean="0">
                <a:solidFill>
                  <a:srgbClr val="333F48"/>
                </a:solidFill>
              </a:rPr>
              <a:t>Подключение(создание) внешних таблиц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407368" y="985312"/>
            <a:ext cx="5328592" cy="2123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Выполняется с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привелегиями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ANY DIRECTORY/ DROP ANY DIRECTORY.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GRANT CREATE ANY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##course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GRANT DROP   ANY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DIRECTORY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##course;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------ 1.5.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 объекта "Директория импорта"</a:t>
            </a: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DROP DIRECTORY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DIRECTORY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'C:\Temp';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976" y="980728"/>
            <a:ext cx="6120680" cy="48320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1.6.Создание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внешних таблицы</a:t>
            </a:r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course.client_external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ID         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, CL_NAME     VARCHAR2(100)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, DATE_BIRTH  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ORGANIZATION EXTERNAL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oracle_loader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 DIRECTORY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directory_import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ACCESS PARAMETERS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RECORDS DELIMITED BY NEWLINE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FIELDS TERMINATED BY ';'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ID 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CL_NAME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DATE_BIRTH CHAR(10) DATE_FORMAT DATE MASK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/mm/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('client.csv')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REJECT LIMIT UNLIMITED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3536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https://github.com/AndrSor/Course_PLSQL_SB/blob/main/Course%20Work/01.2.%D0%A1%D0%BE%D0%B7%D0%B4%D0%B0%D0%BD%D0%B8%D0%B5%20%D0%B2%D0%BD%D0%B5%D1%88%D0%BD%D0%B8%D1%85%20%D1%82%D0%B0%D0%B1%D0%BB%D0%B8%D1%86.sql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042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2041</TotalTime>
  <Words>1904</Words>
  <Application>Microsoft Office PowerPoint</Application>
  <DocSecurity>0</DocSecurity>
  <PresentationFormat>Широкоэкранный</PresentationFormat>
  <Paragraphs>631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SB Sans Display Light</vt:lpstr>
      <vt:lpstr>SB Sans Display Regular</vt:lpstr>
      <vt:lpstr>SB Sans Display Semibold</vt:lpstr>
      <vt:lpstr>SB Sans Text Light</vt:lpstr>
      <vt:lpstr>SBSansDisplay-Light</vt:lpstr>
      <vt:lpstr>SBSansText-Light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Добавление нового договора и плана платежей</vt:lpstr>
      <vt:lpstr>Добавление нового договора и плана платежей</vt:lpstr>
      <vt:lpstr>Добавление нового договора и плана платежей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светлый маг</dc:title>
  <dc:subject/>
  <dc:creator>Рабушко Анна Юрьевна</dc:creator>
  <cp:keywords/>
  <dc:description/>
  <cp:lastModifiedBy>Сороколат Андрей</cp:lastModifiedBy>
  <cp:revision>584</cp:revision>
  <dcterms:created xsi:type="dcterms:W3CDTF">2020-09-16T07:07:55Z</dcterms:created>
  <dcterms:modified xsi:type="dcterms:W3CDTF">2021-07-19T13:14:38Z</dcterms:modified>
  <cp:category/>
  <dc:identifier/>
  <cp:contentStatus/>
  <dc:language/>
  <cp:version/>
</cp:coreProperties>
</file>