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76" r:id="rId13"/>
    <p:sldId id="366" r:id="rId14"/>
    <p:sldId id="367" r:id="rId15"/>
    <p:sldId id="372" r:id="rId16"/>
    <p:sldId id="377" r:id="rId17"/>
    <p:sldId id="378" r:id="rId18"/>
    <p:sldId id="373" r:id="rId19"/>
    <p:sldId id="374" r:id="rId20"/>
    <p:sldId id="375" r:id="rId21"/>
    <p:sldId id="368" r:id="rId22"/>
    <p:sldId id="369" r:id="rId23"/>
    <p:sldId id="370" r:id="rId24"/>
    <p:sldId id="371" r:id="rId25"/>
    <p:sldId id="307" r:id="rId26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B38A5-C036-4F10-BC45-B925FB2ABF65}">
          <p14:sldIdLst>
            <p14:sldId id="256"/>
            <p14:sldId id="347"/>
            <p14:sldId id="348"/>
            <p14:sldId id="349"/>
            <p14:sldId id="306"/>
            <p14:sldId id="365"/>
            <p14:sldId id="362"/>
            <p14:sldId id="353"/>
            <p14:sldId id="363"/>
            <p14:sldId id="364"/>
            <p14:sldId id="376"/>
            <p14:sldId id="366"/>
            <p14:sldId id="367"/>
          </p14:sldIdLst>
        </p14:section>
        <p14:section name="Раздел без заголовка" id="{39799A2C-EDB7-4624-8384-C6D5F273811A}">
          <p14:sldIdLst>
            <p14:sldId id="372"/>
            <p14:sldId id="377"/>
            <p14:sldId id="378"/>
            <p14:sldId id="373"/>
            <p14:sldId id="374"/>
            <p14:sldId id="375"/>
            <p14:sldId id="368"/>
            <p14:sldId id="369"/>
            <p14:sldId id="370"/>
            <p14:sldId id="371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8" d="100"/>
          <a:sy n="88" d="100"/>
        </p:scale>
        <p:origin x="114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19.08.2021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v2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https:/github.com/AndrSor/Course_PLSQL_SB/blob/main/Course%20Work/03.5.CREATE%20PACKAGE_on_refcursor.sql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7.TEST%20PACKAGE_on_refcursor.sql" TargetMode="Externa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6.CREATE%20PACKAE%20SPLIT.sql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4.%D0%97%D0%B0%D0%BF%D1%83%D1%81%D0%BA%20%D1%81%D0%BE%D0%B7%D0%B4%D0%B0%D0%BD%D0%B8%D1%8F.sql" TargetMode="Externa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Импорт данных.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Основной  запрос. План Запроса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764704"/>
            <a:ext cx="10369152" cy="3308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                       | Name                        | Rows  | Bytes | Cost (%CPU)| Time    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                       |                             |     1 |   170 |    13   (8)|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SORT ORDER BY                           |                             |     1 |   170 |    13   (8)|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2 |   NESTED LOOPS OUTER                     |                             |     1 |   170 |    12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3 |    NESTED LOOPS OUTER                    |                             |     1 |   155 |     7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  NESTED LOOPS                         |                             |     1 |   114 |     4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5 |      TABLE ACCESS FULL                   | PR_CREDIT                   |     1 |    54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6 |      TABLE ACCESS BY INDEX ROWID         | CLIENT                      |     1 |    60 |     1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7 |       INDEX UNIQUE SCAN                  | IDX_CLIENT_ID               |     1 |       |     0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  VIEW PUSHED PREDICATE                |                             |     1 |    41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9 |      SORT GROUP BY                       |                             |     1 |    57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10 |       TABLE ACCESS BY INDEX ROWID BATCHED| FACT_OPER                   |     1 |    57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11 |        INDEX RANGE SCAN                  | IDX_FACT_OPER_COLLECTION_ID |    10 |       |     1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12 |    VIEW PUSHED PREDICATE                 |                             |     1 |    15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13 |     SORT GROUP BY                        |                             |     1 |    51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14 |      TABLE ACCESS BY INDEX ROWID BATCHED | PLAN_OPER                   |    10 |   510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15 |       INDEX RANGE SCAN                   | IDX_PLAN_OPER_COLLECTION_ID |    21 |       |     1   (0)| 00:00:01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https://github.com/AndrSor/Course_PLSQL_SB/blob/main/Course%20Work/03.4.%D0%9F%D0%BB%D0%B0%D0%BD%20%D0%B7%D0%B0%D0%BF%D1%80%D0%BE%D1%81%D0%B0.sql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7532" y="4149080"/>
            <a:ext cx="10369152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Возможна оптимизация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/*+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idx_fact_oper_f_date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SUM(CASE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WHEN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Выдача кредита'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ELSE 0 END)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sum_vidano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SUM(CASE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WHEN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Погашение кредита'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ELSE 0 END)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sum_pogasheno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SUM(CASE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WHEN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Погашение процентов'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ELSE 0 END)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sum_pogasheno_percent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TO_DATE(':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dt_report','DD.MM.YYYY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4868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fact.sum_vidano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NVL(plan.sum_pogasheno_percent,0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8" y="3585095"/>
            <a:ext cx="5454493" cy="1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Процедура экспортирует таблицу отчета в файл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94" y="3301234"/>
            <a:ext cx="6422670" cy="29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Объединение процедуры и функции в пакет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980728"/>
            <a:ext cx="10369152" cy="3308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CREATE OR REPLACE PACKAGE c##</a:t>
            </a:r>
            <a:r>
              <a:rPr lang="en-US" sz="1100" dirty="0" err="1"/>
              <a:t>course.pk_credit_report</a:t>
            </a:r>
            <a:r>
              <a:rPr lang="en-US" sz="1100" dirty="0"/>
              <a:t> AS   </a:t>
            </a:r>
          </a:p>
          <a:p>
            <a:r>
              <a:rPr lang="en-US" sz="1100" dirty="0"/>
              <a:t>    TYPE </a:t>
            </a:r>
            <a:r>
              <a:rPr lang="en-US" sz="1100" dirty="0" err="1"/>
              <a:t>report_row</a:t>
            </a:r>
            <a:r>
              <a:rPr lang="en-US" sz="1100" dirty="0"/>
              <a:t> IS RECORD</a:t>
            </a:r>
          </a:p>
          <a:p>
            <a:r>
              <a:rPr lang="en-US" sz="1100" dirty="0"/>
              <a:t>    ( </a:t>
            </a:r>
          </a:p>
          <a:p>
            <a:r>
              <a:rPr lang="en-US" sz="1100" dirty="0"/>
              <a:t>          </a:t>
            </a:r>
            <a:r>
              <a:rPr lang="en-US" sz="1100" dirty="0" err="1"/>
              <a:t>num_dog</a:t>
            </a:r>
            <a:r>
              <a:rPr lang="en-US" sz="1100" dirty="0"/>
              <a:t>             varchar2(10)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cl_name</a:t>
            </a:r>
            <a:r>
              <a:rPr lang="en-US" sz="1100" dirty="0"/>
              <a:t>             varchar2(100)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summa_dog</a:t>
            </a:r>
            <a:r>
              <a:rPr lang="en-US" sz="1100" dirty="0"/>
              <a:t>           number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date_begin</a:t>
            </a:r>
            <a:r>
              <a:rPr lang="en-US" sz="1100" dirty="0"/>
              <a:t>          date 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date_end</a:t>
            </a:r>
            <a:r>
              <a:rPr lang="en-US" sz="1100" dirty="0"/>
              <a:t>            date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ostat_dolg</a:t>
            </a:r>
            <a:r>
              <a:rPr lang="en-US" sz="1100" dirty="0"/>
              <a:t>          number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need_pogash_percent</a:t>
            </a:r>
            <a:r>
              <a:rPr lang="en-US" sz="1100" dirty="0"/>
              <a:t> number</a:t>
            </a:r>
          </a:p>
          <a:p>
            <a:r>
              <a:rPr lang="en-US" sz="1100" dirty="0"/>
              <a:t>    );</a:t>
            </a:r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    TYPE </a:t>
            </a:r>
            <a:r>
              <a:rPr lang="en-US" sz="1100" dirty="0" err="1"/>
              <a:t>table_report</a:t>
            </a:r>
            <a:r>
              <a:rPr lang="en-US" sz="1100" dirty="0"/>
              <a:t> IS TABLE OF </a:t>
            </a:r>
            <a:r>
              <a:rPr lang="en-US" sz="1100" dirty="0" err="1"/>
              <a:t>report_row</a:t>
            </a:r>
            <a:r>
              <a:rPr lang="en-US" sz="1100" dirty="0"/>
              <a:t>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    FUNCTION </a:t>
            </a:r>
            <a:r>
              <a:rPr lang="en-US" sz="1100" dirty="0" err="1"/>
              <a:t>fn_get_report</a:t>
            </a:r>
            <a:r>
              <a:rPr lang="en-US" sz="1100" dirty="0"/>
              <a:t> (</a:t>
            </a:r>
            <a:r>
              <a:rPr lang="en-US" sz="1100" dirty="0" err="1"/>
              <a:t>report_dt</a:t>
            </a:r>
            <a:r>
              <a:rPr lang="en-US" sz="1100" dirty="0"/>
              <a:t> DATE) RETURN </a:t>
            </a:r>
            <a:r>
              <a:rPr lang="en-US" sz="1100" dirty="0" err="1"/>
              <a:t>table_report</a:t>
            </a:r>
            <a:r>
              <a:rPr lang="en-US" sz="1100" dirty="0"/>
              <a:t>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    PROCEDURE </a:t>
            </a:r>
            <a:r>
              <a:rPr lang="en-US" sz="1100" dirty="0" err="1"/>
              <a:t>pr_make_report</a:t>
            </a:r>
            <a:r>
              <a:rPr lang="en-US" sz="1100" dirty="0"/>
              <a:t> (</a:t>
            </a:r>
            <a:r>
              <a:rPr lang="en-US" sz="1100" dirty="0" err="1"/>
              <a:t>report_dt</a:t>
            </a:r>
            <a:r>
              <a:rPr lang="en-US" sz="1100" dirty="0"/>
              <a:t> IN DATE);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END </a:t>
            </a:r>
            <a:r>
              <a:rPr lang="en-US" sz="1100" dirty="0" err="1"/>
              <a:t>pk_credit_report</a:t>
            </a:r>
            <a:r>
              <a:rPr lang="en-US" sz="1100" dirty="0"/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7"/>
            <a:ext cx="11809312" cy="13576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Объединение процедуры и функции в пакет</a:t>
            </a:r>
            <a:r>
              <a:rPr lang="en-US" sz="3200" smtClean="0">
                <a:solidFill>
                  <a:srgbClr val="333F48"/>
                </a:solidFill>
              </a:rPr>
              <a:t>.</a:t>
            </a:r>
          </a:p>
          <a:p>
            <a:pPr>
              <a:defRPr/>
            </a:pPr>
            <a:r>
              <a:rPr lang="ru-RU" sz="3200" smtClean="0">
                <a:solidFill>
                  <a:srgbClr val="333F48"/>
                </a:solidFill>
              </a:rPr>
              <a:t>Использование </a:t>
            </a:r>
            <a:r>
              <a:rPr lang="en-US" sz="3200" dirty="0" smtClean="0">
                <a:solidFill>
                  <a:srgbClr val="333F48"/>
                </a:solidFill>
              </a:rPr>
              <a:t>UTL_FILE</a:t>
            </a:r>
            <a:r>
              <a:rPr lang="ru-RU" sz="3200" dirty="0" smtClean="0">
                <a:solidFill>
                  <a:srgbClr val="333F48"/>
                </a:solidFill>
              </a:rPr>
              <a:t> для экспорта в </a:t>
            </a:r>
            <a:r>
              <a:rPr lang="en-US" sz="3200" dirty="0" smtClean="0">
                <a:solidFill>
                  <a:srgbClr val="333F48"/>
                </a:solidFill>
              </a:rPr>
              <a:t>XML </a:t>
            </a:r>
            <a:r>
              <a:rPr lang="ru-RU" sz="3200" dirty="0" smtClean="0">
                <a:solidFill>
                  <a:srgbClr val="333F48"/>
                </a:solidFill>
              </a:rPr>
              <a:t>адаптированного для </a:t>
            </a:r>
            <a:r>
              <a:rPr lang="en-US" sz="3200" dirty="0" smtClean="0">
                <a:solidFill>
                  <a:srgbClr val="333F48"/>
                </a:solidFill>
              </a:rPr>
              <a:t>Excel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1677205"/>
            <a:ext cx="10369152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s_file</a:t>
            </a:r>
            <a:r>
              <a:rPr lang="en-US" sz="1100" dirty="0"/>
              <a:t> := UTL_FILE.FOPEN('</a:t>
            </a:r>
            <a:r>
              <a:rPr lang="en-US" sz="1100" dirty="0" err="1"/>
              <a:t>DIRECTORY_IMPORT','report_template.xml','r</a:t>
            </a:r>
            <a:r>
              <a:rPr lang="en-US" sz="1100" dirty="0"/>
              <a:t>');</a:t>
            </a:r>
          </a:p>
          <a:p>
            <a:r>
              <a:rPr lang="en-US" sz="1100" dirty="0" err="1"/>
              <a:t>d_file</a:t>
            </a:r>
            <a:r>
              <a:rPr lang="en-US" sz="1100" dirty="0"/>
              <a:t> := UTL_FILE.FOPEN('DIRECTORY_IMPORT',(</a:t>
            </a:r>
            <a:r>
              <a:rPr lang="en-US" sz="1100" dirty="0" err="1"/>
              <a:t>report_dt</a:t>
            </a:r>
            <a:r>
              <a:rPr lang="en-US" sz="1100" dirty="0"/>
              <a:t> || '.xml'),'w');</a:t>
            </a:r>
          </a:p>
          <a:p>
            <a:r>
              <a:rPr lang="en-US" sz="1100" dirty="0"/>
              <a:t>LOOP </a:t>
            </a:r>
          </a:p>
          <a:p>
            <a:r>
              <a:rPr lang="en-US" sz="1100" dirty="0" smtClean="0"/>
              <a:t>     BEGIN</a:t>
            </a:r>
            <a:endParaRPr lang="en-US" sz="1100" dirty="0"/>
          </a:p>
          <a:p>
            <a:r>
              <a:rPr lang="en-US" sz="1100" dirty="0" smtClean="0"/>
              <a:t>          UTL_FILE.GET_LINE(</a:t>
            </a:r>
            <a:r>
              <a:rPr lang="en-US" sz="1100" dirty="0" err="1" smtClean="0"/>
              <a:t>s_file,cn</a:t>
            </a:r>
            <a:r>
              <a:rPr lang="en-US" sz="1100" dirty="0"/>
              <a:t>); </a:t>
            </a:r>
          </a:p>
          <a:p>
            <a:r>
              <a:rPr lang="en-US" sz="1100" dirty="0" smtClean="0"/>
              <a:t>               IF </a:t>
            </a:r>
            <a:r>
              <a:rPr lang="en-US" sz="1100" dirty="0" err="1"/>
              <a:t>cn</a:t>
            </a:r>
            <a:r>
              <a:rPr lang="en-US" sz="1100" dirty="0"/>
              <a:t> = '&lt;body/&gt;' THEN</a:t>
            </a:r>
          </a:p>
          <a:p>
            <a:r>
              <a:rPr lang="en-US" sz="1100" dirty="0" smtClean="0"/>
              <a:t>                    FOR </a:t>
            </a:r>
            <a:r>
              <a:rPr lang="en-US" sz="1100" dirty="0" err="1"/>
              <a:t>i</a:t>
            </a:r>
            <a:r>
              <a:rPr lang="en-US" sz="1100" dirty="0"/>
              <a:t> IN 1..report_out.COUNT LOOP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&lt;Row&gt;');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 &lt;Cell </a:t>
            </a:r>
            <a:r>
              <a:rPr lang="en-US" sz="1100" dirty="0" err="1"/>
              <a:t>ss:StyleID</a:t>
            </a:r>
            <a:r>
              <a:rPr lang="en-US" sz="1100" dirty="0"/>
              <a:t>="</a:t>
            </a:r>
            <a:r>
              <a:rPr lang="en-US" sz="1100" dirty="0" err="1"/>
              <a:t>tb</a:t>
            </a:r>
            <a:r>
              <a:rPr lang="en-US" sz="1100" dirty="0"/>
              <a:t>"&gt;&lt;Data </a:t>
            </a:r>
            <a:r>
              <a:rPr lang="en-US" sz="1100" dirty="0" err="1"/>
              <a:t>ss:Type</a:t>
            </a:r>
            <a:r>
              <a:rPr lang="en-US" sz="1100" dirty="0"/>
              <a:t>="Number"&gt;'  </a:t>
            </a:r>
            <a:r>
              <a:rPr lang="en-US" sz="1100" dirty="0" smtClean="0"/>
              <a:t>|| </a:t>
            </a:r>
            <a:r>
              <a:rPr lang="en-US" sz="1100" dirty="0" err="1"/>
              <a:t>i</a:t>
            </a:r>
            <a:r>
              <a:rPr lang="en-US" sz="1100" dirty="0"/>
              <a:t>                                 </a:t>
            </a:r>
            <a:r>
              <a:rPr lang="en-US" sz="1100" dirty="0" smtClean="0"/>
              <a:t>            </a:t>
            </a:r>
            <a:r>
              <a:rPr lang="en-US" sz="1100" dirty="0"/>
              <a:t>|| '&lt;/Data&gt;&lt;/Cell&gt;');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 &lt;Cell </a:t>
            </a:r>
            <a:r>
              <a:rPr lang="en-US" sz="1100" dirty="0" err="1"/>
              <a:t>ss:StyleID</a:t>
            </a:r>
            <a:r>
              <a:rPr lang="en-US" sz="1100" dirty="0"/>
              <a:t>="</a:t>
            </a:r>
            <a:r>
              <a:rPr lang="en-US" sz="1100" dirty="0" err="1"/>
              <a:t>tb</a:t>
            </a:r>
            <a:r>
              <a:rPr lang="en-US" sz="1100" dirty="0"/>
              <a:t>"&gt;&lt;Data </a:t>
            </a:r>
            <a:r>
              <a:rPr lang="en-US" sz="1100" dirty="0" err="1"/>
              <a:t>ss:Type</a:t>
            </a:r>
            <a:r>
              <a:rPr lang="en-US" sz="1100" dirty="0"/>
              <a:t>="String"&gt;'     </a:t>
            </a:r>
            <a:r>
              <a:rPr lang="en-US" sz="1100" dirty="0" smtClean="0"/>
              <a:t> || </a:t>
            </a:r>
            <a:r>
              <a:rPr lang="en-US" sz="1100" dirty="0" err="1"/>
              <a:t>report_out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).</a:t>
            </a:r>
            <a:r>
              <a:rPr lang="en-US" sz="1100" dirty="0" err="1"/>
              <a:t>num_dog</a:t>
            </a:r>
            <a:r>
              <a:rPr lang="en-US" sz="1100" dirty="0"/>
              <a:t>     </a:t>
            </a:r>
            <a:r>
              <a:rPr lang="en-US" sz="1100" dirty="0" smtClean="0"/>
              <a:t>|| </a:t>
            </a:r>
            <a:r>
              <a:rPr lang="en-US" sz="1100" dirty="0"/>
              <a:t>'&lt;/Data&gt;&lt;/Cell&gt;');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 &lt;Cell </a:t>
            </a:r>
            <a:r>
              <a:rPr lang="en-US" sz="1100" dirty="0" err="1"/>
              <a:t>ss:StyleID</a:t>
            </a:r>
            <a:r>
              <a:rPr lang="en-US" sz="1100" dirty="0"/>
              <a:t>="</a:t>
            </a:r>
            <a:r>
              <a:rPr lang="en-US" sz="1100" dirty="0" err="1"/>
              <a:t>tb</a:t>
            </a:r>
            <a:r>
              <a:rPr lang="en-US" sz="1100" dirty="0"/>
              <a:t>"&gt;&lt;Data </a:t>
            </a:r>
            <a:r>
              <a:rPr lang="en-US" sz="1100" dirty="0" err="1"/>
              <a:t>ss:Type</a:t>
            </a:r>
            <a:r>
              <a:rPr lang="en-US" sz="1100" dirty="0"/>
              <a:t>="String"&gt;'     </a:t>
            </a:r>
            <a:r>
              <a:rPr lang="en-US" sz="1100" dirty="0" smtClean="0"/>
              <a:t> || </a:t>
            </a:r>
            <a:r>
              <a:rPr lang="en-US" sz="1100" dirty="0" err="1"/>
              <a:t>report_out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).</a:t>
            </a:r>
            <a:r>
              <a:rPr lang="en-US" sz="1100" dirty="0" err="1"/>
              <a:t>cl_name</a:t>
            </a:r>
            <a:r>
              <a:rPr lang="en-US" sz="1100" dirty="0"/>
              <a:t>       </a:t>
            </a:r>
            <a:r>
              <a:rPr lang="en-US" sz="1100" dirty="0" smtClean="0"/>
              <a:t>|| </a:t>
            </a:r>
            <a:r>
              <a:rPr lang="en-US" sz="1100" dirty="0"/>
              <a:t>'&lt;/Data&gt;&lt;/Cell&gt;');</a:t>
            </a:r>
          </a:p>
          <a:p>
            <a:r>
              <a:rPr lang="en-US" sz="1100" dirty="0" smtClean="0"/>
              <a:t>                                                       ………………….</a:t>
            </a:r>
            <a:endParaRPr lang="en-US" sz="1100" dirty="0"/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&lt;/Row&gt;');</a:t>
            </a:r>
          </a:p>
          <a:p>
            <a:r>
              <a:rPr lang="en-US" sz="1100" dirty="0" smtClean="0"/>
              <a:t>                    END </a:t>
            </a:r>
            <a:r>
              <a:rPr lang="en-US" sz="1100" dirty="0"/>
              <a:t>LOOP;</a:t>
            </a:r>
          </a:p>
          <a:p>
            <a:r>
              <a:rPr lang="en-US" sz="1100" dirty="0" smtClean="0"/>
              <a:t>               ELSE</a:t>
            </a:r>
            <a:endParaRPr lang="en-US" sz="1100" dirty="0"/>
          </a:p>
          <a:p>
            <a:r>
              <a:rPr lang="en-US" sz="1100" dirty="0" smtClean="0"/>
              <a:t>                    UTL_FILE.PUT_LINE(</a:t>
            </a:r>
            <a:r>
              <a:rPr lang="en-US" sz="1100" dirty="0" err="1" smtClean="0"/>
              <a:t>d_file,cn</a:t>
            </a:r>
            <a:r>
              <a:rPr lang="en-US" sz="1100" dirty="0"/>
              <a:t>);</a:t>
            </a:r>
          </a:p>
          <a:p>
            <a:r>
              <a:rPr lang="en-US" sz="1100" dirty="0" smtClean="0"/>
              <a:t>               END </a:t>
            </a:r>
            <a:r>
              <a:rPr lang="en-US" sz="1100" dirty="0"/>
              <a:t>IF;</a:t>
            </a:r>
          </a:p>
          <a:p>
            <a:r>
              <a:rPr lang="en-US" sz="1100" dirty="0" smtClean="0"/>
              <a:t>     EXCEPTION</a:t>
            </a:r>
            <a:endParaRPr lang="en-US" sz="1100" dirty="0"/>
          </a:p>
          <a:p>
            <a:r>
              <a:rPr lang="en-US" sz="1100" dirty="0" smtClean="0"/>
              <a:t>          WHEN </a:t>
            </a:r>
            <a:r>
              <a:rPr lang="en-US" sz="1100" dirty="0"/>
              <a:t>NO_DATA_FOUND THEN </a:t>
            </a:r>
          </a:p>
          <a:p>
            <a:r>
              <a:rPr lang="en-US" sz="1100" dirty="0" smtClean="0"/>
              <a:t>               UTL_FILE.FCLOSE(</a:t>
            </a:r>
            <a:r>
              <a:rPr lang="en-US" sz="1100" dirty="0" err="1" smtClean="0"/>
              <a:t>s_file</a:t>
            </a:r>
            <a:r>
              <a:rPr lang="en-US" sz="1100" dirty="0"/>
              <a:t>);</a:t>
            </a:r>
          </a:p>
          <a:p>
            <a:r>
              <a:rPr lang="en-US" sz="1100" dirty="0" smtClean="0"/>
              <a:t>               EXIT</a:t>
            </a:r>
            <a:r>
              <a:rPr lang="en-US" sz="1100" dirty="0"/>
              <a:t>;</a:t>
            </a:r>
          </a:p>
          <a:p>
            <a:r>
              <a:rPr lang="en-US" sz="1100" dirty="0" smtClean="0"/>
              <a:t>     END</a:t>
            </a:r>
            <a:r>
              <a:rPr lang="en-US" sz="1100" dirty="0"/>
              <a:t>;</a:t>
            </a:r>
          </a:p>
          <a:p>
            <a:r>
              <a:rPr lang="en-US" sz="1100" dirty="0"/>
              <a:t>END LOOP;</a:t>
            </a:r>
          </a:p>
          <a:p>
            <a:r>
              <a:rPr lang="en-US" sz="1100" dirty="0"/>
              <a:t>UTL_FILE.FCLOSE(</a:t>
            </a:r>
            <a:r>
              <a:rPr lang="en-US" sz="1100" dirty="0" err="1"/>
              <a:t>d_file</a:t>
            </a:r>
            <a:r>
              <a:rPr lang="en-US" sz="1100" dirty="0"/>
              <a:t>);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6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7"/>
            <a:ext cx="11809312" cy="55073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</a:t>
            </a:r>
            <a:r>
              <a:rPr lang="ru-RU" sz="3200" dirty="0" smtClean="0">
                <a:solidFill>
                  <a:srgbClr val="333F48"/>
                </a:solidFill>
              </a:rPr>
              <a:t>Пакет с Конвейерной функцией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64704"/>
            <a:ext cx="10369152" cy="3816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CREATE OR REPLACE PACKAGE c##course.pk_credit_report_v2 AS   </a:t>
            </a:r>
          </a:p>
          <a:p>
            <a:r>
              <a:rPr lang="en-US" sz="1100" dirty="0"/>
              <a:t>    TYPE </a:t>
            </a:r>
            <a:r>
              <a:rPr lang="en-US" sz="1100" dirty="0" err="1"/>
              <a:t>report_row</a:t>
            </a:r>
            <a:r>
              <a:rPr lang="en-US" sz="1100" dirty="0"/>
              <a:t> IS RECORD</a:t>
            </a:r>
          </a:p>
          <a:p>
            <a:r>
              <a:rPr lang="en-US" sz="1100" dirty="0"/>
              <a:t>    ( 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num_dog</a:t>
            </a:r>
            <a:r>
              <a:rPr lang="en-US" sz="1100" dirty="0"/>
              <a:t>             varchar2(10)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cl_name</a:t>
            </a:r>
            <a:r>
              <a:rPr lang="en-US" sz="1100" dirty="0"/>
              <a:t>             varchar2(100)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summa_dog</a:t>
            </a:r>
            <a:r>
              <a:rPr lang="en-US" sz="1100" dirty="0"/>
              <a:t>           number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date_begin</a:t>
            </a:r>
            <a:r>
              <a:rPr lang="en-US" sz="1100" dirty="0"/>
              <a:t>          date 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date_end</a:t>
            </a:r>
            <a:r>
              <a:rPr lang="en-US" sz="1100" dirty="0"/>
              <a:t>            date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ostat_dolg</a:t>
            </a:r>
            <a:r>
              <a:rPr lang="en-US" sz="1100" dirty="0"/>
              <a:t>          number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need_pogash_percent</a:t>
            </a:r>
            <a:r>
              <a:rPr lang="en-US" sz="1100" dirty="0"/>
              <a:t> number</a:t>
            </a:r>
          </a:p>
          <a:p>
            <a:r>
              <a:rPr lang="en-US" sz="1100" dirty="0"/>
              <a:t>    );</a:t>
            </a:r>
          </a:p>
          <a:p>
            <a:endParaRPr lang="en-US" sz="1100" dirty="0"/>
          </a:p>
          <a:p>
            <a:r>
              <a:rPr lang="en-US" sz="1100" dirty="0"/>
              <a:t>    TYPE </a:t>
            </a:r>
            <a:r>
              <a:rPr lang="en-US" sz="1100" dirty="0" err="1"/>
              <a:t>table_report</a:t>
            </a:r>
            <a:r>
              <a:rPr lang="en-US" sz="1100" dirty="0"/>
              <a:t> IS TABLE OF </a:t>
            </a:r>
            <a:r>
              <a:rPr lang="en-US" sz="1100" dirty="0" err="1"/>
              <a:t>report_row</a:t>
            </a:r>
            <a:r>
              <a:rPr lang="en-US" sz="1100" dirty="0"/>
              <a:t>;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result_table_report</a:t>
            </a:r>
            <a:r>
              <a:rPr lang="en-US" sz="1100" dirty="0"/>
              <a:t> </a:t>
            </a:r>
            <a:r>
              <a:rPr lang="en-US" sz="1100" dirty="0" err="1"/>
              <a:t>table_report</a:t>
            </a:r>
            <a:r>
              <a:rPr lang="en-US" sz="1100" dirty="0"/>
              <a:t>;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-- </a:t>
            </a:r>
            <a:r>
              <a:rPr lang="ru-RU" sz="1100" dirty="0"/>
              <a:t>Вариант с </a:t>
            </a:r>
            <a:r>
              <a:rPr lang="ru-RU" sz="1100" dirty="0" err="1"/>
              <a:t>конвеерной</a:t>
            </a:r>
            <a:r>
              <a:rPr lang="ru-RU" sz="1100" dirty="0"/>
              <a:t> функцией</a:t>
            </a:r>
          </a:p>
          <a:p>
            <a:r>
              <a:rPr lang="ru-RU" sz="1100" dirty="0"/>
              <a:t>    </a:t>
            </a:r>
          </a:p>
          <a:p>
            <a:r>
              <a:rPr lang="ru-RU" sz="1100" dirty="0"/>
              <a:t>    </a:t>
            </a:r>
            <a:r>
              <a:rPr lang="en-US" sz="1100" dirty="0"/>
              <a:t>PROCEDURE </a:t>
            </a:r>
            <a:r>
              <a:rPr lang="en-US" sz="1100" dirty="0" err="1"/>
              <a:t>init</a:t>
            </a:r>
            <a:r>
              <a:rPr lang="en-US" sz="1100" dirty="0"/>
              <a:t> (</a:t>
            </a:r>
            <a:r>
              <a:rPr lang="en-US" sz="1100" dirty="0" err="1"/>
              <a:t>report_dt</a:t>
            </a:r>
            <a:r>
              <a:rPr lang="en-US" sz="1100" dirty="0"/>
              <a:t> IN DATE);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FUNCTION </a:t>
            </a:r>
            <a:r>
              <a:rPr lang="en-US" sz="1100" dirty="0" err="1"/>
              <a:t>fn_get_report</a:t>
            </a:r>
            <a:r>
              <a:rPr lang="en-US" sz="1100" dirty="0"/>
              <a:t> RETURN </a:t>
            </a:r>
            <a:r>
              <a:rPr lang="en-US" sz="1100" dirty="0" err="1"/>
              <a:t>table_report</a:t>
            </a:r>
            <a:r>
              <a:rPr lang="en-US" sz="1100" dirty="0"/>
              <a:t> PIPELINED;</a:t>
            </a:r>
          </a:p>
          <a:p>
            <a:r>
              <a:rPr lang="en-US" sz="1100" dirty="0"/>
              <a:t>    </a:t>
            </a:r>
          </a:p>
          <a:p>
            <a:r>
              <a:rPr lang="en-US" sz="1100"/>
              <a:t>END pk_credit_report_v2;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https://github.com/AndrSor/Course_PLSQL_SB/blob/main/Course%20Work/03.3.CREATE%20PACKAGEv2.sql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4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98278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Вариант: Пакет содержит процедуру, возвращающую</a:t>
            </a:r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отчет в виде </a:t>
            </a:r>
            <a:r>
              <a:rPr lang="en-US" sz="3200" dirty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1259699"/>
            <a:ext cx="10369152" cy="4662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c##course.pk_credit_report2 AS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pk_credit_report2;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c##course.pk_credit_report2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fact.sum_vidano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NVL(plan.sum_pogasheno_percent,0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https://github.com/AndrSor/Course_PLSQL_SB/blob/main/Course%20Work/03.5.CREATE%20PACKAGE_on_refcursor.sql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Тест процедуры возвращающей </a:t>
            </a:r>
            <a:r>
              <a:rPr lang="en-US" sz="3200" dirty="0" smtClean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707305"/>
            <a:ext cx="11384625" cy="5001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SYS_REFCURSOR;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VARCHAR2(100);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c##course.pk_credit_report2.get_report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TO_DATE('10.10.2020','DD.MM.YYYY'),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FETCH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INTO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ref_cursor%NOTFOUND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RPAD(num_dog,10,' ')</a:t>
            </a:r>
          </a:p>
          <a:p>
            <a:r>
              <a:rPr lang="en-US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RPAD(c##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',1)||'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',2)||'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',0),40,'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RPAD(TO_CHAR(summ_dog,'9999990.99'),15,'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RPAD(date_begin,10,'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RPAD(date_end,10,'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RPAD(TO_CHAR(ostat_dolg,'9999990.00'),15,'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RPAD(TO_CHAR(need_pogash_percent,'9999990.99'),15,'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https://github.com/AndrSor/Course_PLSQL_SB/blob/main/Course%20Work/03.7.TEST%20PACKAGE_on_refcursor.sql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Утилитарный пакт с перегруженной функцией</a:t>
            </a: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992049"/>
            <a:ext cx="11384625" cy="229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    Александр Александрович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Петропуло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210000.00    03.06.20  02.05.21    133636.00           0.00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2021/2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240000.00    27.06.20  27.03.21    159999.00           0.00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2021/3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260000.00    05.07.20  05.05.21    185867.93           0.00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2021/4    Роман Константинович Поджарый             210000.00    09.07.20  06.03.21    134059.83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2021/6    Игорь Валериевич Юнцов                    260000.00    17.07.20  17.07.21    216666.00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2021/5    Александр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Михаилович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Велдин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230000.00    17.07.20  17.07.21    194435.07           0.00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2021/8    Валерий Кириллович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Кеменев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260000.00    22.07.20  22.05.21    210998.73           0.00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2021/7    Михаил Антонович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Городиловский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230000.00    22.07.20  22.04.21    181471.82           0.00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2021/9    Александр Дмитриевич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Штыкашов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250000.00    07.08.20  07.08.21    188443.44           0.00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2021/10   Василий Васильевич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Гуляков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260000.00    08.08.20  08.04.21    197746.05           0.00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2021/11   Василий Иванович Омелюшкин                240000.00    22.08.20  22.05.21    213333.00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2021/12   Игорь Петрович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Манвелян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260000.00    11.09.20  11.08.21    260000.00           0.00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2021/13   Владимир Владимирович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Хандрамайло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260000.00    25.09.20  23.05.21    260000.00           0.00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98" y="3562851"/>
            <a:ext cx="11384625" cy="1954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Пакет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 перегруженной функцией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PACKAGE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CLOB INDEX BY PLS_INTEGER;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get return Index of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get_index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PLS_INTEGER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CLOB;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https://github.com/AndrSor/Course_PLSQL_SB/blob/main/Course%20Work/03.6.CREATE%20PACKAE%20SPLIT.sql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7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Создаем последовательность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https://github.com/AndrSor/Course_PLSQL_SB/blob/main/Course%20Work/04.4.%D0%97%D0%B0%D0%BF%D1%83%D1%81%D0%BA%20%D1%81%D0%BE%D0%B7%D0%B4%D0%B0%D0%BD%D0%B8%D1%8F.sql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Администрирование: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course.idx_fact_oper_f_date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course.idx_plan_oper_p_date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6482</TotalTime>
  <Words>2975</Words>
  <Application>Microsoft Office PowerPoint</Application>
  <DocSecurity>0</DocSecurity>
  <PresentationFormat>Широкоэкранный</PresentationFormat>
  <Paragraphs>754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635</cp:revision>
  <dcterms:created xsi:type="dcterms:W3CDTF">2020-09-16T07:07:55Z</dcterms:created>
  <dcterms:modified xsi:type="dcterms:W3CDTF">2021-08-19T13:58:11Z</dcterms:modified>
  <cp:category/>
  <dc:identifier/>
  <cp:contentStatus/>
  <dc:language/>
  <cp:version/>
</cp:coreProperties>
</file>