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347" r:id="rId4"/>
    <p:sldId id="348" r:id="rId5"/>
    <p:sldId id="349" r:id="rId6"/>
    <p:sldId id="306" r:id="rId7"/>
    <p:sldId id="365" r:id="rId8"/>
    <p:sldId id="362" r:id="rId9"/>
    <p:sldId id="353" r:id="rId10"/>
    <p:sldId id="363" r:id="rId11"/>
    <p:sldId id="364" r:id="rId12"/>
    <p:sldId id="366" r:id="rId13"/>
    <p:sldId id="367" r:id="rId14"/>
    <p:sldId id="368" r:id="rId15"/>
    <p:sldId id="369" r:id="rId16"/>
    <p:sldId id="370" r:id="rId17"/>
    <p:sldId id="371" r:id="rId18"/>
    <p:sldId id="307" r:id="rId19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0" autoAdjust="0"/>
    <p:restoredTop sz="94660"/>
  </p:normalViewPr>
  <p:slideViewPr>
    <p:cSldViewPr>
      <p:cViewPr varScale="1">
        <p:scale>
          <a:sx n="67" d="100"/>
          <a:sy n="67" d="100"/>
        </p:scale>
        <p:origin x="72" y="14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DCA98-92C0-4F48-89D1-3FD303C7CE35}" type="datetimeFigureOut">
              <a:rPr lang="ru-RU" smtClean="0"/>
              <a:t>19.07.2021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F47EF-21AF-41BD-AB82-5A4B797C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4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47EF-21AF-41BD-AB82-5A4B797CA39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3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65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7" r:id="rId13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2.2.%D0%98%D0%BC%D0%BF%D0%BE%D1%80%D1%82%20-%20PROCEDURE%20pr_import.sql" TargetMode="Externa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AndrSor/Course_PLSQL_SB/blob/main/Course%20Work/03.1.FUNCTION%20fn_get_report.sql" TargetMode="Externa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AndrSor/Course_PLSQL_SB/blob/main/Course%20Work/03.2.EXPORT%20REPORT%20TO%20EXCEL%20TO%20DISK.sql" TargetMode="Externa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4.1.%D0%A1%D0%BE%D0%B7%D0%B4%D0%B0%D0%B5%D0%BC%20%D0%BF%D0%BE%D1%81%D0%BB%D0%B5%D0%B4%D0%BE%D0%B2%D0%B0%D1%82%D0%B5%D0%BB%D1%8C%D0%BD%D0%BE%D1%81%D1%82%D1%8C.sql" TargetMode="Externa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4.2.%D0%9D%D0%BE%D0%B2%D1%8B%D0%B9%20%D0%B8%D0%BB%D0%B8%20%D1%81%D1%83%D1%89%D0%B5%D1%81%D1%82%D0%B2%D1%83%D1%8E%D1%89%D0%B8%D0%B9%20%D0%BA%D0%BB%D0%B8%D0%B5%D0%BD%D1%82.sql" TargetMode="Externa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AndrSor/Course_PLSQL_SB/blob/main/Course%20Work/04.2.%D0%9D%D0%BE%D0%B2%D1%8B%D0%B9%20%D0%B8%D0%BB%D0%B8%20%D1%81%D1%83%D1%89%D0%B5%D1%81%D1%82%D0%B2%D1%83%D1%8E%D1%89%D0%B8%D0%B9%20%D0%BA%D0%BB%D0%B8%D0%B5%D0%BD%D1%82.sql" TargetMode="Externa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AndrSor/Course_PLSQL_SB/blob/main/Course%20Work/04.2.%D0%9D%D0%BE%D0%B2%D1%8B%D0%B9%20%D0%B8%D0%BB%D0%B8%20%D1%81%D1%83%D1%89%D0%B5%D1%81%D1%82%D0%B2%D1%83%D1%8E%D1%89%D0%B8%D0%B9%20%D0%BA%D0%BB%D0%B8%D0%B5%D0%BD%D1%82.sql" TargetMode="Externa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1.%D0%A1%D0%BE%D0%B7%D0%B4%D0%B0%D0%BD%D0%B8%D0%B5%20%D1%82%D0%B0%D0%B1%D0%BB%D0%B8%D1%86.sql" TargetMode="Externa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2.1.%D0%A1%D0%BE%D0%B7%D0%B4%D0%B0%D0%BD%D0%B8%D0%B5%20%D0%B2%D0%BD%D0%B5%D1%88%D0%BD%D0%B8%D1%85%20%D1%82%D0%B0%D0%B1%D0%BB%D0%B8%D1%86.sql" TargetMode="Externa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551384" y="2204864"/>
            <a:ext cx="11386864" cy="244827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b="1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712971" y="4572000"/>
            <a:ext cx="10793228" cy="172033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Студент: </a:t>
            </a: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Сороколат </a:t>
            </a:r>
            <a:r>
              <a:rPr lang="ru-RU" smtClean="0">
                <a:solidFill>
                  <a:srgbClr val="333F48"/>
                </a:solidFill>
                <a:latin typeface="SB Sans Text Light"/>
                <a:cs typeface="SB Sans Text Light"/>
              </a:rPr>
              <a:t>Андрей Евгеньевич</a:t>
            </a:r>
            <a:endParaRPr lang="ru-RU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                </a:t>
            </a:r>
            <a:endParaRPr lang="ru-RU" sz="16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BE6ED87-35B9-4D44-BD5E-D3A5BFAB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33"/>
          <a:stretch/>
        </p:blipFill>
        <p:spPr bwMode="auto">
          <a:xfrm rot="16199999">
            <a:off x="320246" y="4318253"/>
            <a:ext cx="1464205" cy="1866025"/>
          </a:xfrm>
          <a:prstGeom prst="rect">
            <a:avLst/>
          </a:prstGeom>
        </p:spPr>
      </p:pic>
      <p:sp>
        <p:nvSpPr>
          <p:cNvPr id="7" name="TextBox 35">
            <a:extLst>
              <a:ext uri="{FF2B5EF4-FFF2-40B4-BE49-F238E27FC236}">
                <a16:creationId xmlns:a16="http://schemas.microsoft.com/office/drawing/2014/main" xmlns="" id="{FFE5BB39-F6A6-43BC-BA7E-53FDB72933B3}"/>
              </a:ext>
            </a:extLst>
          </p:cNvPr>
          <p:cNvSpPr>
            <a:spLocks/>
          </p:cNvSpPr>
          <p:nvPr/>
        </p:nvSpPr>
        <p:spPr bwMode="auto">
          <a:xfrm>
            <a:off x="4844008" y="1052736"/>
            <a:ext cx="55724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SQL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, </a:t>
            </a:r>
            <a:r>
              <a:rPr lang="en-US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SQL, </a:t>
            </a: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Plus</a:t>
            </a:r>
            <a:endParaRPr lang="ru-RU" sz="105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1DDADD-D012-4924-B434-0AFD0AB713F0}"/>
              </a:ext>
            </a:extLst>
          </p:cNvPr>
          <p:cNvSpPr txBox="1"/>
          <p:nvPr/>
        </p:nvSpPr>
        <p:spPr>
          <a:xfrm>
            <a:off x="10488488" y="6292334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дата</a:t>
            </a:r>
            <a:endParaRPr lang="ru-RU" sz="18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4448" y="3079599"/>
            <a:ext cx="10668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4000" i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Курсовая работа – кредитный портфель</a:t>
            </a:r>
            <a:endParaRPr lang="ru-RU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2</a:t>
            </a:r>
            <a:r>
              <a:rPr lang="ru-RU" sz="3200" dirty="0" smtClean="0">
                <a:solidFill>
                  <a:srgbClr val="333F48"/>
                </a:solidFill>
              </a:rPr>
              <a:t>. </a:t>
            </a:r>
            <a:r>
              <a:rPr lang="ru-RU" sz="3200" dirty="0" smtClean="0">
                <a:solidFill>
                  <a:srgbClr val="333F48"/>
                </a:solidFill>
              </a:rPr>
              <a:t>Импорт данных</a:t>
            </a:r>
            <a:r>
              <a:rPr lang="ru-RU" sz="3200" dirty="0" smtClean="0">
                <a:solidFill>
                  <a:srgbClr val="333F48"/>
                </a:solidFill>
              </a:rPr>
              <a:t>.</a:t>
            </a:r>
            <a:r>
              <a:rPr lang="en-US" sz="3200" dirty="0" smtClean="0">
                <a:solidFill>
                  <a:srgbClr val="333F48"/>
                </a:solidFill>
              </a:rPr>
              <a:t> </a:t>
            </a:r>
            <a:r>
              <a:rPr lang="ru-RU" sz="3200" dirty="0" smtClean="0">
                <a:solidFill>
                  <a:srgbClr val="333F48"/>
                </a:solidFill>
              </a:rPr>
              <a:t>Процедура. Выполнение по расписанию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980728"/>
            <a:ext cx="5328592" cy="4662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course.pr_import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import or update CLIENT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MERGE INTO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client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USING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course.client_external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ON (client.id = client_external.id)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MATCHED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UPDATE SET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client.date_birth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NOT MATCHED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INSERT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client.id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VALUES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client_external.id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980728"/>
            <a:ext cx="6120680" cy="51706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COUNT(*)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job_count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ALL_SCHEDULER_JOBS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WHERE JOB_NAME = 'JOB_IMPORT';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BEGIN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DBMS_SCHEDULER.DROP_JOB(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course.job_import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DBMS_SCHEDULER.CREATE_JOB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course.job_import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job_type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'STORED_PROCEDURE',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job_action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number_of_arguments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0,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TO_TIMESTAMP_TZ('2021-07-23 15:52:32.141000000 EUROPE/MOSCOW','YYYY-MM-DD HH24:MI:SS.FF TZR'),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repeat_interval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'FREQ=HOURLY;INTERVAL=24',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enabled =&gt; TRUE,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auto_drop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FALSE,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comments =&gt; 'Import Job');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https://github.com/AndrSor/Course_PLSQL_SB/blob/main/Course%20Work/02.2.%D0%98%D0%BC%D0%BF%D0%BE%D1%80%D1%82%20-%20PROCEDURE%20pr_import.sql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2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</a:t>
            </a:r>
            <a:r>
              <a:rPr lang="ru-RU" sz="3200" dirty="0" smtClean="0">
                <a:solidFill>
                  <a:srgbClr val="333F48"/>
                </a:solidFill>
              </a:rPr>
              <a:t>. Функция возвращающая таблицу отчета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26314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Создаем типы данных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TYPE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course.report_row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OBJECT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varchar2(10)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varchar2(100)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date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ostat_dolg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need_pogash_percent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TYPE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TABLE OF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course.report_row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67299" y="6268274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https://github.com/AndrSor/Course_PLSQL_SB/blob/main/Course%20Work/03.1.FUNCTION%20fn_get_report.sql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3747994"/>
            <a:ext cx="5760640" cy="1769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79976" y="728112"/>
            <a:ext cx="6120680" cy="550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FUNCTION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course.fn_get_report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DATE)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PIPELINED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Атрибут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pipelined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означает, что функция является конвейерной, результат возвращается клиенту немедленно при вызове директивы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pipe row,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поэтому оператор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необязателен.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course.report_row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dog.num_dog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dog.summa_dog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dog.date_begin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dog.date_end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Остаток ссудной задолженности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sum_fact.sum_vidano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 NVL(sum_fact.sum_pogasheno,0)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Сумма предстоящих процентов к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погашению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NVL(sum_pogasheno_percent_plan.sum_pogasheno_percent_plan,0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NVL(sum_fact.sum_pogasheno_percent,0)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BULK COLLECT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result_table_report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dog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cli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ON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dog.id_client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cli.id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603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</a:t>
            </a:r>
            <a:r>
              <a:rPr lang="ru-RU" sz="3200" dirty="0" smtClean="0">
                <a:solidFill>
                  <a:srgbClr val="333F48"/>
                </a:solidFill>
              </a:rPr>
              <a:t>. </a:t>
            </a:r>
            <a:r>
              <a:rPr lang="ru-RU" sz="3200" dirty="0" smtClean="0">
                <a:solidFill>
                  <a:srgbClr val="333F48"/>
                </a:solidFill>
              </a:rPr>
              <a:t>Процедура экспортирует таблицу отчета в файл</a:t>
            </a: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28007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course.pr_make_report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DATE)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 NUMBER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 := 0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 *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course.fn_get_report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) LOOP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 := t + 1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728112"/>
            <a:ext cx="6120680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ECHO OFF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VERIFY OFF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SERVEROUTPUT ON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DATE FORMAT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 PROMPT '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Введите дату отчета:  ';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spool_file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'c:\Temp\&amp;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SPOOL &amp;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spool_file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EXECUTE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course.pr_make_report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(TO_DATE('&amp;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','DD.MM.YYYY'));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SPOOL OFF   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https://github.com/AndrSor/Course_PLSQL_SB/blob/main/Course%20Work/03.2.EXPORT%20REPORT%20TO%20EXCEL%20TO%20DISK.sql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334289"/>
            <a:ext cx="7318027" cy="289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4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</a:t>
            </a:r>
            <a:r>
              <a:rPr lang="ru-RU" sz="3200" dirty="0" smtClean="0">
                <a:solidFill>
                  <a:srgbClr val="333F48"/>
                </a:solidFill>
              </a:rPr>
              <a:t>Создаем последовательность</a:t>
            </a: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48320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Идентификаторы во всех таблицах уникальны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Создаем одну последовательность генерирующую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индентификаторы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для всех таблиц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со стартовым значением максимальный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ID + 1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count_distinct_id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sequence_exist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NUMBER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COUNT(id)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count_all_id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COUNT(DISTINCT id)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count_distinct_id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count_distinct_id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MAX(id) + 1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728112"/>
            <a:ext cx="6120680" cy="41549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VIEW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course.v_all_id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client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UNION ALL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UNION ALL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UNION ALL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https://github.com/AndrSor/Course_PLSQL_SB/blob/main/Course%20Work/04.1.%D0%A1%D0%BE%D0%B7%D0%B4%D0%B0%D0%B5%D0%BC%20%D0%BF%D0%BE%D1%81%D0%BB%D0%B5%D0%B4%D0%BE%D0%B2%D0%B0%D1%82%D0%B5%D0%BB%D1%8C%D0%BD%D0%BE%D1%81%D1%82%D1%8C.sql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1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</a:t>
            </a:r>
            <a:r>
              <a:rPr lang="ru-RU" sz="3200" dirty="0" smtClean="0">
                <a:solidFill>
                  <a:srgbClr val="333F48"/>
                </a:solidFill>
              </a:rPr>
              <a:t>Процедура создает и возвращает клиента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3985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course.pr_create_client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IN  varchar2,        --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Клиент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ФИО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IN  date,            --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Дата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рождения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Клиента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OUT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client_exists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number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COUNT(*)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client_exists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client_exists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id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728112"/>
            <a:ext cx="6120680" cy="33085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:=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course.seq.nextval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INSERT INTO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 VALUES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COMMIT;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pr_create_client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https://github.com/AndrSor/Course_PLSQL_SB/blob/main/Course%20Work/04.2.%D0%9D%D0%BE%D0%B2%D1%8B%D0%B9%20%D0%B8%D0%BB%D0%B8%20%D1%81%D1%83%D1%89%D0%B5%D1%81%D1%82%D0%B2%D1%83%D1%8E%D1%89%D0%B8%D0%B9%20%D0%BA%D0%BB%D0%B8%D0%B5%D0%BD%D1%82.sql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7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</a:t>
            </a:r>
            <a:r>
              <a:rPr lang="ru-RU" sz="3200" dirty="0" smtClean="0">
                <a:solidFill>
                  <a:srgbClr val="333F48"/>
                </a:solidFill>
              </a:rPr>
              <a:t>Новый договор и плановый график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4969346" cy="50167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C00000"/>
                </a:solidFill>
              </a:rPr>
              <a:t>Формула расчета </a:t>
            </a:r>
            <a:r>
              <a:rPr lang="ru-RU" sz="2000" b="1" dirty="0" err="1">
                <a:solidFill>
                  <a:srgbClr val="C00000"/>
                </a:solidFill>
              </a:rPr>
              <a:t>аннуитетных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smtClean="0">
                <a:solidFill>
                  <a:srgbClr val="C00000"/>
                </a:solidFill>
              </a:rPr>
              <a:t>платежей</a:t>
            </a:r>
          </a:p>
          <a:p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b="1" i="1" dirty="0"/>
              <a:t>P</a:t>
            </a:r>
            <a:r>
              <a:rPr lang="ru-RU" sz="2000" dirty="0"/>
              <a:t> – ежемесячный платёж по </a:t>
            </a:r>
            <a:r>
              <a:rPr lang="ru-RU" sz="2000" dirty="0" err="1"/>
              <a:t>аннуитетному</a:t>
            </a:r>
            <a:r>
              <a:rPr lang="ru-RU" sz="2000" dirty="0"/>
              <a:t> кредиту (тот самый </a:t>
            </a:r>
            <a:r>
              <a:rPr lang="ru-RU" sz="2000" dirty="0" err="1"/>
              <a:t>аннуитетный</a:t>
            </a:r>
            <a:r>
              <a:rPr lang="ru-RU" sz="2000" dirty="0"/>
              <a:t> платёж, который не изменяется в течение всего периода погашения кредита);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i="1" dirty="0"/>
              <a:t>S</a:t>
            </a:r>
            <a:r>
              <a:rPr lang="ru-RU" sz="2000" dirty="0"/>
              <a:t> – сумма кредита;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i="1" dirty="0"/>
              <a:t>i</a:t>
            </a:r>
            <a:r>
              <a:rPr lang="ru-RU" sz="2000" dirty="0"/>
              <a:t> – ежемесячная процентная ставка (рассчитывается по следующей формуле: годовая процентная ставка/100/12);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i="1" dirty="0"/>
              <a:t>n</a:t>
            </a:r>
            <a:r>
              <a:rPr lang="ru-RU" sz="2000" dirty="0"/>
              <a:t> – срок, на который берётся кредит (указывается количество месяцев</a:t>
            </a:r>
            <a:r>
              <a:rPr lang="ru-RU" sz="2000" dirty="0" smtClean="0"/>
              <a:t>).</a:t>
            </a:r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8722" y="728112"/>
            <a:ext cx="6551934" cy="50013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course.pr_create_credit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IN varchar2,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Клиент ФИО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IN date,    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Дата рождения Клиента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IN number,  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Сумма кредита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persent_dog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IN number,  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Годовая процентная ставка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IN number   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Срок кредитования месяцев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credit_id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collect_plan_id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collect_fact_id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year_dog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varchar2(4);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 := 1;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amount_dog_in_current_year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credit_month_percent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ежемесячная процентная ставка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annuit_pay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размер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аннуитентного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платежа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p_date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date;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план.дата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аннуитентного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платежа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p_summa_percent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ежемесячное погашение процентов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p_summa_body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ежемесячное погашение кредита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summa_dog_ostat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остаток по кредиту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course.pr_create_client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client_name,client_birth,client_id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https://github.com/AndrSor/Course_PLSQL_SB/blob/main/Course%20Work/04.2.%D0%9D%D0%BE%D0%B2%D1%8B%D0%B9%20%D0%B8%D0%BB%D0%B8%20%D1%81%D1%83%D1%89%D0%B5%D1%81%D1%82%D0%B2%D1%83%D1%8E%D1%89%D0%B8%D0%B9%20%D0%BA%D0%BB%D0%B8%D0%B5%D0%BD%D1%82.sql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177469"/>
            <a:ext cx="46101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Проверка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760640" cy="461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ФИО клиента:  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DATE FORMAT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Дата рождения клиента в формате ДД.ММ.ГГГГ:  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Сумма кредита:  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persent_dog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Годовая процентная ставка:  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Срок кредитования месяцев:  ';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dogovor_out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varchar(15) := '';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c##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course.pr_create_credit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,TO_DATE('&amp;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client_birth','DD.MM.YYYY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,TO_NUMBER('&amp;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,TO_NUMBER('&amp;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persent_dog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,TO_NUMBER('&amp;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dogovor_out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https://github.com/AndrSor/Course_PLSQL_SB/blob/main/Course%20Work/04.2.%D0%9D%D0%BE%D0%B2%D1%8B%D0%B9%20%D0%B8%D0%BB%D0%B8%20%D1%81%D1%83%D1%89%D0%B5%D1%81%D1%82%D0%B2%D1%83%D1%8E%D1%89%D0%B8%D0%B9%20%D0%BA%D0%BB%D0%B8%D0%B5%D0%BD%D1%82.sql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731179"/>
            <a:ext cx="43815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5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462443" y="2996952"/>
            <a:ext cx="11161240" cy="13265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Спасибо за внимание!</a:t>
            </a:r>
            <a:r>
              <a:rPr lang="en-US" sz="600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  <a:t> </a:t>
            </a:r>
            <a:endParaRPr lang="ru-RU" sz="1600" dirty="0"/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1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TextBox 35"/>
          <p:cNvSpPr>
            <a:spLocks/>
          </p:cNvSpPr>
          <p:nvPr/>
        </p:nvSpPr>
        <p:spPr bwMode="auto">
          <a:xfrm>
            <a:off x="6589666" y="3138627"/>
            <a:ext cx="1724820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11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21</a:t>
            </a:r>
            <a:endParaRPr lang="ru-RU" sz="20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17" name="Рисунок 2">
            <a:extLst>
              <a:ext uri="{FF2B5EF4-FFF2-40B4-BE49-F238E27FC236}">
                <a16:creationId xmlns:a16="http://schemas.microsoft.com/office/drawing/2014/main" xmlns="" id="{0DCCFB52-7D2B-4BA7-8FE3-E7C19E14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44" t="28773" r="16232" b="18899"/>
          <a:stretch/>
        </p:blipFill>
        <p:spPr bwMode="auto">
          <a:xfrm rot="16199999">
            <a:off x="6736997" y="1437737"/>
            <a:ext cx="768257" cy="733293"/>
          </a:xfrm>
          <a:prstGeom prst="rect">
            <a:avLst/>
          </a:prstGeom>
        </p:spPr>
      </p:pic>
      <p:sp>
        <p:nvSpPr>
          <p:cNvPr id="20" name="object 26">
            <a:extLst>
              <a:ext uri="{FF2B5EF4-FFF2-40B4-BE49-F238E27FC236}">
                <a16:creationId xmlns:a16="http://schemas.microsoft.com/office/drawing/2014/main" xmlns="" id="{4DE54BB7-929A-4B8A-9DA0-D0EEC7053A84}"/>
              </a:ext>
            </a:extLst>
          </p:cNvPr>
          <p:cNvSpPr>
            <a:spLocks/>
          </p:cNvSpPr>
          <p:nvPr/>
        </p:nvSpPr>
        <p:spPr bwMode="auto">
          <a:xfrm>
            <a:off x="7896200" y="1705164"/>
            <a:ext cx="3816424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>
                <a:latin typeface="SBSansText-Light"/>
                <a:cs typeface="SBSansText-Light"/>
              </a:rPr>
              <a:t>Готов к </a:t>
            </a:r>
            <a:r>
              <a:rPr lang="ru-RU" sz="2400" spc="-5" dirty="0" smtClean="0">
                <a:latin typeface="SBSansText-Light"/>
                <a:cs typeface="SBSansText-Light"/>
              </a:rPr>
              <a:t>командировкам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2" name="Рисунок 12">
            <a:extLst>
              <a:ext uri="{FF2B5EF4-FFF2-40B4-BE49-F238E27FC236}">
                <a16:creationId xmlns:a16="http://schemas.microsoft.com/office/drawing/2014/main" xmlns="" id="{436EC55F-517B-4FC1-85F8-ED7FCD66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03" t="24797" r="21644" b="15908"/>
          <a:stretch/>
        </p:blipFill>
        <p:spPr bwMode="auto">
          <a:xfrm rot="16199999">
            <a:off x="6813321" y="734145"/>
            <a:ext cx="672171" cy="733291"/>
          </a:xfrm>
          <a:prstGeom prst="rect">
            <a:avLst/>
          </a:prstGeom>
        </p:spPr>
      </p:pic>
      <p:sp>
        <p:nvSpPr>
          <p:cNvPr id="23" name="object 26">
            <a:extLst>
              <a:ext uri="{FF2B5EF4-FFF2-40B4-BE49-F238E27FC236}">
                <a16:creationId xmlns:a16="http://schemas.microsoft.com/office/drawing/2014/main" xmlns="" id="{A8F6E936-17AA-460E-A5F3-7295B64C51D9}"/>
              </a:ext>
            </a:extLst>
          </p:cNvPr>
          <p:cNvSpPr>
            <a:spLocks/>
          </p:cNvSpPr>
          <p:nvPr/>
        </p:nvSpPr>
        <p:spPr bwMode="auto">
          <a:xfrm>
            <a:off x="7860166" y="963046"/>
            <a:ext cx="3502449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 smtClean="0">
                <a:latin typeface="SBSansText-Light"/>
                <a:cs typeface="SBSansText-Light"/>
              </a:rPr>
              <a:t>Ростов-на-Дону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C8D1253D-2E3F-4357-A3C7-FF90F8F21E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38" t="26096" r="19808" b="21575"/>
          <a:stretch/>
        </p:blipFill>
        <p:spPr bwMode="auto">
          <a:xfrm rot="16199999">
            <a:off x="6723068" y="2261483"/>
            <a:ext cx="922315" cy="794412"/>
          </a:xfrm>
          <a:prstGeom prst="rect">
            <a:avLst/>
          </a:prstGeom>
        </p:spPr>
      </p:pic>
      <p:sp>
        <p:nvSpPr>
          <p:cNvPr id="25" name="object 26">
            <a:extLst>
              <a:ext uri="{FF2B5EF4-FFF2-40B4-BE49-F238E27FC236}">
                <a16:creationId xmlns:a16="http://schemas.microsoft.com/office/drawing/2014/main" xmlns="" id="{00AF5FF0-543F-426D-85A1-4D4DBAB934D8}"/>
              </a:ext>
            </a:extLst>
          </p:cNvPr>
          <p:cNvSpPr>
            <a:spLocks/>
          </p:cNvSpPr>
          <p:nvPr/>
        </p:nvSpPr>
        <p:spPr bwMode="auto">
          <a:xfrm>
            <a:off x="7883482" y="2574123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Высшее </a:t>
            </a:r>
            <a:r>
              <a:rPr lang="ru-RU" sz="2000" spc="-5" dirty="0">
                <a:latin typeface="SBSansText-Light"/>
                <a:cs typeface="SBSansText-Light"/>
              </a:rPr>
              <a:t>техническое </a:t>
            </a:r>
            <a:r>
              <a:rPr lang="ru-RU" sz="2000" spc="-5" dirty="0" smtClean="0">
                <a:latin typeface="SBSansText-Light"/>
                <a:cs typeface="SBSansText-Light"/>
              </a:rPr>
              <a:t>образование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(ДГТУ</a:t>
            </a:r>
            <a:r>
              <a:rPr lang="ru-RU" sz="2000" spc="-5" dirty="0" smtClean="0">
                <a:latin typeface="SBSansText-Light"/>
                <a:cs typeface="SBSansText-Light"/>
              </a:rPr>
              <a:t>)</a:t>
            </a: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xmlns="" id="{453BB67C-6BE9-45B5-B1FA-AD1EE9AB42E3}"/>
              </a:ext>
            </a:extLst>
          </p:cNvPr>
          <p:cNvSpPr>
            <a:spLocks/>
          </p:cNvSpPr>
          <p:nvPr/>
        </p:nvSpPr>
        <p:spPr bwMode="auto">
          <a:xfrm>
            <a:off x="7944545" y="3313404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Лет </a:t>
            </a:r>
            <a:r>
              <a:rPr lang="ru-RU" sz="2000" spc="-5" dirty="0">
                <a:latin typeface="SBSansText-Light"/>
                <a:cs typeface="SBSansText-Light"/>
              </a:rPr>
              <a:t>работаю в </a:t>
            </a:r>
            <a:r>
              <a:rPr lang="ru-RU" sz="2000" spc="-5" dirty="0" smtClean="0">
                <a:latin typeface="SBSansText-Light"/>
                <a:cs typeface="SBSansText-Light"/>
              </a:rPr>
              <a:t>группе компаний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«Дон-Арсенал»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B1282C-1EE6-4516-8528-4C3B699AF9DB}"/>
              </a:ext>
            </a:extLst>
          </p:cNvPr>
          <p:cNvSpPr txBox="1"/>
          <p:nvPr/>
        </p:nvSpPr>
        <p:spPr>
          <a:xfrm>
            <a:off x="7896200" y="6018077"/>
            <a:ext cx="360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Email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 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a-sorokolat@yandex.ru 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Mob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 +7 9885827477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5AE95B28-B2FC-43A5-8B6E-FD95AA24B1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533"/>
          <a:stretch/>
        </p:blipFill>
        <p:spPr bwMode="auto">
          <a:xfrm rot="16199999">
            <a:off x="6617804" y="5503762"/>
            <a:ext cx="1214224" cy="1270501"/>
          </a:xfrm>
          <a:prstGeom prst="rect">
            <a:avLst/>
          </a:prstGeom>
        </p:spPr>
      </p:pic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96035DE-DB7E-4A03-A568-62EAA55D76F0}"/>
              </a:ext>
            </a:extLst>
          </p:cNvPr>
          <p:cNvSpPr>
            <a:spLocks/>
          </p:cNvSpPr>
          <p:nvPr/>
        </p:nvSpPr>
        <p:spPr bwMode="auto">
          <a:xfrm>
            <a:off x="8027214" y="4497889"/>
            <a:ext cx="3168351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Год </a:t>
            </a:r>
            <a:r>
              <a:rPr lang="ru-RU" sz="2000" spc="-5" dirty="0">
                <a:latin typeface="SBSansText-Light"/>
                <a:cs typeface="SBSansText-Light"/>
              </a:rPr>
              <a:t>общий </a:t>
            </a:r>
            <a:r>
              <a:rPr lang="ru-RU" sz="2000" spc="-5" dirty="0" smtClean="0">
                <a:latin typeface="SBSansText-Light"/>
                <a:cs typeface="SBSansText-Light"/>
              </a:rPr>
              <a:t>стаж в </a:t>
            </a:r>
            <a:r>
              <a:rPr lang="en-US" sz="2000" spc="-5" dirty="0" smtClean="0">
                <a:latin typeface="SBSansText-Light"/>
                <a:cs typeface="SBSansText-Light"/>
              </a:rPr>
              <a:t>IT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pic>
        <p:nvPicPr>
          <p:cNvPr id="28" name="Рисунок 10">
            <a:extLst>
              <a:ext uri="{FF2B5EF4-FFF2-40B4-BE49-F238E27FC236}">
                <a16:creationId xmlns:a16="http://schemas.microsoft.com/office/drawing/2014/main" xmlns="" id="{E7AF1F4B-F93B-4DD5-879F-EC6D90FBB1F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475" t="26879" r="30179" b="20793"/>
          <a:stretch/>
        </p:blipFill>
        <p:spPr bwMode="auto">
          <a:xfrm rot="16199999">
            <a:off x="188715" y="5562891"/>
            <a:ext cx="1257119" cy="1333099"/>
          </a:xfrm>
          <a:prstGeom prst="rect">
            <a:avLst/>
          </a:prstGeom>
        </p:spPr>
      </p:pic>
      <p:sp>
        <p:nvSpPr>
          <p:cNvPr id="29" name="object 26">
            <a:extLst>
              <a:ext uri="{FF2B5EF4-FFF2-40B4-BE49-F238E27FC236}">
                <a16:creationId xmlns:a16="http://schemas.microsoft.com/office/drawing/2014/main" xmlns="" id="{8A842FD2-7A7C-402A-9652-4A5C911EEBA6}"/>
              </a:ext>
            </a:extLst>
          </p:cNvPr>
          <p:cNvSpPr>
            <a:spLocks/>
          </p:cNvSpPr>
          <p:nvPr/>
        </p:nvSpPr>
        <p:spPr bwMode="auto">
          <a:xfrm>
            <a:off x="1631504" y="5884912"/>
            <a:ext cx="4590791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>
                <a:latin typeface="SBSansText-Light"/>
                <a:cs typeface="SBSansText-Light"/>
              </a:rPr>
              <a:t>Обожаю программирование и </a:t>
            </a:r>
            <a:r>
              <a:rPr lang="ru-RU" sz="2000" spc="-5" dirty="0" smtClean="0">
                <a:latin typeface="SBSansText-Light"/>
                <a:cs typeface="SBSansText-Light"/>
              </a:rPr>
              <a:t>базы </a:t>
            </a:r>
            <a:r>
              <a:rPr lang="ru-RU" sz="2000" spc="-5" dirty="0" smtClean="0">
                <a:latin typeface="SBSansText-Light"/>
                <a:cs typeface="SBSansText-Light"/>
              </a:rPr>
              <a:t>данных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1429651" y="2242456"/>
            <a:ext cx="322414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ФОТО</a:t>
            </a:r>
            <a:endParaRPr lang="ru-RU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73" y="87849"/>
            <a:ext cx="5087888" cy="5625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Text Placeholder 6">
            <a:extLst>
              <a:ext uri="{FF2B5EF4-FFF2-40B4-BE49-F238E27FC236}">
                <a16:creationId xmlns:a16="http://schemas.microsoft.com/office/drawing/2014/main" xmlns="" id="{ADFA65C8-DB2C-4270-845A-546993EAE8E4}"/>
              </a:ext>
            </a:extLst>
          </p:cNvPr>
          <p:cNvSpPr>
            <a:spLocks/>
          </p:cNvSpPr>
          <p:nvPr/>
        </p:nvSpPr>
        <p:spPr bwMode="auto">
          <a:xfrm>
            <a:off x="270483" y="548680"/>
            <a:ext cx="2967746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Должность</a:t>
            </a:r>
            <a:endParaRPr dirty="0"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D5C6CE0-87F9-47EA-BC0C-34E221B343F1}"/>
              </a:ext>
            </a:extLst>
          </p:cNvPr>
          <p:cNvSpPr>
            <a:spLocks/>
          </p:cNvSpPr>
          <p:nvPr/>
        </p:nvSpPr>
        <p:spPr bwMode="auto">
          <a:xfrm>
            <a:off x="839416" y="1026579"/>
            <a:ext cx="10297144" cy="3141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/>
              <a:t>Ведущий специалист ИТ</a:t>
            </a:r>
          </a:p>
        </p:txBody>
      </p:sp>
      <p:sp>
        <p:nvSpPr>
          <p:cNvPr id="29" name="Овал 32">
            <a:extLst>
              <a:ext uri="{FF2B5EF4-FFF2-40B4-BE49-F238E27FC236}">
                <a16:creationId xmlns:a16="http://schemas.microsoft.com/office/drawing/2014/main" xmlns="" id="{6686EE33-C339-4BAF-B603-2EA81CB3B361}"/>
              </a:ext>
            </a:extLst>
          </p:cNvPr>
          <p:cNvSpPr/>
          <p:nvPr/>
        </p:nvSpPr>
        <p:spPr bwMode="auto">
          <a:xfrm>
            <a:off x="248646" y="1029244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xmlns="" id="{551FBEEF-6CFE-4D83-B064-2FD2F5AE8315}"/>
              </a:ext>
            </a:extLst>
          </p:cNvPr>
          <p:cNvSpPr>
            <a:spLocks/>
          </p:cNvSpPr>
          <p:nvPr/>
        </p:nvSpPr>
        <p:spPr bwMode="auto">
          <a:xfrm>
            <a:off x="242266" y="1898797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Системы/процессы</a:t>
            </a:r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E0D4687E-F657-40E8-9748-B026E6622E09}"/>
              </a:ext>
            </a:extLst>
          </p:cNvPr>
          <p:cNvSpPr>
            <a:spLocks/>
          </p:cNvSpPr>
          <p:nvPr/>
        </p:nvSpPr>
        <p:spPr bwMode="auto">
          <a:xfrm>
            <a:off x="742076" y="2353136"/>
            <a:ext cx="10297144" cy="15799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/>
              <a:t>Руководство IT-службой (стратегическое планирование, бюджетирование, развитие)</a:t>
            </a:r>
            <a:br>
              <a:rPr lang="ru-RU" sz="2000" dirty="0"/>
            </a:br>
            <a:r>
              <a:rPr lang="ru-RU" sz="2000" dirty="0"/>
              <a:t>Построение и поддержания отказоустойчивой и безопасной инфраструктуры информационных сервисов</a:t>
            </a:r>
            <a:br>
              <a:rPr lang="ru-RU" sz="2000" dirty="0"/>
            </a:br>
            <a:r>
              <a:rPr lang="ru-RU" sz="2000" dirty="0"/>
              <a:t>Анализ </a:t>
            </a:r>
            <a:r>
              <a:rPr lang="ru-RU" sz="2000" dirty="0" smtClean="0"/>
              <a:t>бизнес</a:t>
            </a:r>
            <a:r>
              <a:rPr lang="en-US" sz="2000" dirty="0" smtClean="0"/>
              <a:t>-</a:t>
            </a:r>
            <a:r>
              <a:rPr lang="ru-RU" sz="2000" dirty="0" smtClean="0"/>
              <a:t>процессов </a:t>
            </a:r>
            <a:r>
              <a:rPr lang="ru-RU" sz="2000" dirty="0"/>
              <a:t>и последующая </a:t>
            </a:r>
            <a:r>
              <a:rPr lang="ru-RU" sz="2000" dirty="0" smtClean="0"/>
              <a:t>автоматизация на базе </a:t>
            </a:r>
            <a:r>
              <a:rPr lang="en-US" sz="2000" dirty="0" smtClean="0"/>
              <a:t>MS </a:t>
            </a:r>
            <a:r>
              <a:rPr lang="en-US" sz="2000" dirty="0" err="1" smtClean="0"/>
              <a:t>Sharepoint</a:t>
            </a:r>
            <a:r>
              <a:rPr lang="ru-RU" sz="2000" dirty="0" smtClean="0"/>
              <a:t>.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Внедрение Системы менеджмента качества</a:t>
            </a:r>
            <a:endParaRPr lang="ru-RU" sz="2000" dirty="0">
              <a:solidFill>
                <a:srgbClr val="404040"/>
              </a:solidFill>
              <a:latin typeface="+mj-lt"/>
              <a:cs typeface="SBSansText-Light"/>
            </a:endParaRPr>
          </a:p>
        </p:txBody>
      </p:sp>
      <p:sp>
        <p:nvSpPr>
          <p:cNvPr id="32" name="Овал 32">
            <a:extLst>
              <a:ext uri="{FF2B5EF4-FFF2-40B4-BE49-F238E27FC236}">
                <a16:creationId xmlns:a16="http://schemas.microsoft.com/office/drawing/2014/main" xmlns="" id="{AF9F00E1-44FD-4D73-A055-5AEA46ECC510}"/>
              </a:ext>
            </a:extLst>
          </p:cNvPr>
          <p:cNvSpPr/>
          <p:nvPr/>
        </p:nvSpPr>
        <p:spPr bwMode="auto">
          <a:xfrm>
            <a:off x="208408" y="2973103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xmlns="" id="{73F05052-6FAE-4644-8A21-B5ED91519995}"/>
              </a:ext>
            </a:extLst>
          </p:cNvPr>
          <p:cNvSpPr>
            <a:spLocks/>
          </p:cNvSpPr>
          <p:nvPr/>
        </p:nvSpPr>
        <p:spPr bwMode="auto">
          <a:xfrm>
            <a:off x="237788" y="4437112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</a:rPr>
              <a:t>Основной функционал</a:t>
            </a:r>
            <a:endParaRPr dirty="0"/>
          </a:p>
        </p:txBody>
      </p:sp>
      <p:sp>
        <p:nvSpPr>
          <p:cNvPr id="36" name="object 26">
            <a:extLst>
              <a:ext uri="{FF2B5EF4-FFF2-40B4-BE49-F238E27FC236}">
                <a16:creationId xmlns:a16="http://schemas.microsoft.com/office/drawing/2014/main" xmlns="" id="{45041879-81CE-4E4B-99CC-0F987E10D7B8}"/>
              </a:ext>
            </a:extLst>
          </p:cNvPr>
          <p:cNvSpPr>
            <a:spLocks/>
          </p:cNvSpPr>
          <p:nvPr/>
        </p:nvSpPr>
        <p:spPr bwMode="auto">
          <a:xfrm>
            <a:off x="636800" y="5014043"/>
            <a:ext cx="10297144" cy="6219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 smtClean="0"/>
              <a:t>Администрирование</a:t>
            </a:r>
            <a:r>
              <a:rPr lang="ru-RU" sz="2000" dirty="0" smtClean="0"/>
              <a:t>: </a:t>
            </a:r>
            <a:r>
              <a:rPr lang="en-US" sz="2000" dirty="0" smtClean="0"/>
              <a:t>Windows</a:t>
            </a:r>
            <a:r>
              <a:rPr lang="en-US" sz="2000" dirty="0" smtClean="0"/>
              <a:t>, </a:t>
            </a:r>
            <a:r>
              <a:rPr lang="en-US" sz="2000" dirty="0"/>
              <a:t>Active </a:t>
            </a:r>
            <a:r>
              <a:rPr lang="en-US" sz="2000" dirty="0" smtClean="0"/>
              <a:t>Directory,</a:t>
            </a:r>
            <a:r>
              <a:rPr lang="en-US" sz="2000" dirty="0"/>
              <a:t> MS Exchange </a:t>
            </a:r>
            <a:r>
              <a:rPr lang="en-US" sz="2000" dirty="0" smtClean="0"/>
              <a:t>Server, </a:t>
            </a:r>
            <a:r>
              <a:rPr lang="en-US" sz="2000" dirty="0"/>
              <a:t>MS </a:t>
            </a:r>
            <a:r>
              <a:rPr lang="en-US" sz="2000" dirty="0" smtClean="0"/>
              <a:t>SharePoint, </a:t>
            </a:r>
            <a:r>
              <a:rPr lang="en-US" sz="2000" dirty="0" smtClean="0"/>
              <a:t>Hyper-V,</a:t>
            </a:r>
            <a:endParaRPr lang="ru-RU" sz="2000" dirty="0" smtClean="0"/>
          </a:p>
          <a:p>
            <a:r>
              <a:rPr lang="ru-RU" sz="2000" dirty="0" smtClean="0"/>
              <a:t>Разработка: </a:t>
            </a:r>
            <a:r>
              <a:rPr lang="en-US" sz="2000" dirty="0"/>
              <a:t>JavaScript</a:t>
            </a:r>
            <a:r>
              <a:rPr lang="ru-RU" sz="2000" dirty="0"/>
              <a:t> (</a:t>
            </a:r>
            <a:r>
              <a:rPr lang="en-US" sz="2000" dirty="0"/>
              <a:t>jQuery</a:t>
            </a:r>
            <a:r>
              <a:rPr lang="ru-RU" sz="2000" dirty="0"/>
              <a:t>, </a:t>
            </a:r>
            <a:r>
              <a:rPr lang="en-US" sz="2000" dirty="0"/>
              <a:t>Ajax, AngularJS</a:t>
            </a:r>
            <a:r>
              <a:rPr lang="ru-RU" sz="2000" dirty="0"/>
              <a:t>, </a:t>
            </a:r>
            <a:r>
              <a:rPr lang="en-US" sz="2000" dirty="0"/>
              <a:t>React</a:t>
            </a:r>
            <a:r>
              <a:rPr lang="ru-RU" sz="2000" dirty="0" smtClean="0"/>
              <a:t>), </a:t>
            </a:r>
            <a:r>
              <a:rPr lang="en-US" sz="2000" dirty="0"/>
              <a:t>ASP.NET</a:t>
            </a:r>
            <a:r>
              <a:rPr lang="ru-RU" sz="2000" dirty="0"/>
              <a:t> (</a:t>
            </a:r>
            <a:r>
              <a:rPr lang="en-US" sz="2000" dirty="0"/>
              <a:t>C#</a:t>
            </a:r>
            <a:r>
              <a:rPr lang="ru-RU" sz="2000" dirty="0" smtClean="0"/>
              <a:t>), </a:t>
            </a:r>
            <a:r>
              <a:rPr lang="en-US" sz="2000" dirty="0" smtClean="0"/>
              <a:t>MS </a:t>
            </a:r>
            <a:r>
              <a:rPr lang="en-US" sz="2000" dirty="0"/>
              <a:t>SQL </a:t>
            </a:r>
            <a:r>
              <a:rPr lang="ru-RU" sz="2000" dirty="0" smtClean="0"/>
              <a:t> (</a:t>
            </a:r>
            <a:r>
              <a:rPr lang="en-US" sz="2000" dirty="0" smtClean="0"/>
              <a:t>Transact SQL</a:t>
            </a:r>
            <a:r>
              <a:rPr lang="ru-RU" sz="2000" dirty="0" smtClean="0"/>
              <a:t>)</a:t>
            </a:r>
            <a:endParaRPr lang="en-US" sz="2000" dirty="0"/>
          </a:p>
        </p:txBody>
      </p:sp>
      <p:sp>
        <p:nvSpPr>
          <p:cNvPr id="37" name="Овал 32">
            <a:extLst>
              <a:ext uri="{FF2B5EF4-FFF2-40B4-BE49-F238E27FC236}">
                <a16:creationId xmlns:a16="http://schemas.microsoft.com/office/drawing/2014/main" xmlns="" id="{C01C9148-F585-40ED-A7B6-F169D2540C0B}"/>
              </a:ext>
            </a:extLst>
          </p:cNvPr>
          <p:cNvSpPr/>
          <p:nvPr/>
        </p:nvSpPr>
        <p:spPr bwMode="auto">
          <a:xfrm>
            <a:off x="160711" y="5157192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object 2">
            <a:extLst>
              <a:ext uri="{FF2B5EF4-FFF2-40B4-BE49-F238E27FC236}">
                <a16:creationId xmlns:a16="http://schemas.microsoft.com/office/drawing/2014/main" xmlns="" id="{848A309A-4C3E-4A71-A079-FF47B7F9A226}"/>
              </a:ext>
            </a:extLst>
          </p:cNvPr>
          <p:cNvSpPr/>
          <p:nvPr/>
        </p:nvSpPr>
        <p:spPr bwMode="auto">
          <a:xfrm>
            <a:off x="33644" y="0"/>
            <a:ext cx="12158355" cy="6229931"/>
          </a:xfrm>
          <a:prstGeom prst="rect">
            <a:avLst/>
          </a:prstGeom>
          <a:blipFill>
            <a:blip r:embed="rId2"/>
            <a:srcRect b="12621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09294" y="57704"/>
            <a:ext cx="12169352" cy="581983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План проекта</a:t>
            </a:r>
            <a:endParaRPr lang="ru-RU" sz="1600" dirty="0"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xmlns="" id="{0185576A-0A39-4C7A-B15A-6776F7BBF1ED}"/>
              </a:ext>
            </a:extLst>
          </p:cNvPr>
          <p:cNvSpPr/>
          <p:nvPr/>
        </p:nvSpPr>
        <p:spPr bwMode="auto">
          <a:xfrm>
            <a:off x="40111" y="958274"/>
            <a:ext cx="11960545" cy="5496447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8" name="object 4">
            <a:extLst>
              <a:ext uri="{FF2B5EF4-FFF2-40B4-BE49-F238E27FC236}">
                <a16:creationId xmlns:a16="http://schemas.microsoft.com/office/drawing/2014/main" xmlns="" id="{6D9B929B-4B69-43A2-88BA-CA66983BAB05}"/>
              </a:ext>
            </a:extLst>
          </p:cNvPr>
          <p:cNvSpPr/>
          <p:nvPr/>
        </p:nvSpPr>
        <p:spPr bwMode="auto">
          <a:xfrm>
            <a:off x="-849388" y="-260883"/>
            <a:ext cx="11960545" cy="6097906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lang="ru-RU" dirty="0"/>
          </a:p>
        </p:txBody>
      </p:sp>
      <p:sp>
        <p:nvSpPr>
          <p:cNvPr id="49" name="object 26">
            <a:extLst>
              <a:ext uri="{FF2B5EF4-FFF2-40B4-BE49-F238E27FC236}">
                <a16:creationId xmlns:a16="http://schemas.microsoft.com/office/drawing/2014/main" xmlns="" id="{41E6CF51-7C08-4948-BE8D-3AC2595CA00D}"/>
              </a:ext>
            </a:extLst>
          </p:cNvPr>
          <p:cNvSpPr>
            <a:spLocks/>
          </p:cNvSpPr>
          <p:nvPr/>
        </p:nvSpPr>
        <p:spPr bwMode="auto">
          <a:xfrm>
            <a:off x="1415480" y="1963464"/>
            <a:ext cx="8689909" cy="31091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Проектирование </a:t>
            </a:r>
            <a:r>
              <a:rPr lang="ru-RU" sz="2000" spc="-10" dirty="0" smtClean="0">
                <a:latin typeface="SBSansText-Light"/>
                <a:cs typeface="SBSansText-Light"/>
              </a:rPr>
              <a:t>таблиц, </a:t>
            </a:r>
            <a:r>
              <a:rPr lang="ru-RU" sz="2000" spc="-10" dirty="0">
                <a:latin typeface="SBSansText-Light"/>
                <a:cs typeface="SBSansText-Light"/>
              </a:rPr>
              <a:t>включая триггеры и индексы.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0" name="object 26">
            <a:extLst>
              <a:ext uri="{FF2B5EF4-FFF2-40B4-BE49-F238E27FC236}">
                <a16:creationId xmlns:a16="http://schemas.microsoft.com/office/drawing/2014/main" xmlns="" id="{39F18E2F-64B0-46B3-BFCE-A498DAD536BA}"/>
              </a:ext>
            </a:extLst>
          </p:cNvPr>
          <p:cNvSpPr>
            <a:spLocks/>
          </p:cNvSpPr>
          <p:nvPr/>
        </p:nvSpPr>
        <p:spPr bwMode="auto">
          <a:xfrm>
            <a:off x="1415480" y="3249594"/>
            <a:ext cx="9988893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Загрузка </a:t>
            </a:r>
            <a:r>
              <a:rPr lang="ru-RU" sz="2000" spc="-10" dirty="0" smtClean="0">
                <a:latin typeface="SBSansText-Light"/>
                <a:cs typeface="SBSansText-Light"/>
              </a:rPr>
              <a:t>данных в таблицы </a:t>
            </a:r>
            <a:r>
              <a:rPr lang="ru-RU" sz="2000" spc="-10" dirty="0">
                <a:latin typeface="SBSansText-Light"/>
                <a:cs typeface="SBSansText-Light"/>
              </a:rPr>
              <a:t>через </a:t>
            </a:r>
            <a:r>
              <a:rPr lang="ru-RU" sz="2000" spc="-10" dirty="0" smtClean="0">
                <a:latin typeface="SBSansText-Light"/>
                <a:cs typeface="SBSansText-Light"/>
              </a:rPr>
              <a:t>процедуру. 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1" name="object 26">
            <a:extLst>
              <a:ext uri="{FF2B5EF4-FFF2-40B4-BE49-F238E27FC236}">
                <a16:creationId xmlns:a16="http://schemas.microsoft.com/office/drawing/2014/main" xmlns="" id="{BA040D41-001F-4A17-9C83-14A15BEB559D}"/>
              </a:ext>
            </a:extLst>
          </p:cNvPr>
          <p:cNvSpPr>
            <a:spLocks/>
          </p:cNvSpPr>
          <p:nvPr/>
        </p:nvSpPr>
        <p:spPr bwMode="auto">
          <a:xfrm>
            <a:off x="1343472" y="4329714"/>
            <a:ext cx="9767685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 smtClean="0">
                <a:latin typeface="SBSansText-Light"/>
                <a:cs typeface="SBSansText-Light"/>
              </a:rPr>
              <a:t>Функции и </a:t>
            </a:r>
            <a:r>
              <a:rPr lang="ru-RU" sz="2000" spc="-10" dirty="0" smtClean="0">
                <a:latin typeface="SBSansText-Light"/>
                <a:cs typeface="SBSansText-Light"/>
              </a:rPr>
              <a:t> процедуры </a:t>
            </a:r>
            <a:r>
              <a:rPr lang="ru-RU" sz="2000" spc="-10" dirty="0">
                <a:latin typeface="SBSansText-Light"/>
                <a:cs typeface="SBSansText-Light"/>
              </a:rPr>
              <a:t>для </a:t>
            </a:r>
            <a:r>
              <a:rPr lang="ru-RU" sz="2000" spc="-10" dirty="0" smtClean="0">
                <a:latin typeface="SBSansText-Light"/>
                <a:cs typeface="SBSansText-Light"/>
              </a:rPr>
              <a:t>формирования отчета.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2" name="object 26">
            <a:extLst>
              <a:ext uri="{FF2B5EF4-FFF2-40B4-BE49-F238E27FC236}">
                <a16:creationId xmlns:a16="http://schemas.microsoft.com/office/drawing/2014/main" xmlns="" id="{6F3D47F9-FCB5-402A-B391-B395C9BDBB9D}"/>
              </a:ext>
            </a:extLst>
          </p:cNvPr>
          <p:cNvSpPr>
            <a:spLocks/>
          </p:cNvSpPr>
          <p:nvPr/>
        </p:nvSpPr>
        <p:spPr bwMode="auto">
          <a:xfrm>
            <a:off x="1415480" y="5380856"/>
            <a:ext cx="8539630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 smtClean="0">
                <a:latin typeface="SBSansText-Light"/>
                <a:cs typeface="SBSansText-Light"/>
              </a:rPr>
              <a:t>Процедуры </a:t>
            </a:r>
            <a:r>
              <a:rPr lang="ru-RU" sz="2000" spc="-10" dirty="0" smtClean="0">
                <a:latin typeface="SBSansText-Light"/>
                <a:cs typeface="SBSansText-Light"/>
              </a:rPr>
              <a:t>открытия договора, построения графика, выдачи и погашения кредита.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3" name="TextBox 35">
            <a:extLst>
              <a:ext uri="{FF2B5EF4-FFF2-40B4-BE49-F238E27FC236}">
                <a16:creationId xmlns:a16="http://schemas.microsoft.com/office/drawing/2014/main" xmlns="" id="{86212FD8-B651-405D-8E12-CCCEB501EED8}"/>
              </a:ext>
            </a:extLst>
          </p:cNvPr>
          <p:cNvSpPr>
            <a:spLocks/>
          </p:cNvSpPr>
          <p:nvPr/>
        </p:nvSpPr>
        <p:spPr bwMode="auto">
          <a:xfrm>
            <a:off x="142852" y="1688778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01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4" name="TextBox 36">
            <a:extLst>
              <a:ext uri="{FF2B5EF4-FFF2-40B4-BE49-F238E27FC236}">
                <a16:creationId xmlns:a16="http://schemas.microsoft.com/office/drawing/2014/main" xmlns="" id="{8AEFDD10-4264-48BB-81BB-E120AE25E70D}"/>
              </a:ext>
            </a:extLst>
          </p:cNvPr>
          <p:cNvSpPr>
            <a:spLocks/>
          </p:cNvSpPr>
          <p:nvPr/>
        </p:nvSpPr>
        <p:spPr bwMode="auto">
          <a:xfrm>
            <a:off x="149319" y="2845966"/>
            <a:ext cx="126616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02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5" name="TextBox 37">
            <a:extLst>
              <a:ext uri="{FF2B5EF4-FFF2-40B4-BE49-F238E27FC236}">
                <a16:creationId xmlns:a16="http://schemas.microsoft.com/office/drawing/2014/main" xmlns="" id="{AEF7DEB2-AEE3-41E1-A70D-1D1546A77172}"/>
              </a:ext>
            </a:extLst>
          </p:cNvPr>
          <p:cNvSpPr>
            <a:spLocks/>
          </p:cNvSpPr>
          <p:nvPr/>
        </p:nvSpPr>
        <p:spPr bwMode="auto">
          <a:xfrm>
            <a:off x="164059" y="3926086"/>
            <a:ext cx="117941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03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6" name="TextBox 38">
            <a:extLst>
              <a:ext uri="{FF2B5EF4-FFF2-40B4-BE49-F238E27FC236}">
                <a16:creationId xmlns:a16="http://schemas.microsoft.com/office/drawing/2014/main" xmlns="" id="{203EE7E6-7D12-40D9-AD45-3AB16EDB4EC8}"/>
              </a:ext>
            </a:extLst>
          </p:cNvPr>
          <p:cNvSpPr>
            <a:spLocks/>
          </p:cNvSpPr>
          <p:nvPr/>
        </p:nvSpPr>
        <p:spPr bwMode="auto">
          <a:xfrm>
            <a:off x="136317" y="5078214"/>
            <a:ext cx="127916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04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xmlns="" id="{ACBA108A-C7F6-499D-BB64-F455B9BEF0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38" t="26096" r="19808" b="21575"/>
          <a:stretch/>
        </p:blipFill>
        <p:spPr bwMode="auto">
          <a:xfrm rot="16199999">
            <a:off x="95012" y="715854"/>
            <a:ext cx="1098478" cy="94614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239046A-E6F0-43E6-B176-08CC1BBF49E0}"/>
              </a:ext>
            </a:extLst>
          </p:cNvPr>
          <p:cNvSpPr txBox="1"/>
          <p:nvPr/>
        </p:nvSpPr>
        <p:spPr bwMode="auto">
          <a:xfrm>
            <a:off x="1254858" y="819692"/>
            <a:ext cx="11189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spc="-10" dirty="0" smtClean="0">
                <a:latin typeface="SBSansText-Light"/>
                <a:cs typeface="SBSansText-Light"/>
              </a:rPr>
              <a:t>Кредитный </a:t>
            </a:r>
            <a:r>
              <a:rPr lang="ru-RU" sz="2000" spc="-10" dirty="0">
                <a:latin typeface="SBSansText-Light"/>
                <a:cs typeface="SBSansText-Light"/>
              </a:rPr>
              <a:t>портфель, который загружает данные в таблицы </a:t>
            </a:r>
            <a:endParaRPr lang="ru-RU" sz="2000" spc="-10" dirty="0" smtClean="0">
              <a:latin typeface="SBSansText-Light"/>
              <a:cs typeface="SBSansText-Light"/>
            </a:endParaRPr>
          </a:p>
          <a:p>
            <a:r>
              <a:rPr lang="ru-RU" sz="2000" spc="-10" dirty="0" smtClean="0">
                <a:latin typeface="SBSansText-Light"/>
                <a:cs typeface="SBSansText-Light"/>
              </a:rPr>
              <a:t>(</a:t>
            </a:r>
            <a:r>
              <a:rPr lang="ru-RU" sz="2000" spc="-10" dirty="0">
                <a:latin typeface="SBSansText-Light"/>
                <a:cs typeface="SBSansText-Light"/>
              </a:rPr>
              <a:t>согласно структуре хранилища) и строит </a:t>
            </a:r>
            <a:r>
              <a:rPr lang="ru-RU" sz="2000" spc="-10" dirty="0" smtClean="0">
                <a:latin typeface="SBSansText-Light"/>
                <a:cs typeface="SBSansText-Light"/>
              </a:rPr>
              <a:t>отчет</a:t>
            </a:r>
            <a:endParaRPr lang="ru-RU" sz="2000" spc="-10" dirty="0">
              <a:latin typeface="SBSansText-Light"/>
              <a:cs typeface="SBSansText-Light"/>
            </a:endParaRPr>
          </a:p>
        </p:txBody>
      </p:sp>
      <p:pic>
        <p:nvPicPr>
          <p:cNvPr id="61" name="Рисунок 33">
            <a:extLst>
              <a:ext uri="{FF2B5EF4-FFF2-40B4-BE49-F238E27FC236}">
                <a16:creationId xmlns:a16="http://schemas.microsoft.com/office/drawing/2014/main" xmlns="" id="{03F0A934-8727-4150-AD5E-F9F80D3C56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035" t="22170" r="28989" b="16682"/>
          <a:stretch/>
        </p:blipFill>
        <p:spPr bwMode="auto">
          <a:xfrm rot="16199999">
            <a:off x="6916108" y="6379805"/>
            <a:ext cx="344428" cy="44835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CB2FA9B-B787-4EA3-9CBB-8AD4574C261C}"/>
              </a:ext>
            </a:extLst>
          </p:cNvPr>
          <p:cNvSpPr txBox="1"/>
          <p:nvPr/>
        </p:nvSpPr>
        <p:spPr>
          <a:xfrm>
            <a:off x="7312498" y="6454721"/>
            <a:ext cx="63678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https://github.com/AndrSor/Course_PLSQL_SB.git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0185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Структура хранилища (таблицы)</a:t>
            </a:r>
            <a:endParaRPr lang="ru-RU"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365" y="1052736"/>
            <a:ext cx="7172152" cy="5134123"/>
          </a:xfrm>
          <a:prstGeom prst="rect">
            <a:avLst/>
          </a:prstGeom>
        </p:spPr>
      </p:pic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360" y="1052736"/>
            <a:ext cx="3960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Имеется </a:t>
            </a:r>
            <a:r>
              <a:rPr lang="en-US" dirty="0"/>
              <a:t>XLS</a:t>
            </a:r>
            <a:r>
              <a:rPr lang="ru-RU" dirty="0"/>
              <a:t>-выгрузка из АС Кредитования, которая состоит их 4-х таблиц: кредитные договоры, клиенты (физ. лица), плановые операции, фактические операции. </a:t>
            </a:r>
          </a:p>
          <a:p>
            <a:r>
              <a:rPr lang="ru-RU" dirty="0"/>
              <a:t>Необходимо разработать процесс, который загружает данную выгрузку в хранилище данных с учетом показанных ниже взаимосвязей и строит отчет о состоянии кредитного портфеля.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07368" y="5157192"/>
            <a:ext cx="82089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Тип связи </a:t>
            </a:r>
            <a:r>
              <a:rPr lang="en-US" sz="1600" b="1" dirty="0"/>
              <a:t>PR</a:t>
            </a:r>
            <a:r>
              <a:rPr lang="ru-RU" sz="1600" b="1" dirty="0"/>
              <a:t>_</a:t>
            </a:r>
            <a:r>
              <a:rPr lang="en-US" sz="1600" b="1" dirty="0"/>
              <a:t>CRED</a:t>
            </a:r>
            <a:r>
              <a:rPr lang="ru-RU" sz="1600" b="1" dirty="0"/>
              <a:t>.</a:t>
            </a:r>
            <a:r>
              <a:rPr lang="en-US" sz="1600" b="1" dirty="0"/>
              <a:t>ID</a:t>
            </a:r>
            <a:r>
              <a:rPr lang="ru-RU" sz="1600" b="1" dirty="0"/>
              <a:t>_</a:t>
            </a:r>
            <a:r>
              <a:rPr lang="en-US" sz="1600" b="1" dirty="0"/>
              <a:t>CLIENT</a:t>
            </a:r>
            <a:r>
              <a:rPr lang="ru-RU" sz="1600" b="1" dirty="0"/>
              <a:t> -&gt; </a:t>
            </a:r>
            <a:r>
              <a:rPr lang="en-US" sz="1600" b="1" dirty="0"/>
              <a:t>CLIENT</a:t>
            </a:r>
            <a:r>
              <a:rPr lang="ru-RU" sz="1600" b="1" dirty="0"/>
              <a:t>.</a:t>
            </a:r>
            <a:r>
              <a:rPr lang="en-US" sz="1600" b="1" dirty="0"/>
              <a:t>ID </a:t>
            </a:r>
            <a:r>
              <a:rPr lang="ru-RU" sz="1600" b="1" dirty="0"/>
              <a:t>– один-к-одному;</a:t>
            </a:r>
          </a:p>
          <a:p>
            <a:r>
              <a:rPr lang="ru-RU" sz="1600" b="1" dirty="0"/>
              <a:t>Тип связи</a:t>
            </a:r>
            <a:r>
              <a:rPr lang="en-US" sz="1600" b="1" dirty="0"/>
              <a:t> PR_CRED.COLLECT_PLAN -&gt; PLAN_OPER.COLLECTION_ID – </a:t>
            </a:r>
            <a:r>
              <a:rPr lang="ru-RU" sz="1600" b="1" dirty="0"/>
              <a:t>один</a:t>
            </a:r>
            <a:r>
              <a:rPr lang="en-US" sz="1600" b="1" dirty="0"/>
              <a:t>-</a:t>
            </a:r>
            <a:r>
              <a:rPr lang="ru-RU" sz="1600" b="1" dirty="0"/>
              <a:t>ко</a:t>
            </a:r>
            <a:r>
              <a:rPr lang="en-US" sz="1600" b="1" dirty="0"/>
              <a:t>-</a:t>
            </a:r>
            <a:r>
              <a:rPr lang="ru-RU" sz="1600" b="1" dirty="0"/>
              <a:t>многим</a:t>
            </a:r>
            <a:r>
              <a:rPr lang="en-US" sz="1600" b="1" dirty="0"/>
              <a:t>;</a:t>
            </a:r>
            <a:endParaRPr lang="ru-RU" sz="1600" b="1" dirty="0"/>
          </a:p>
          <a:p>
            <a:r>
              <a:rPr lang="ru-RU" sz="1600" b="1" dirty="0"/>
              <a:t>Тип связи </a:t>
            </a:r>
            <a:r>
              <a:rPr lang="en-US" sz="1600" b="1" dirty="0"/>
              <a:t>PR_CRED. COLLECT_FACT -&gt; FACT_OPER.COLLECTION_ID – </a:t>
            </a:r>
            <a:r>
              <a:rPr lang="ru-RU" sz="1600" b="1" dirty="0"/>
              <a:t>один</a:t>
            </a:r>
            <a:r>
              <a:rPr lang="en-US" sz="1600" b="1" dirty="0"/>
              <a:t>-</a:t>
            </a:r>
            <a:r>
              <a:rPr lang="ru-RU" sz="1600" b="1" dirty="0"/>
              <a:t>ко</a:t>
            </a:r>
            <a:r>
              <a:rPr lang="en-US" sz="1600" b="1" dirty="0"/>
              <a:t>-</a:t>
            </a:r>
            <a:r>
              <a:rPr lang="ru-RU" sz="1600" b="1" dirty="0"/>
              <a:t>многим</a:t>
            </a:r>
            <a:r>
              <a:rPr lang="en-US" sz="1600" b="1" dirty="0"/>
              <a:t>.</a:t>
            </a:r>
            <a:endParaRPr lang="ru-RU" sz="1600" b="1" dirty="0"/>
          </a:p>
          <a:p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8587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Техническая задача</a:t>
            </a:r>
            <a:endParaRPr lang="ru-RU" sz="1200" dirty="0"/>
          </a:p>
        </p:txBody>
      </p:sp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360" y="836712"/>
            <a:ext cx="111612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Таким образом, каждому кредитному договору соответствует один клиент, при этом каждому договору принадлежит массив плановых операций и массив фактических операций.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 </a:t>
            </a:r>
            <a:r>
              <a:rPr lang="ru-RU" dirty="0"/>
              <a:t>рамках данной задачи, плановые и фактические операции имеют только 3 типа: "Выдача кредита", "Погашение кредита", "Погашение процентов".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Плановые </a:t>
            </a:r>
            <a:r>
              <a:rPr lang="ru-RU" dirty="0"/>
              <a:t>и фактические операции должны быть загружены с сортировкой по дате совершения т.е. в хронологическом </a:t>
            </a:r>
            <a:r>
              <a:rPr lang="ru-RU" dirty="0" smtClean="0"/>
              <a:t>порядке</a:t>
            </a:r>
            <a:endParaRPr lang="en-US" dirty="0" smtClean="0"/>
          </a:p>
          <a:p>
            <a:endParaRPr lang="en-US" dirty="0"/>
          </a:p>
          <a:p>
            <a:r>
              <a:rPr lang="ru-RU" sz="1600" b="1" dirty="0"/>
              <a:t>Построение отчета</a:t>
            </a:r>
            <a:endParaRPr lang="ru-RU" sz="1600" dirty="0"/>
          </a:p>
          <a:p>
            <a:r>
              <a:rPr lang="ru-RU" sz="1600" dirty="0"/>
              <a:t>По результатам загрузки необходимо строить отчет о состоянии кредитного портфеля на заданную дату. В отчете должны содержаться следующие поля: </a:t>
            </a:r>
          </a:p>
          <a:p>
            <a:r>
              <a:rPr lang="ru-RU" sz="1600" dirty="0"/>
              <a:t>– Номер договора (поле таблицы PR_CRED.NUM_DOG);</a:t>
            </a:r>
          </a:p>
          <a:p>
            <a:r>
              <a:rPr lang="ru-RU" sz="1600" dirty="0"/>
              <a:t>– ФИО клиента (поле таблицы </a:t>
            </a:r>
            <a:r>
              <a:rPr lang="en-US" sz="1600" dirty="0"/>
              <a:t>CLIENT</a:t>
            </a:r>
            <a:r>
              <a:rPr lang="ru-RU" sz="1600" dirty="0"/>
              <a:t>.</a:t>
            </a:r>
            <a:r>
              <a:rPr lang="en-US" sz="1600" dirty="0"/>
              <a:t>CL</a:t>
            </a:r>
            <a:r>
              <a:rPr lang="ru-RU" sz="1600" dirty="0"/>
              <a:t>_</a:t>
            </a:r>
            <a:r>
              <a:rPr lang="en-US" sz="1600" dirty="0"/>
              <a:t>NAME</a:t>
            </a:r>
            <a:r>
              <a:rPr lang="ru-RU" sz="1600" dirty="0"/>
              <a:t>);</a:t>
            </a:r>
          </a:p>
          <a:p>
            <a:r>
              <a:rPr lang="ru-RU" sz="1600" dirty="0"/>
              <a:t>– Сумма договора (поле таблицы PR_CRED.SUM</a:t>
            </a:r>
            <a:r>
              <a:rPr lang="en-US" sz="1600" dirty="0"/>
              <a:t>MA</a:t>
            </a:r>
            <a:r>
              <a:rPr lang="ru-RU" sz="1600" dirty="0"/>
              <a:t>_DOG);</a:t>
            </a:r>
          </a:p>
          <a:p>
            <a:r>
              <a:rPr lang="ru-RU" sz="1600" dirty="0"/>
              <a:t>– Дата начала договора (поле таблицы PR_CRED.</a:t>
            </a:r>
            <a:r>
              <a:rPr lang="en-US" sz="1600" dirty="0"/>
              <a:t>DATE</a:t>
            </a:r>
            <a:r>
              <a:rPr lang="ru-RU" sz="1600" dirty="0"/>
              <a:t>_</a:t>
            </a:r>
            <a:r>
              <a:rPr lang="en-US" sz="1600" dirty="0"/>
              <a:t>BEGIN</a:t>
            </a:r>
            <a:r>
              <a:rPr lang="ru-RU" sz="1600" dirty="0"/>
              <a:t>);</a:t>
            </a:r>
          </a:p>
          <a:p>
            <a:r>
              <a:rPr lang="ru-RU" sz="1600" dirty="0"/>
              <a:t> </a:t>
            </a:r>
          </a:p>
          <a:p>
            <a:r>
              <a:rPr lang="ru-RU" sz="1600" dirty="0"/>
              <a:t>– Дата окончания договора (поле таблицы PR_CRED.</a:t>
            </a:r>
            <a:r>
              <a:rPr lang="en-US" sz="1600" dirty="0"/>
              <a:t>DATE</a:t>
            </a:r>
            <a:r>
              <a:rPr lang="ru-RU" sz="1600" dirty="0"/>
              <a:t>_</a:t>
            </a:r>
            <a:r>
              <a:rPr lang="en-US" sz="1600" dirty="0"/>
              <a:t>END</a:t>
            </a:r>
            <a:r>
              <a:rPr lang="ru-RU" sz="1600" dirty="0"/>
              <a:t>);</a:t>
            </a:r>
          </a:p>
          <a:p>
            <a:r>
              <a:rPr lang="ru-RU" sz="1600" dirty="0"/>
              <a:t>– Остаток ссудной задолженности на дату (разница между суммой фактической выдачи и суммой фактических погашений кредита, проведенных до даты отчета включительно);</a:t>
            </a:r>
          </a:p>
          <a:p>
            <a:r>
              <a:rPr lang="ru-RU" sz="1600" dirty="0"/>
              <a:t>– Сумма предстоящих процентов к погашению (разница между суммой всех плановых погашений процентов и суммой фактических погашений процентов, проведенных до даты отчета включительно).</a:t>
            </a:r>
          </a:p>
          <a:p>
            <a:r>
              <a:rPr lang="ru-RU" sz="1600" dirty="0"/>
              <a:t>– REPORT_DT – Дата-время формирования отчета.</a:t>
            </a:r>
          </a:p>
          <a:p>
            <a:r>
              <a:rPr lang="ru-RU" sz="1600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486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116632"/>
            <a:ext cx="12169352" cy="43204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1. Создание таблиц</a:t>
            </a:r>
            <a:endParaRPr lang="ru-RU" sz="1200" dirty="0"/>
          </a:p>
          <a:p>
            <a:pPr>
              <a:defRPr/>
            </a:pPr>
            <a:endParaRPr lang="ru-R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836712"/>
            <a:ext cx="4536504" cy="33085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1.1.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таблицы клиенты (физ. лица)</a:t>
            </a: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TABLE 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id          NUMBER,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VARCHAR2(100),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DATE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индекса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UNIQUE INDEX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course.idx_client_id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 первичного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ключа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TABLE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(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client_id_pk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PRIMARY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KEY 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9896" y="836712"/>
            <a:ext cx="6408712" cy="53399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1.2.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кредитные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договоры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TABLE 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</a:t>
            </a:r>
            <a:r>
              <a:rPr lang="en-US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id          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VARCHAR2(10)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NUMBER(*,2)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CONSTRAINT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collect_plan_unique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UNIQUE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CONSTRAINT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collect_fact_unique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UNIQUE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индексов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UNIQUE INDEX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course.idx_pr_credit_id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первичного и внешних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ключей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CONSTRAINT    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pr_credit_id_pk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PRIMARY KEY (id)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, CONSTRAINT    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pr_credit_id_client_fk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https://github.com/AndrSor/Course_PLSQL_SB/blob/main/Course%20Work/01.%D0%A1%D0%BE%D0%B7%D0%B4%D0%B0%D0%BD%D0%B8%D0%B5%20%D1%82%D0%B0%D0%B1%D0%BB%D0%B8%D1%86.sql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скрипта: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88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1. Создание таблиц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985312"/>
            <a:ext cx="4968552" cy="4662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фактические операции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NUMBER,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DATE,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f_summa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NUMBER(*,2),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VARCHAR2(50)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индекса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course.idx_fact_oper_collection_id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первичного ключа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CONSTRAINT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fact_oper_collection_id_fk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9936" y="980728"/>
            <a:ext cx="5904656" cy="48320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1.4.Создание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плановые операции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NUMBER(*,2)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VARCHAR2(50)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индекса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course.idx_plan_oper_collection_id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внешнего ключа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CONSTRAINT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plan_oper_collection_id_fk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7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2</a:t>
            </a:r>
            <a:r>
              <a:rPr lang="ru-RU" sz="3200" dirty="0" smtClean="0">
                <a:solidFill>
                  <a:srgbClr val="333F48"/>
                </a:solidFill>
              </a:rPr>
              <a:t>. </a:t>
            </a:r>
            <a:r>
              <a:rPr lang="ru-RU" sz="3200" dirty="0" smtClean="0">
                <a:solidFill>
                  <a:srgbClr val="333F48"/>
                </a:solidFill>
              </a:rPr>
              <a:t>Подключение(создание) внешних таблиц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985312"/>
            <a:ext cx="5328592" cy="2123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Выполняется с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привелегиями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ANY DIRECTORY/ DROP ANY DIRECTORY.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GRANT CREATE ANY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##course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GRANT DROP   ANY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DIRECTORY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##course;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------ 1.5.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объекта "Директория импорта"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DROP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'C:\Temp';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980728"/>
            <a:ext cx="6120680" cy="48320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1.6.Создание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внешних таблицы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course.client_external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ID         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, CL_NAME     VARCHAR2(100)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, DATE_BIRTH  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 EXTERNAL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oracle_loader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ACCESS PARAMETERS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RECORDS DELIMITED BY NEWLINE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FIELDS TERMINATED BY ';'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ID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CL_NAME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DATE_BIRTH CHAR(10) DATE_FORMAT DATE MASK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/mm/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('client.csv')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REJECT LIMIT UNLIMITED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https://github.com/AndrSor/Course_PLSQL_SB/blob/main/Course%20Work/02.1.%D0%A1%D0%BE%D0%B7%D0%B4%D0%B0%D0%BD%D0%B8%D0%B5%20%D0%B2%D0%BD%D0%B5%D1%88%D0%BD%D0%B8%D1%85%20%D1%82%D0%B0%D0%B1%D0%BB%D0%B8%D1%86.sql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4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3528</TotalTime>
  <Words>1750</Words>
  <Application>Microsoft Office PowerPoint</Application>
  <DocSecurity>0</DocSecurity>
  <PresentationFormat>Широкоэкранный</PresentationFormat>
  <Paragraphs>524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SB Sans Display Light</vt:lpstr>
      <vt:lpstr>SB Sans Display Regular</vt:lpstr>
      <vt:lpstr>SB Sans Display Semibold</vt:lpstr>
      <vt:lpstr>SB Sans Text Light</vt:lpstr>
      <vt:lpstr>SBSansDisplay-Light</vt:lpstr>
      <vt:lpstr>SBSansText-Light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Рабушко Анна Юрьевна</dc:creator>
  <cp:keywords/>
  <dc:description/>
  <cp:lastModifiedBy>Сороколат Андрей</cp:lastModifiedBy>
  <cp:revision>608</cp:revision>
  <dcterms:created xsi:type="dcterms:W3CDTF">2020-09-16T07:07:55Z</dcterms:created>
  <dcterms:modified xsi:type="dcterms:W3CDTF">2021-07-20T14:02:08Z</dcterms:modified>
  <cp:category/>
  <dc:identifier/>
  <cp:contentStatus/>
  <dc:language/>
  <cp:version/>
</cp:coreProperties>
</file>