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6" r:id="rId13"/>
    <p:sldId id="367" r:id="rId14"/>
    <p:sldId id="372" r:id="rId15"/>
    <p:sldId id="368" r:id="rId16"/>
    <p:sldId id="369" r:id="rId17"/>
    <p:sldId id="370" r:id="rId18"/>
    <p:sldId id="371" r:id="rId19"/>
    <p:sldId id="307" r:id="rId2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90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22.07.2021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2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drSor/Course_PLSQL_SB/blob/main/Course%20Work/03.1.FUNCTION%20fn_get_report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drSor/Course_PLSQL_SB/blob/main/Course%20Work/03.2.EXPORT%20REPORT%20TO%20EXCEL%20TO%20DISK.sql" TargetMode="Externa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3.CREATE%20PACKAGE.sq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1.%D0%A1%D0%BE%D0%B7%D0%B4%D0%B0%D0%B5%D0%BC%20%D0%BF%D0%BE%D1%81%D0%BB%D0%B5%D0%B4%D0%BE%D0%B2%D0%B0%D1%82%D0%B5%D0%BB%D1%8C%D0%BD%D0%BE%D1%81%D1%82%D1%8C.sq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drSor/Course_PLSQL_SB/blob/main/Course%20Work/04.4.%D0%97%D0%B0%D0%BF%D1%83%D1%81%D0%BA%20%D1%81%D0%BE%D0%B7%D0%B4%D0%B0%D0%BD%D0%B8%D1%8F.sql" TargetMode="Externa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="" xmlns:a16="http://schemas.microsoft.com/office/drawing/2014/main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Импорт данных.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https://github.com/AndrSor/Course_PLSQL_SB/blob/main/Course%20Work/02.2.%D0%98%D0%BC%D0%BF%D0%BE%D1%80%D1%82%20-%20PROCEDURE%20pr_import.sql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67299" y="6268274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https://github.com/AndrSor/Course_PLSQL_SB/blob/main/Course%20Work/03.1.FUNCTION%20fn_get_report.sql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747994"/>
            <a:ext cx="5760640" cy="1769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sum_fact.sum_vidano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NVL(sum_fact.sum_pogasheno,0)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NVL(sum_pogasheno_percent_plan.sum_pogasheno_percent_plan,0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NVL(sum_fact.sum_pogasheno_percent,0)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Процедура экспортирует таблицу отчета в файл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*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t + 1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ECHO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VERIFY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дату отчета:  ';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'c:\Temp\&amp;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','DD.MM.YYYY'));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OFF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https://github.com/AndrSor/Course_PLSQL_SB/blob/main/Course%20Work/03.2.EXPORT%20REPORT%20TO%20EXCEL%20TO%20DISK.sql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334289"/>
            <a:ext cx="7318027" cy="28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</a:t>
            </a:r>
            <a:r>
              <a:rPr lang="ru-RU" sz="3200" dirty="0" smtClean="0">
                <a:solidFill>
                  <a:srgbClr val="333F48"/>
                </a:solidFill>
              </a:rPr>
              <a:t>Объединение в ПАКЕТ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course.pk_credit_report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pk_credit_report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493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course.pk_credit_report.table_report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course.pk_credit_report.table_report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course.pk_credit_report.fn_get_report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(TO_DATE('10.10.2020','DD.MM.YYYY'));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1..report_out.COUNT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DBMS_OUTPUT.PUT_LINE(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RPAD(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).num_dog,10,'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).cl_name,40,'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).summa_dog,'9999990.99'),15,'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).date_begin,10,'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).date_end,10,'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).ostat_dolg,'9999990.00'),15,'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).need_pogash_percent,'9999990.99'),15,'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https://github.com/AndrSor/Course_PLSQL_SB/blob/main/Course%20Work/03.3.CREATE%20PACKAGE.sql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Создаем последовательность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Идентификаторы во всех таблицах уникальны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Создаем одну последовательность генерирующую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индентификаторы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всех таблиц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 стартовым значением максимальный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+ 1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sequence_exist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COUNT(DISTINCT 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MAX(id) + 1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https://github.com/AndrSor/Course_PLSQL_SB/blob/main/Course%20Work/04.1.%D0%A1%D0%BE%D0%B7%D0%B4%D0%B0%D0%B5%D0%BC%20%D0%BF%D0%BE%D1%81%D0%BB%D0%B5%D0%B4%D0%BE%D0%B2%D0%B0%D1%82%D0%B5%D0%BB%D1%8C%D0%BD%D0%BE%D1%81%D1%82%D1%8C.sql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Процедура создает и возвращает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985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 varchar2,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ФИО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date,    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Дата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Клиента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course.seq.nextval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VALUES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Новый договор и плановый график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496934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Формула расчета </a:t>
            </a:r>
            <a:r>
              <a:rPr lang="ru-RU" sz="2000" b="1" dirty="0" err="1">
                <a:solidFill>
                  <a:srgbClr val="C00000"/>
                </a:solidFill>
              </a:rPr>
              <a:t>аннуитетных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платежей</a:t>
            </a: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i="1" dirty="0"/>
              <a:t>P</a:t>
            </a:r>
            <a:r>
              <a:rPr lang="ru-RU" sz="2000" dirty="0"/>
              <a:t> – ежемесячный платёж по </a:t>
            </a:r>
            <a:r>
              <a:rPr lang="ru-RU" sz="2000" dirty="0" err="1"/>
              <a:t>аннуитетному</a:t>
            </a:r>
            <a:r>
              <a:rPr lang="ru-RU" sz="2000" dirty="0"/>
              <a:t> кредиту (тот самый </a:t>
            </a:r>
            <a:r>
              <a:rPr lang="ru-RU" sz="2000" dirty="0" err="1"/>
              <a:t>аннуитетный</a:t>
            </a:r>
            <a:r>
              <a:rPr lang="ru-RU" sz="2000" dirty="0"/>
              <a:t> платёж, который не изменяется в течение всего периода погашения кредита);</a:t>
            </a:r>
            <a:br>
              <a:rPr lang="ru-RU" sz="2000" dirty="0"/>
            </a:br>
            <a:r>
              <a:rPr lang="ru-RU" sz="2000" b="1" i="1" dirty="0"/>
              <a:t>S</a:t>
            </a:r>
            <a:r>
              <a:rPr lang="ru-RU" sz="2000" dirty="0"/>
              <a:t> – сумма кредита;</a:t>
            </a:r>
            <a:br>
              <a:rPr lang="ru-RU" sz="2000" dirty="0"/>
            </a:br>
            <a:r>
              <a:rPr lang="ru-RU" sz="2000" b="1" i="1" dirty="0"/>
              <a:t>i</a:t>
            </a:r>
            <a:r>
              <a:rPr lang="ru-RU" sz="2000" dirty="0"/>
              <a:t> – ежемесячная процентная ставка (рассчитывается по следующей формуле: годовая процентная ставка/100/12);</a:t>
            </a:r>
            <a:br>
              <a:rPr lang="ru-RU" sz="2000" dirty="0"/>
            </a:br>
            <a:r>
              <a:rPr lang="ru-RU" sz="2000" b="1" i="1" dirty="0"/>
              <a:t>n</a:t>
            </a:r>
            <a:r>
              <a:rPr lang="ru-RU" sz="2000" dirty="0"/>
              <a:t> – срок, на который берётся кредит (указывается количество месяцев</a:t>
            </a:r>
            <a:r>
              <a:rPr lang="ru-RU" sz="2000" dirty="0" smtClean="0"/>
              <a:t>).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722" y="728112"/>
            <a:ext cx="6551934" cy="5001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varchar2,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 ФИО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date, 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collect_plan_id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collect_fact_id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varchar2(4);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amount_dog_in_current_year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credit_month_percent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annuit_pay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план.дата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процентов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p_summa_body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summa_dog_ostat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по кредиту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client_name,client_birth,client_id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7469"/>
            <a:ext cx="461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Проверка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76064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ФИО клиента: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 в формате ДД.ММ.ГГГГ: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месяцев:  ';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varchar(15) := '';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,TO_DATE('&amp;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client_birth','DD.MM.YYYY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https://github.com/AndrSor/Course_PLSQL_SB/blob/main/Course%20Work/04.4.%D0%97%D0%B0%D0%BF%D1%83%D1%81%D0%BA%20%D1%81%D0%BE%D0%B7%D0%B4%D0%B0%D0%BD%D0%B8%D1%8F.sql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31179"/>
            <a:ext cx="438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="" xmlns:a16="http://schemas.microsoft.com/office/drawing/2014/main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="" xmlns:a16="http://schemas.microsoft.com/office/drawing/2014/main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="" xmlns:a16="http://schemas.microsoft.com/office/drawing/2014/main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="" xmlns:a16="http://schemas.microsoft.com/office/drawing/2014/main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="" xmlns:a16="http://schemas.microsoft.com/office/drawing/2014/main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="" xmlns:a16="http://schemas.microsoft.com/office/drawing/2014/main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="" xmlns:a16="http://schemas.microsoft.com/office/drawing/2014/main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="" xmlns:a16="http://schemas.microsoft.com/office/drawing/2014/main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84912"/>
            <a:ext cx="4590791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839416" y="1026579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=""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="" xmlns:a16="http://schemas.microsoft.com/office/drawing/2014/main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="" xmlns:a16="http://schemas.microsoft.com/office/drawing/2014/main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</a:t>
            </a:r>
            <a:r>
              <a:rPr lang="ru-RU" sz="2000" dirty="0" smtClean="0"/>
              <a:t>автоматизация на базе </a:t>
            </a:r>
            <a:r>
              <a:rPr lang="en-US" sz="2000" dirty="0" smtClean="0"/>
              <a:t>MS </a:t>
            </a:r>
            <a:r>
              <a:rPr lang="en-US" sz="2000" dirty="0" err="1" smtClean="0"/>
              <a:t>Sharepoint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="" xmlns:a16="http://schemas.microsoft.com/office/drawing/2014/main" id="{AF9F00E1-44FD-4D73-A055-5AEA46ECC510}"/>
              </a:ext>
            </a:extLst>
          </p:cNvPr>
          <p:cNvSpPr/>
          <p:nvPr/>
        </p:nvSpPr>
        <p:spPr bwMode="auto">
          <a:xfrm>
            <a:off x="208408" y="2973103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="" xmlns:a16="http://schemas.microsoft.com/office/drawing/2014/main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=""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 smtClean="0"/>
              <a:t>Администрирование: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</a:t>
            </a:r>
            <a:endParaRPr lang="ru-RU" sz="2000" dirty="0" smtClean="0"/>
          </a:p>
          <a:p>
            <a:r>
              <a:rPr lang="ru-RU" sz="2000" dirty="0" smtClean="0"/>
              <a:t>Разработка: </a:t>
            </a:r>
            <a:r>
              <a:rPr lang="en-US" sz="2000" dirty="0"/>
              <a:t>JavaScript</a:t>
            </a:r>
            <a:r>
              <a:rPr lang="ru-RU" sz="2000" dirty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/>
              <a:t>Ajax, 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/>
              <a:t>ASP.NET</a:t>
            </a:r>
            <a:r>
              <a:rPr lang="ru-RU" sz="2000" dirty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), </a:t>
            </a:r>
            <a:r>
              <a:rPr lang="en-US" sz="2000" dirty="0" smtClean="0"/>
              <a:t>MS </a:t>
            </a:r>
            <a:r>
              <a:rPr lang="en-US" sz="2000" dirty="0"/>
              <a:t>SQL </a:t>
            </a:r>
            <a:r>
              <a:rPr lang="ru-RU" sz="2000" dirty="0" smtClean="0"/>
              <a:t> (</a:t>
            </a:r>
            <a:r>
              <a:rPr lang="en-US" sz="2000" dirty="0" smtClean="0"/>
              <a:t>Transact SQL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="" xmlns:a16="http://schemas.microsoft.com/office/drawing/2014/main" id="{C01C9148-F585-40ED-A7B6-F169D2540C0B}"/>
              </a:ext>
            </a:extLst>
          </p:cNvPr>
          <p:cNvSpPr/>
          <p:nvPr/>
        </p:nvSpPr>
        <p:spPr bwMode="auto">
          <a:xfrm>
            <a:off x="160711" y="515719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="" xmlns:a16="http://schemas.microsoft.com/office/drawing/2014/main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="" xmlns:a16="http://schemas.microsoft.com/office/drawing/2014/main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="" xmlns:a16="http://schemas.microsoft.com/office/drawing/2014/main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="" xmlns:a16="http://schemas.microsoft.com/office/drawing/2014/main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="" xmlns:a16="http://schemas.microsoft.com/office/drawing/2014/main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="" xmlns:a16="http://schemas.microsoft.com/office/drawing/2014/main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="" xmlns:a16="http://schemas.microsoft.com/office/drawing/2014/main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="" xmlns:a16="http://schemas.microsoft.com/office/drawing/2014/main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="" xmlns:a16="http://schemas.microsoft.com/office/drawing/2014/main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="" xmlns:a16="http://schemas.microsoft.com/office/drawing/2014/main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="" xmlns:a16="http://schemas.microsoft.com/office/drawing/2014/main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="" xmlns:a16="http://schemas.microsoft.com/office/drawing/2014/main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</TotalTime>
  <Words>1950</Words>
  <Application>Microsoft Office PowerPoint</Application>
  <DocSecurity>0</DocSecurity>
  <PresentationFormat>Широкоэкранный</PresentationFormat>
  <Paragraphs>571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612</cp:revision>
  <dcterms:created xsi:type="dcterms:W3CDTF">2020-09-16T07:07:55Z</dcterms:created>
  <dcterms:modified xsi:type="dcterms:W3CDTF">2021-07-22T12:30:42Z</dcterms:modified>
  <cp:category/>
  <dc:identifier/>
  <cp:contentStatus/>
  <dc:language/>
  <cp:version/>
</cp:coreProperties>
</file>