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347" r:id="rId4"/>
    <p:sldId id="348" r:id="rId5"/>
    <p:sldId id="349" r:id="rId6"/>
    <p:sldId id="306" r:id="rId7"/>
    <p:sldId id="353" r:id="rId8"/>
    <p:sldId id="354" r:id="rId9"/>
    <p:sldId id="356" r:id="rId10"/>
    <p:sldId id="357" r:id="rId11"/>
    <p:sldId id="352" r:id="rId12"/>
    <p:sldId id="355" r:id="rId13"/>
    <p:sldId id="307" r:id="rId14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0" autoAdjust="0"/>
    <p:restoredTop sz="94660"/>
  </p:normalViewPr>
  <p:slideViewPr>
    <p:cSldViewPr>
      <p:cViewPr varScale="1">
        <p:scale>
          <a:sx n="89" d="100"/>
          <a:sy n="89" d="100"/>
        </p:scale>
        <p:origin x="66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DCA98-92C0-4F48-89D1-3FD303C7CE35}" type="datetimeFigureOut">
              <a:rPr lang="ru-RU" smtClean="0"/>
              <a:t>07.07.2021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F47EF-21AF-41BD-AB82-5A4B797CA3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F47EF-21AF-41BD-AB82-5A4B797CA3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3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http://991534A3C7251C9405CF94537ACCF30B.dms.sberbank.ru/991534A3C7251C9405CF94537ACCF30B-D440A21A956D124775E2C7E5463C2229-60BBB1E720F74602F5F5025182EDED22/1.png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60BBB1E720F74602F5F5025182EDED22/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6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2" name="Рисунок 1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7" name="Рисунок 6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8" name="Рисунок 7" descr="http://991534A3C7251C9405CF94537ACCF30B.dms.sberbank.ru/991534A3C7251C9405CF94537ACCF30B-D440A21A956D124775E2C7E5463C2229-60BBB1E720F74602F5F5025182EDED22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A2CB3F-9E6C-4531-82DF-EF260906E9D5}" type="datetimeFigureOut">
              <a:rPr lang="ru-RU"/>
              <a:t>07.07.2021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51384" y="2204864"/>
            <a:ext cx="11386864" cy="244827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712971" y="4572000"/>
            <a:ext cx="10793228" cy="172033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Студент: </a:t>
            </a: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Сороколат </a:t>
            </a:r>
            <a:r>
              <a:rPr lang="ru-RU" smtClean="0">
                <a:solidFill>
                  <a:srgbClr val="333F48"/>
                </a:solidFill>
                <a:latin typeface="SB Sans Text Light"/>
                <a:cs typeface="SB Sans Text Light"/>
              </a:rPr>
              <a:t>Андрей Евгеньевич</a:t>
            </a:r>
            <a:endParaRPr lang="ru-RU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                </a:t>
            </a:r>
            <a:endParaRPr lang="ru-RU" sz="16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BE6ED87-35B9-4D44-BD5E-D3A5BFAB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/>
          <a:stretch/>
        </p:blipFill>
        <p:spPr bwMode="auto">
          <a:xfrm rot="16199999">
            <a:off x="320246" y="4318253"/>
            <a:ext cx="1464205" cy="1866025"/>
          </a:xfrm>
          <a:prstGeom prst="rect">
            <a:avLst/>
          </a:prstGeom>
        </p:spPr>
      </p:pic>
      <p:sp>
        <p:nvSpPr>
          <p:cNvPr id="7" name="TextBox 35">
            <a:extLst>
              <a:ext uri="{FF2B5EF4-FFF2-40B4-BE49-F238E27FC236}">
                <a16:creationId xmlns="" xmlns:a16="http://schemas.microsoft.com/office/drawing/2014/main" id="{FFE5BB39-F6A6-43BC-BA7E-53FDB72933B3}"/>
              </a:ext>
            </a:extLst>
          </p:cNvPr>
          <p:cNvSpPr>
            <a:spLocks/>
          </p:cNvSpPr>
          <p:nvPr/>
        </p:nvSpPr>
        <p:spPr bwMode="auto">
          <a:xfrm>
            <a:off x="4844008" y="1052736"/>
            <a:ext cx="5572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SQL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, </a:t>
            </a:r>
            <a:r>
              <a:rPr lang="en-US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SQL, </a:t>
            </a:r>
            <a:r>
              <a:rPr lang="fr-FR" sz="3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 </a:t>
            </a:r>
            <a:r>
              <a:rPr lang="fr-FR" sz="36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Plus</a:t>
            </a:r>
            <a:endParaRPr lang="ru-RU" sz="105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31DDADD-D012-4924-B434-0AFD0AB713F0}"/>
              </a:ext>
            </a:extLst>
          </p:cNvPr>
          <p:cNvSpPr txBox="1"/>
          <p:nvPr/>
        </p:nvSpPr>
        <p:spPr>
          <a:xfrm>
            <a:off x="10488488" y="629233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дата</a:t>
            </a:r>
            <a:endParaRPr lang="ru-RU" sz="1800" b="0" i="0" u="none" strike="noStrike" cap="none" spc="0" dirty="0">
              <a:ln>
                <a:noFill/>
              </a:ln>
              <a:solidFill>
                <a:srgbClr val="333F48"/>
              </a:solidFill>
              <a:latin typeface="SB Sans Text Light"/>
              <a:ea typeface="+mn-ea"/>
              <a:cs typeface="SB Sans Text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84448" y="3079599"/>
            <a:ext cx="10668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4000" i="1" dirty="0" smtClean="0">
                <a:solidFill>
                  <a:srgbClr val="333F48"/>
                </a:solidFill>
                <a:latin typeface="SB Sans Display Semibold"/>
                <a:cs typeface="SB Sans Display Semibold"/>
              </a:rPr>
              <a:t>Курсовая работа – кредитный портфель</a:t>
            </a:r>
            <a:endParaRPr lang="ru-RU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отчета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6" y="980728"/>
            <a:ext cx="79152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6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Пример </a:t>
            </a:r>
            <a:r>
              <a:rPr lang="ru-RU" sz="4000" dirty="0" smtClean="0">
                <a:solidFill>
                  <a:srgbClr val="333F48"/>
                </a:solidFill>
              </a:rPr>
              <a:t>отчета</a:t>
            </a:r>
            <a:r>
              <a:rPr lang="en-US" sz="4000" dirty="0" smtClean="0">
                <a:solidFill>
                  <a:srgbClr val="333F48"/>
                </a:solidFill>
              </a:rPr>
              <a:t> </a:t>
            </a:r>
            <a:r>
              <a:rPr lang="ru-RU" sz="4000" dirty="0" smtClean="0">
                <a:solidFill>
                  <a:srgbClr val="333F48"/>
                </a:solidFill>
              </a:rPr>
              <a:t>при экспорте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551384" y="2348880"/>
            <a:ext cx="10244945" cy="1600029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95387"/>
            <a:ext cx="108013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462443" y="2996952"/>
            <a:ext cx="11161240" cy="13265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5400" b="1" dirty="0">
                <a:solidFill>
                  <a:srgbClr val="333F48"/>
                </a:solidFill>
                <a:latin typeface="SB Sans Display Semibold"/>
              </a:rPr>
              <a:t>Спасибо за внимание!</a:t>
            </a:r>
            <a:r>
              <a:rPr lang="en-US" sz="600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Light"/>
                <a:ea typeface="+mj-ea"/>
                <a:cs typeface="SB Sans Display Light"/>
              </a:rPr>
              <a:t> </a:t>
            </a:r>
            <a:endParaRPr lang="ru-RU" sz="1600" dirty="0"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18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extBox 35"/>
          <p:cNvSpPr>
            <a:spLocks/>
          </p:cNvSpPr>
          <p:nvPr/>
        </p:nvSpPr>
        <p:spPr bwMode="auto">
          <a:xfrm>
            <a:off x="6589666" y="3138627"/>
            <a:ext cx="172482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11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6600" b="1" spc="-160" dirty="0" smtClean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21</a:t>
            </a:r>
            <a:endParaRPr lang="ru-RU" sz="20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17" name="Рисунок 2">
            <a:extLst>
              <a:ext uri="{FF2B5EF4-FFF2-40B4-BE49-F238E27FC236}">
                <a16:creationId xmlns="" xmlns:a16="http://schemas.microsoft.com/office/drawing/2014/main" id="{0DCCFB52-7D2B-4BA7-8FE3-E7C19E14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44" t="28773" r="16232" b="18899"/>
          <a:stretch/>
        </p:blipFill>
        <p:spPr bwMode="auto">
          <a:xfrm rot="16199999">
            <a:off x="6736997" y="1437737"/>
            <a:ext cx="768257" cy="733293"/>
          </a:xfrm>
          <a:prstGeom prst="rect">
            <a:avLst/>
          </a:prstGeom>
        </p:spPr>
      </p:pic>
      <p:sp>
        <p:nvSpPr>
          <p:cNvPr id="20" name="object 26">
            <a:extLst>
              <a:ext uri="{FF2B5EF4-FFF2-40B4-BE49-F238E27FC236}">
                <a16:creationId xmlns="" xmlns:a16="http://schemas.microsoft.com/office/drawing/2014/main" id="{4DE54BB7-929A-4B8A-9DA0-D0EEC7053A84}"/>
              </a:ext>
            </a:extLst>
          </p:cNvPr>
          <p:cNvSpPr>
            <a:spLocks/>
          </p:cNvSpPr>
          <p:nvPr/>
        </p:nvSpPr>
        <p:spPr bwMode="auto">
          <a:xfrm>
            <a:off x="7896200" y="1705164"/>
            <a:ext cx="3816424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>
                <a:latin typeface="SBSansText-Light"/>
                <a:cs typeface="SBSansText-Light"/>
              </a:rPr>
              <a:t>Готов к </a:t>
            </a:r>
            <a:r>
              <a:rPr lang="ru-RU" sz="2400" spc="-5" dirty="0" smtClean="0">
                <a:latin typeface="SBSansText-Light"/>
                <a:cs typeface="SBSansText-Light"/>
              </a:rPr>
              <a:t>командировкам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2" name="Рисунок 12">
            <a:extLst>
              <a:ext uri="{FF2B5EF4-FFF2-40B4-BE49-F238E27FC236}">
                <a16:creationId xmlns="" xmlns:a16="http://schemas.microsoft.com/office/drawing/2014/main" id="{436EC55F-517B-4FC1-85F8-ED7FCD66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03" t="24797" r="21644" b="15908"/>
          <a:stretch/>
        </p:blipFill>
        <p:spPr bwMode="auto">
          <a:xfrm rot="16199999">
            <a:off x="6813321" y="734145"/>
            <a:ext cx="672171" cy="733291"/>
          </a:xfrm>
          <a:prstGeom prst="rect">
            <a:avLst/>
          </a:prstGeom>
        </p:spPr>
      </p:pic>
      <p:sp>
        <p:nvSpPr>
          <p:cNvPr id="23" name="object 26">
            <a:extLst>
              <a:ext uri="{FF2B5EF4-FFF2-40B4-BE49-F238E27FC236}">
                <a16:creationId xmlns="" xmlns:a16="http://schemas.microsoft.com/office/drawing/2014/main" id="{A8F6E936-17AA-460E-A5F3-7295B64C51D9}"/>
              </a:ext>
            </a:extLst>
          </p:cNvPr>
          <p:cNvSpPr>
            <a:spLocks/>
          </p:cNvSpPr>
          <p:nvPr/>
        </p:nvSpPr>
        <p:spPr bwMode="auto">
          <a:xfrm>
            <a:off x="7860166" y="963046"/>
            <a:ext cx="3502449" cy="38683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400" spc="-5" dirty="0" smtClean="0">
                <a:latin typeface="SBSansText-Light"/>
                <a:cs typeface="SBSansText-Light"/>
              </a:rPr>
              <a:t>Ростов-на-Дону</a:t>
            </a:r>
            <a:endParaRPr lang="ru-RU" sz="2400" spc="-5" dirty="0">
              <a:latin typeface="SBSansText-Light"/>
              <a:cs typeface="SBSansText-Ligh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C8D1253D-2E3F-4357-A3C7-FF90F8F21E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8" t="26096" r="19808" b="21575"/>
          <a:stretch/>
        </p:blipFill>
        <p:spPr bwMode="auto">
          <a:xfrm rot="16199999">
            <a:off x="6723068" y="2261483"/>
            <a:ext cx="922315" cy="794412"/>
          </a:xfrm>
          <a:prstGeom prst="rect">
            <a:avLst/>
          </a:prstGeom>
        </p:spPr>
      </p:pic>
      <p:sp>
        <p:nvSpPr>
          <p:cNvPr id="25" name="object 26">
            <a:extLst>
              <a:ext uri="{FF2B5EF4-FFF2-40B4-BE49-F238E27FC236}">
                <a16:creationId xmlns="" xmlns:a16="http://schemas.microsoft.com/office/drawing/2014/main" id="{00AF5FF0-543F-426D-85A1-4D4DBAB934D8}"/>
              </a:ext>
            </a:extLst>
          </p:cNvPr>
          <p:cNvSpPr>
            <a:spLocks/>
          </p:cNvSpPr>
          <p:nvPr/>
        </p:nvSpPr>
        <p:spPr bwMode="auto">
          <a:xfrm>
            <a:off x="7883482" y="2574123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Высшее </a:t>
            </a:r>
            <a:r>
              <a:rPr lang="ru-RU" sz="2000" spc="-5" dirty="0">
                <a:latin typeface="SBSansText-Light"/>
                <a:cs typeface="SBSansText-Light"/>
              </a:rPr>
              <a:t>техническое </a:t>
            </a:r>
            <a:r>
              <a:rPr lang="ru-RU" sz="2000" spc="-5" dirty="0" smtClean="0">
                <a:latin typeface="SBSansText-Light"/>
                <a:cs typeface="SBSansText-Light"/>
              </a:rPr>
              <a:t>образование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(ДГТУ)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="" xmlns:a16="http://schemas.microsoft.com/office/drawing/2014/main" id="{453BB67C-6BE9-45B5-B1FA-AD1EE9AB42E3}"/>
              </a:ext>
            </a:extLst>
          </p:cNvPr>
          <p:cNvSpPr>
            <a:spLocks/>
          </p:cNvSpPr>
          <p:nvPr/>
        </p:nvSpPr>
        <p:spPr bwMode="auto">
          <a:xfrm>
            <a:off x="7944545" y="3313404"/>
            <a:ext cx="4590791" cy="65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Лет </a:t>
            </a:r>
            <a:r>
              <a:rPr lang="ru-RU" sz="2000" spc="-5" dirty="0">
                <a:latin typeface="SBSansText-Light"/>
                <a:cs typeface="SBSansText-Light"/>
              </a:rPr>
              <a:t>работаю в </a:t>
            </a:r>
            <a:r>
              <a:rPr lang="ru-RU" sz="2000" spc="-5" dirty="0" smtClean="0">
                <a:latin typeface="SBSansText-Light"/>
                <a:cs typeface="SBSansText-Light"/>
              </a:rPr>
              <a:t>группе компаний</a:t>
            </a:r>
          </a:p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«Дон-Арсенал»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4B1282C-1EE6-4516-8528-4C3B699AF9DB}"/>
              </a:ext>
            </a:extLst>
          </p:cNvPr>
          <p:cNvSpPr txBox="1"/>
          <p:nvPr/>
        </p:nvSpPr>
        <p:spPr>
          <a:xfrm>
            <a:off x="7896200" y="6018077"/>
            <a:ext cx="360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Email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 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a-sorokolat@yandex.ru 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  <a:p>
            <a:pPr lvl="0" defTabSz="360000">
              <a:defRPr/>
            </a:pP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Mob</a:t>
            </a:r>
            <a:r>
              <a:rPr lang="ru-RU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:</a:t>
            </a:r>
            <a:r>
              <a:rPr lang="en-US" sz="2000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 +7 9885827477</a:t>
            </a:r>
            <a:endParaRPr lang="ru-RU" sz="2000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5AE95B28-B2FC-43A5-8B6E-FD95AA24B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533"/>
          <a:stretch/>
        </p:blipFill>
        <p:spPr bwMode="auto">
          <a:xfrm rot="16199999">
            <a:off x="6617804" y="5503762"/>
            <a:ext cx="1214224" cy="1270501"/>
          </a:xfrm>
          <a:prstGeom prst="rect">
            <a:avLst/>
          </a:prstGeom>
        </p:spPr>
      </p:pic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96035DE-DB7E-4A03-A568-62EAA55D76F0}"/>
              </a:ext>
            </a:extLst>
          </p:cNvPr>
          <p:cNvSpPr>
            <a:spLocks/>
          </p:cNvSpPr>
          <p:nvPr/>
        </p:nvSpPr>
        <p:spPr bwMode="auto">
          <a:xfrm>
            <a:off x="8027214" y="4497889"/>
            <a:ext cx="3168351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 smtClean="0">
                <a:latin typeface="SBSansText-Light"/>
                <a:cs typeface="SBSansText-Light"/>
              </a:rPr>
              <a:t>Год </a:t>
            </a:r>
            <a:r>
              <a:rPr lang="ru-RU" sz="2000" spc="-5" dirty="0">
                <a:latin typeface="SBSansText-Light"/>
                <a:cs typeface="SBSansText-Light"/>
              </a:rPr>
              <a:t>общий </a:t>
            </a:r>
            <a:r>
              <a:rPr lang="ru-RU" sz="2000" spc="-5" dirty="0" smtClean="0">
                <a:latin typeface="SBSansText-Light"/>
                <a:cs typeface="SBSansText-Light"/>
              </a:rPr>
              <a:t>стаж в </a:t>
            </a:r>
            <a:r>
              <a:rPr lang="en-US" sz="2000" spc="-5" dirty="0" smtClean="0">
                <a:latin typeface="SBSansText-Light"/>
                <a:cs typeface="SBSansText-Light"/>
              </a:rPr>
              <a:t>IT</a:t>
            </a:r>
            <a:endParaRPr lang="ru-RU" sz="2000" spc="-5" dirty="0">
              <a:latin typeface="SBSansText-Light"/>
              <a:cs typeface="SBSansText-Light"/>
            </a:endParaRPr>
          </a:p>
        </p:txBody>
      </p:sp>
      <p:pic>
        <p:nvPicPr>
          <p:cNvPr id="28" name="Рисунок 10">
            <a:extLst>
              <a:ext uri="{FF2B5EF4-FFF2-40B4-BE49-F238E27FC236}">
                <a16:creationId xmlns="" xmlns:a16="http://schemas.microsoft.com/office/drawing/2014/main" id="{E7AF1F4B-F93B-4DD5-879F-EC6D90FB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75" t="26879" r="30179" b="20793"/>
          <a:stretch/>
        </p:blipFill>
        <p:spPr bwMode="auto">
          <a:xfrm rot="16199999">
            <a:off x="188715" y="5562891"/>
            <a:ext cx="1257119" cy="1333099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="" xmlns:a16="http://schemas.microsoft.com/office/drawing/2014/main" id="{8A842FD2-7A7C-402A-9652-4A5C911EEBA6}"/>
              </a:ext>
            </a:extLst>
          </p:cNvPr>
          <p:cNvSpPr>
            <a:spLocks/>
          </p:cNvSpPr>
          <p:nvPr/>
        </p:nvSpPr>
        <p:spPr bwMode="auto">
          <a:xfrm>
            <a:off x="1631504" y="5824568"/>
            <a:ext cx="4590791" cy="9574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5" dirty="0">
                <a:latin typeface="SBSansText-Light"/>
                <a:cs typeface="SBSansText-Light"/>
              </a:rPr>
              <a:t>Обожаю программирование и </a:t>
            </a:r>
            <a:r>
              <a:rPr lang="ru-RU" sz="2000" spc="-5" dirty="0" smtClean="0">
                <a:latin typeface="SBSansText-Light"/>
                <a:cs typeface="SBSansText-Light"/>
              </a:rPr>
              <a:t>базы данных, </a:t>
            </a:r>
            <a:r>
              <a:rPr lang="ru-RU" sz="2000" spc="-5" dirty="0">
                <a:latin typeface="SBSansText-Light"/>
                <a:cs typeface="SBSansText-Light"/>
              </a:rPr>
              <a:t>и поэтому хочу работать в ИТ.</a:t>
            </a:r>
          </a:p>
        </p:txBody>
      </p:sp>
      <p:sp>
        <p:nvSpPr>
          <p:cNvPr id="2" name="Прямоугольник 1"/>
          <p:cNvSpPr/>
          <p:nvPr/>
        </p:nvSpPr>
        <p:spPr>
          <a:xfrm rot="16200000">
            <a:off x="1429651" y="2242456"/>
            <a:ext cx="322414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ФОТО</a:t>
            </a:r>
            <a:endParaRPr lang="ru-RU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73" y="87849"/>
            <a:ext cx="5087888" cy="56258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ADFA65C8-DB2C-4270-845A-546993EAE8E4}"/>
              </a:ext>
            </a:extLst>
          </p:cNvPr>
          <p:cNvSpPr>
            <a:spLocks/>
          </p:cNvSpPr>
          <p:nvPr/>
        </p:nvSpPr>
        <p:spPr bwMode="auto">
          <a:xfrm>
            <a:off x="270483" y="548680"/>
            <a:ext cx="2967746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Должность</a:t>
            </a:r>
            <a:endParaRPr dirty="0"/>
          </a:p>
        </p:txBody>
      </p:sp>
      <p:sp>
        <p:nvSpPr>
          <p:cNvPr id="27" name="object 26">
            <a:extLst>
              <a:ext uri="{FF2B5EF4-FFF2-40B4-BE49-F238E27FC236}">
                <a16:creationId xmlns="" xmlns:a16="http://schemas.microsoft.com/office/drawing/2014/main" id="{DD5C6CE0-87F9-47EA-BC0C-34E221B343F1}"/>
              </a:ext>
            </a:extLst>
          </p:cNvPr>
          <p:cNvSpPr>
            <a:spLocks/>
          </p:cNvSpPr>
          <p:nvPr/>
        </p:nvSpPr>
        <p:spPr bwMode="auto">
          <a:xfrm>
            <a:off x="742076" y="957236"/>
            <a:ext cx="10297144" cy="314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Ведущий специалист ИТ</a:t>
            </a:r>
          </a:p>
        </p:txBody>
      </p:sp>
      <p:sp>
        <p:nvSpPr>
          <p:cNvPr id="29" name="Овал 32">
            <a:extLst>
              <a:ext uri="{FF2B5EF4-FFF2-40B4-BE49-F238E27FC236}">
                <a16:creationId xmlns="" xmlns:a16="http://schemas.microsoft.com/office/drawing/2014/main" id="{6686EE33-C339-4BAF-B603-2EA81CB3B361}"/>
              </a:ext>
            </a:extLst>
          </p:cNvPr>
          <p:cNvSpPr/>
          <p:nvPr/>
        </p:nvSpPr>
        <p:spPr bwMode="auto">
          <a:xfrm>
            <a:off x="248646" y="1029244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551FBEEF-6CFE-4D83-B064-2FD2F5AE8315}"/>
              </a:ext>
            </a:extLst>
          </p:cNvPr>
          <p:cNvSpPr>
            <a:spLocks/>
          </p:cNvSpPr>
          <p:nvPr/>
        </p:nvSpPr>
        <p:spPr bwMode="auto">
          <a:xfrm>
            <a:off x="242266" y="1898797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Системы/процессы</a:t>
            </a:r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="" xmlns:a16="http://schemas.microsoft.com/office/drawing/2014/main" id="{E0D4687E-F657-40E8-9748-B026E6622E09}"/>
              </a:ext>
            </a:extLst>
          </p:cNvPr>
          <p:cNvSpPr>
            <a:spLocks/>
          </p:cNvSpPr>
          <p:nvPr/>
        </p:nvSpPr>
        <p:spPr bwMode="auto">
          <a:xfrm>
            <a:off x="742076" y="2353136"/>
            <a:ext cx="10297144" cy="15799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dirty="0"/>
              <a:t>Руководство IT-службой (стратегическое планирование, бюджетирование, развитие)</a:t>
            </a:r>
            <a:br>
              <a:rPr lang="ru-RU" sz="2000" dirty="0"/>
            </a:br>
            <a:r>
              <a:rPr lang="ru-RU" sz="2000" dirty="0"/>
              <a:t>Построение и поддержания отказоустойчивой и безопасной инфраструктуры информационных сервисов</a:t>
            </a:r>
            <a:br>
              <a:rPr lang="ru-RU" sz="2000" dirty="0"/>
            </a:br>
            <a:r>
              <a:rPr lang="ru-RU" sz="2000" dirty="0"/>
              <a:t>Анализ </a:t>
            </a:r>
            <a:r>
              <a:rPr lang="ru-RU" sz="2000" dirty="0" smtClean="0"/>
              <a:t>бизнес</a:t>
            </a:r>
            <a:r>
              <a:rPr lang="en-US" sz="2000" dirty="0" smtClean="0"/>
              <a:t>-</a:t>
            </a:r>
            <a:r>
              <a:rPr lang="ru-RU" sz="2000" dirty="0" smtClean="0"/>
              <a:t>процессов </a:t>
            </a:r>
            <a:r>
              <a:rPr lang="ru-RU" sz="2000" dirty="0"/>
              <a:t>и последующая автоматизация.</a:t>
            </a:r>
            <a:br>
              <a:rPr lang="ru-RU" sz="2000" dirty="0"/>
            </a:br>
            <a:r>
              <a:rPr lang="ru-RU" sz="2000" dirty="0"/>
              <a:t>Внедрение Системы менеджмента качества</a:t>
            </a:r>
            <a:endParaRPr lang="ru-RU" sz="2000" dirty="0">
              <a:solidFill>
                <a:srgbClr val="404040"/>
              </a:solidFill>
              <a:latin typeface="+mj-lt"/>
              <a:cs typeface="SBSansText-Light"/>
            </a:endParaRPr>
          </a:p>
        </p:txBody>
      </p:sp>
      <p:sp>
        <p:nvSpPr>
          <p:cNvPr id="32" name="Овал 32">
            <a:extLst>
              <a:ext uri="{FF2B5EF4-FFF2-40B4-BE49-F238E27FC236}">
                <a16:creationId xmlns="" xmlns:a16="http://schemas.microsoft.com/office/drawing/2014/main" id="{AF9F00E1-44FD-4D73-A055-5AEA46ECC510}"/>
              </a:ext>
            </a:extLst>
          </p:cNvPr>
          <p:cNvSpPr/>
          <p:nvPr/>
        </p:nvSpPr>
        <p:spPr bwMode="auto">
          <a:xfrm>
            <a:off x="208408" y="2553499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5" name="Text Placeholder 6">
            <a:extLst>
              <a:ext uri="{FF2B5EF4-FFF2-40B4-BE49-F238E27FC236}">
                <a16:creationId xmlns="" xmlns:a16="http://schemas.microsoft.com/office/drawing/2014/main" id="{73F05052-6FAE-4644-8A21-B5ED91519995}"/>
              </a:ext>
            </a:extLst>
          </p:cNvPr>
          <p:cNvSpPr>
            <a:spLocks/>
          </p:cNvSpPr>
          <p:nvPr/>
        </p:nvSpPr>
        <p:spPr bwMode="auto">
          <a:xfrm>
            <a:off x="237788" y="4437112"/>
            <a:ext cx="5133654" cy="837114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ru-RU" sz="2500" b="1" dirty="0">
                <a:solidFill>
                  <a:srgbClr val="333F48"/>
                </a:solidFill>
                <a:latin typeface="SB Sans Display Semibold"/>
              </a:rPr>
              <a:t>Основной функционал</a:t>
            </a:r>
            <a:endParaRPr dirty="0"/>
          </a:p>
        </p:txBody>
      </p:sp>
      <p:sp>
        <p:nvSpPr>
          <p:cNvPr id="36" name="object 26">
            <a:extLst>
              <a:ext uri="{FF2B5EF4-FFF2-40B4-BE49-F238E27FC236}">
                <a16:creationId xmlns="" xmlns:a16="http://schemas.microsoft.com/office/drawing/2014/main" id="{45041879-81CE-4E4B-99CC-0F987E10D7B8}"/>
              </a:ext>
            </a:extLst>
          </p:cNvPr>
          <p:cNvSpPr>
            <a:spLocks/>
          </p:cNvSpPr>
          <p:nvPr/>
        </p:nvSpPr>
        <p:spPr bwMode="auto">
          <a:xfrm>
            <a:off x="636800" y="5014043"/>
            <a:ext cx="10297144" cy="6219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sz="2000" dirty="0"/>
              <a:t>Администрирование серверов </a:t>
            </a:r>
            <a:r>
              <a:rPr lang="en-US" sz="2000" dirty="0" smtClean="0"/>
              <a:t>Windows, </a:t>
            </a:r>
            <a:r>
              <a:rPr lang="en-US" sz="2000" dirty="0"/>
              <a:t>Active </a:t>
            </a:r>
            <a:r>
              <a:rPr lang="en-US" sz="2000" dirty="0" smtClean="0"/>
              <a:t>Directory,</a:t>
            </a:r>
            <a:r>
              <a:rPr lang="en-US" sz="2000" dirty="0"/>
              <a:t> MS Exchange </a:t>
            </a:r>
            <a:r>
              <a:rPr lang="en-US" sz="2000" dirty="0" smtClean="0"/>
              <a:t>Server, </a:t>
            </a:r>
            <a:r>
              <a:rPr lang="en-US" sz="2000" dirty="0"/>
              <a:t>MS </a:t>
            </a:r>
            <a:r>
              <a:rPr lang="en-US" sz="2000" dirty="0" smtClean="0"/>
              <a:t>SharePoint, Hyper-V, </a:t>
            </a:r>
            <a:r>
              <a:rPr lang="en-US" sz="2000" dirty="0"/>
              <a:t>MS SQL </a:t>
            </a:r>
            <a:r>
              <a:rPr lang="en-US" sz="2000" dirty="0" smtClean="0"/>
              <a:t>, JavaScript</a:t>
            </a:r>
            <a:r>
              <a:rPr lang="ru-RU" sz="2000" dirty="0" smtClean="0"/>
              <a:t> (</a:t>
            </a:r>
            <a:r>
              <a:rPr lang="en-US" sz="2000" dirty="0"/>
              <a:t>jQuery</a:t>
            </a:r>
            <a:r>
              <a:rPr lang="ru-RU" sz="2000" dirty="0"/>
              <a:t>, </a:t>
            </a:r>
            <a:r>
              <a:rPr lang="en-US" sz="2000" dirty="0" smtClean="0"/>
              <a:t>Ajax, </a:t>
            </a:r>
            <a:r>
              <a:rPr lang="en-US" sz="2000" dirty="0"/>
              <a:t>AngularJS</a:t>
            </a:r>
            <a:r>
              <a:rPr lang="ru-RU" sz="2000" dirty="0"/>
              <a:t>, </a:t>
            </a:r>
            <a:r>
              <a:rPr lang="en-US" sz="2000" dirty="0"/>
              <a:t>React</a:t>
            </a:r>
            <a:r>
              <a:rPr lang="ru-RU" sz="2000" dirty="0" smtClean="0"/>
              <a:t>), </a:t>
            </a:r>
            <a:r>
              <a:rPr lang="en-US" sz="2000" dirty="0" smtClean="0"/>
              <a:t>ASP.NET</a:t>
            </a:r>
            <a:r>
              <a:rPr lang="ru-RU" sz="2000" dirty="0" smtClean="0"/>
              <a:t> (</a:t>
            </a:r>
            <a:r>
              <a:rPr lang="en-US" sz="2000" dirty="0"/>
              <a:t>C#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7" name="Овал 32">
            <a:extLst>
              <a:ext uri="{FF2B5EF4-FFF2-40B4-BE49-F238E27FC236}">
                <a16:creationId xmlns="" xmlns:a16="http://schemas.microsoft.com/office/drawing/2014/main" id="{C01C9148-F585-40ED-A7B6-F169D2540C0B}"/>
              </a:ext>
            </a:extLst>
          </p:cNvPr>
          <p:cNvSpPr/>
          <p:nvPr/>
        </p:nvSpPr>
        <p:spPr bwMode="auto">
          <a:xfrm>
            <a:off x="160711" y="5318027"/>
            <a:ext cx="329371" cy="311881"/>
          </a:xfrm>
          <a:prstGeom prst="ellipse">
            <a:avLst/>
          </a:prstGeom>
          <a:solidFill>
            <a:srgbClr val="21A038">
              <a:alpha val="14902"/>
            </a:srgbClr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5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object 2">
            <a:extLst>
              <a:ext uri="{FF2B5EF4-FFF2-40B4-BE49-F238E27FC236}">
                <a16:creationId xmlns="" xmlns:a16="http://schemas.microsoft.com/office/drawing/2014/main" id="{848A309A-4C3E-4A71-A079-FF47B7F9A226}"/>
              </a:ext>
            </a:extLst>
          </p:cNvPr>
          <p:cNvSpPr/>
          <p:nvPr/>
        </p:nvSpPr>
        <p:spPr bwMode="auto">
          <a:xfrm>
            <a:off x="33644" y="0"/>
            <a:ext cx="12158355" cy="6229931"/>
          </a:xfrm>
          <a:prstGeom prst="rect">
            <a:avLst/>
          </a:prstGeom>
          <a:blipFill>
            <a:blip r:embed="rId2"/>
            <a:srcRect b="12621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09294" y="57704"/>
            <a:ext cx="12169352" cy="581983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План проекта</a:t>
            </a:r>
            <a:endParaRPr lang="ru-RU" sz="1600" dirty="0"/>
          </a:p>
        </p:txBody>
      </p:sp>
      <p:sp>
        <p:nvSpPr>
          <p:cNvPr id="41" name="object 4">
            <a:extLst>
              <a:ext uri="{FF2B5EF4-FFF2-40B4-BE49-F238E27FC236}">
                <a16:creationId xmlns="" xmlns:a16="http://schemas.microsoft.com/office/drawing/2014/main" id="{0185576A-0A39-4C7A-B15A-6776F7BBF1ED}"/>
              </a:ext>
            </a:extLst>
          </p:cNvPr>
          <p:cNvSpPr/>
          <p:nvPr/>
        </p:nvSpPr>
        <p:spPr bwMode="auto">
          <a:xfrm>
            <a:off x="40111" y="958274"/>
            <a:ext cx="11960545" cy="5496447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8" name="object 4">
            <a:extLst>
              <a:ext uri="{FF2B5EF4-FFF2-40B4-BE49-F238E27FC236}">
                <a16:creationId xmlns="" xmlns:a16="http://schemas.microsoft.com/office/drawing/2014/main" id="{6D9B929B-4B69-43A2-88BA-CA66983BAB05}"/>
              </a:ext>
            </a:extLst>
          </p:cNvPr>
          <p:cNvSpPr/>
          <p:nvPr/>
        </p:nvSpPr>
        <p:spPr bwMode="auto">
          <a:xfrm>
            <a:off x="-3296" y="639687"/>
            <a:ext cx="11960545" cy="6097906"/>
          </a:xfrm>
          <a:custGeom>
            <a:avLst/>
            <a:gdLst/>
            <a:ahLst/>
            <a:cxnLst/>
            <a:rect l="l" t="t" r="r" b="b"/>
            <a:pathLst>
              <a:path w="3846195" h="3797300" extrusionOk="0">
                <a:moveTo>
                  <a:pt x="3537864" y="0"/>
                </a:moveTo>
                <a:lnTo>
                  <a:pt x="308000" y="0"/>
                </a:lnTo>
                <a:lnTo>
                  <a:pt x="262486" y="3339"/>
                </a:lnTo>
                <a:lnTo>
                  <a:pt x="219045" y="13040"/>
                </a:lnTo>
                <a:lnTo>
                  <a:pt x="178155" y="28626"/>
                </a:lnTo>
                <a:lnTo>
                  <a:pt x="140291" y="49620"/>
                </a:lnTo>
                <a:lnTo>
                  <a:pt x="105929" y="75547"/>
                </a:lnTo>
                <a:lnTo>
                  <a:pt x="75547" y="105929"/>
                </a:lnTo>
                <a:lnTo>
                  <a:pt x="49620" y="140291"/>
                </a:lnTo>
                <a:lnTo>
                  <a:pt x="28626" y="178155"/>
                </a:lnTo>
                <a:lnTo>
                  <a:pt x="13040" y="219045"/>
                </a:lnTo>
                <a:lnTo>
                  <a:pt x="3339" y="262486"/>
                </a:lnTo>
                <a:lnTo>
                  <a:pt x="0" y="308000"/>
                </a:lnTo>
                <a:lnTo>
                  <a:pt x="0" y="3488804"/>
                </a:lnTo>
                <a:lnTo>
                  <a:pt x="3339" y="3534318"/>
                </a:lnTo>
                <a:lnTo>
                  <a:pt x="13040" y="3577758"/>
                </a:lnTo>
                <a:lnTo>
                  <a:pt x="28626" y="3618649"/>
                </a:lnTo>
                <a:lnTo>
                  <a:pt x="49620" y="3656513"/>
                </a:lnTo>
                <a:lnTo>
                  <a:pt x="75547" y="3690875"/>
                </a:lnTo>
                <a:lnTo>
                  <a:pt x="105929" y="3721257"/>
                </a:lnTo>
                <a:lnTo>
                  <a:pt x="140291" y="3747183"/>
                </a:lnTo>
                <a:lnTo>
                  <a:pt x="178155" y="3768178"/>
                </a:lnTo>
                <a:lnTo>
                  <a:pt x="219045" y="3783764"/>
                </a:lnTo>
                <a:lnTo>
                  <a:pt x="262486" y="3793465"/>
                </a:lnTo>
                <a:lnTo>
                  <a:pt x="308000" y="3796804"/>
                </a:lnTo>
                <a:lnTo>
                  <a:pt x="3537864" y="3796804"/>
                </a:lnTo>
                <a:lnTo>
                  <a:pt x="3583378" y="3793465"/>
                </a:lnTo>
                <a:lnTo>
                  <a:pt x="3626818" y="3783764"/>
                </a:lnTo>
                <a:lnTo>
                  <a:pt x="3667709" y="3768178"/>
                </a:lnTo>
                <a:lnTo>
                  <a:pt x="3705573" y="3747183"/>
                </a:lnTo>
                <a:lnTo>
                  <a:pt x="3739935" y="3721257"/>
                </a:lnTo>
                <a:lnTo>
                  <a:pt x="3770317" y="3690875"/>
                </a:lnTo>
                <a:lnTo>
                  <a:pt x="3796244" y="3656513"/>
                </a:lnTo>
                <a:lnTo>
                  <a:pt x="3817238" y="3618649"/>
                </a:lnTo>
                <a:lnTo>
                  <a:pt x="3832824" y="3577758"/>
                </a:lnTo>
                <a:lnTo>
                  <a:pt x="3842525" y="3534318"/>
                </a:lnTo>
                <a:lnTo>
                  <a:pt x="3845864" y="3488804"/>
                </a:lnTo>
                <a:lnTo>
                  <a:pt x="3845864" y="308000"/>
                </a:lnTo>
                <a:lnTo>
                  <a:pt x="3842525" y="262486"/>
                </a:lnTo>
                <a:lnTo>
                  <a:pt x="3832824" y="219045"/>
                </a:lnTo>
                <a:lnTo>
                  <a:pt x="3817238" y="178155"/>
                </a:lnTo>
                <a:lnTo>
                  <a:pt x="3796244" y="140291"/>
                </a:lnTo>
                <a:lnTo>
                  <a:pt x="3770317" y="105929"/>
                </a:lnTo>
                <a:lnTo>
                  <a:pt x="3739935" y="75547"/>
                </a:lnTo>
                <a:lnTo>
                  <a:pt x="3705573" y="49620"/>
                </a:lnTo>
                <a:lnTo>
                  <a:pt x="3667709" y="28626"/>
                </a:lnTo>
                <a:lnTo>
                  <a:pt x="3626818" y="13040"/>
                </a:lnTo>
                <a:lnTo>
                  <a:pt x="3583378" y="3339"/>
                </a:lnTo>
                <a:lnTo>
                  <a:pt x="3537864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dirty="0"/>
          </a:p>
        </p:txBody>
      </p:sp>
      <p:sp>
        <p:nvSpPr>
          <p:cNvPr id="49" name="object 26">
            <a:extLst>
              <a:ext uri="{FF2B5EF4-FFF2-40B4-BE49-F238E27FC236}">
                <a16:creationId xmlns="" xmlns:a16="http://schemas.microsoft.com/office/drawing/2014/main" id="{41E6CF51-7C08-4948-BE8D-3AC2595CA00D}"/>
              </a:ext>
            </a:extLst>
          </p:cNvPr>
          <p:cNvSpPr>
            <a:spLocks/>
          </p:cNvSpPr>
          <p:nvPr/>
        </p:nvSpPr>
        <p:spPr bwMode="auto">
          <a:xfrm>
            <a:off x="1415480" y="1963464"/>
            <a:ext cx="8689909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Проектирование </a:t>
            </a:r>
            <a:r>
              <a:rPr lang="ru-RU" sz="2000" spc="-10" dirty="0" smtClean="0">
                <a:latin typeface="SBSansText-Light"/>
                <a:cs typeface="SBSansText-Light"/>
              </a:rPr>
              <a:t>таблиц, </a:t>
            </a:r>
            <a:r>
              <a:rPr lang="ru-RU" sz="2000" spc="-10" dirty="0">
                <a:latin typeface="SBSansText-Light"/>
                <a:cs typeface="SBSansText-Light"/>
              </a:rPr>
              <a:t>включая триггеры и индексы.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="" xmlns:a16="http://schemas.microsoft.com/office/drawing/2014/main" id="{39F18E2F-64B0-46B3-BFCE-A498DAD536BA}"/>
              </a:ext>
            </a:extLst>
          </p:cNvPr>
          <p:cNvSpPr>
            <a:spLocks/>
          </p:cNvSpPr>
          <p:nvPr/>
        </p:nvSpPr>
        <p:spPr bwMode="auto">
          <a:xfrm>
            <a:off x="1415480" y="3158935"/>
            <a:ext cx="9988893" cy="3109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Загрузка </a:t>
            </a:r>
            <a:r>
              <a:rPr lang="ru-RU" sz="2000" spc="-10" dirty="0" smtClean="0">
                <a:latin typeface="SBSansText-Light"/>
                <a:cs typeface="SBSansText-Light"/>
              </a:rPr>
              <a:t>данных в таблицы </a:t>
            </a:r>
            <a:r>
              <a:rPr lang="ru-RU" sz="2000" spc="-10" dirty="0">
                <a:latin typeface="SBSansText-Light"/>
                <a:cs typeface="SBSansText-Light"/>
              </a:rPr>
              <a:t>через процедуру/ручной интерфейс. 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="" xmlns:a16="http://schemas.microsoft.com/office/drawing/2014/main" id="{BA040D41-001F-4A17-9C83-14A15BEB559D}"/>
              </a:ext>
            </a:extLst>
          </p:cNvPr>
          <p:cNvSpPr>
            <a:spLocks/>
          </p:cNvSpPr>
          <p:nvPr/>
        </p:nvSpPr>
        <p:spPr bwMode="auto">
          <a:xfrm>
            <a:off x="1343472" y="3984997"/>
            <a:ext cx="9767685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для </a:t>
            </a:r>
            <a:r>
              <a:rPr lang="ru-RU" sz="2000" spc="-10" dirty="0" smtClean="0">
                <a:latin typeface="SBSansText-Light"/>
                <a:cs typeface="SBSansText-Light"/>
              </a:rPr>
              <a:t>формирования отчета.</a:t>
            </a:r>
            <a:endParaRPr sz="2000" dirty="0">
              <a:latin typeface="SBSansText-Light"/>
              <a:cs typeface="SBSansText-Light"/>
            </a:endParaRPr>
          </a:p>
        </p:txBody>
      </p:sp>
      <p:sp>
        <p:nvSpPr>
          <p:cNvPr id="52" name="object 26">
            <a:extLst>
              <a:ext uri="{FF2B5EF4-FFF2-40B4-BE49-F238E27FC236}">
                <a16:creationId xmlns="" xmlns:a16="http://schemas.microsoft.com/office/drawing/2014/main" id="{6F3D47F9-FCB5-402A-B391-B395C9BDBB9D}"/>
              </a:ext>
            </a:extLst>
          </p:cNvPr>
          <p:cNvSpPr>
            <a:spLocks/>
          </p:cNvSpPr>
          <p:nvPr/>
        </p:nvSpPr>
        <p:spPr bwMode="auto">
          <a:xfrm>
            <a:off x="1415480" y="4953669"/>
            <a:ext cx="8539630" cy="64043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>
                <a:latin typeface="SBSansText-Light"/>
                <a:cs typeface="SBSansText-Light"/>
              </a:rPr>
              <a:t>Написание процедур </a:t>
            </a:r>
            <a:r>
              <a:rPr lang="ru-RU" sz="2000" spc="-10" dirty="0" smtClean="0">
                <a:latin typeface="SBSansText-Light"/>
                <a:cs typeface="SBSansText-Light"/>
              </a:rPr>
              <a:t>открытия договора, построения графика, выдачи и погашения кредита.</a:t>
            </a:r>
            <a:endParaRPr lang="ru-RU" sz="2000" dirty="0">
              <a:latin typeface="SBSansText-Light"/>
              <a:cs typeface="SBSansText-Light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="" xmlns:a16="http://schemas.microsoft.com/office/drawing/2014/main" id="{86212FD8-B651-405D-8E12-CCCEB501EED8}"/>
              </a:ext>
            </a:extLst>
          </p:cNvPr>
          <p:cNvSpPr>
            <a:spLocks/>
          </p:cNvSpPr>
          <p:nvPr/>
        </p:nvSpPr>
        <p:spPr bwMode="auto">
          <a:xfrm>
            <a:off x="142852" y="1688778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01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="" xmlns:a16="http://schemas.microsoft.com/office/drawing/2014/main" id="{8AEFDD10-4264-48BB-81BB-E120AE25E70D}"/>
              </a:ext>
            </a:extLst>
          </p:cNvPr>
          <p:cNvSpPr>
            <a:spLocks/>
          </p:cNvSpPr>
          <p:nvPr/>
        </p:nvSpPr>
        <p:spPr bwMode="auto">
          <a:xfrm>
            <a:off x="149319" y="269237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02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="" xmlns:a16="http://schemas.microsoft.com/office/drawing/2014/main" id="{AEF7DEB2-AEE3-41E1-A70D-1D1546A77172}"/>
              </a:ext>
            </a:extLst>
          </p:cNvPr>
          <p:cNvSpPr>
            <a:spLocks/>
          </p:cNvSpPr>
          <p:nvPr/>
        </p:nvSpPr>
        <p:spPr bwMode="auto">
          <a:xfrm>
            <a:off x="164058" y="3681299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03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56" name="TextBox 38">
            <a:extLst>
              <a:ext uri="{FF2B5EF4-FFF2-40B4-BE49-F238E27FC236}">
                <a16:creationId xmlns="" xmlns:a16="http://schemas.microsoft.com/office/drawing/2014/main" id="{203EE7E6-7D12-40D9-AD45-3AB16EDB4EC8}"/>
              </a:ext>
            </a:extLst>
          </p:cNvPr>
          <p:cNvSpPr>
            <a:spLocks/>
          </p:cNvSpPr>
          <p:nvPr/>
        </p:nvSpPr>
        <p:spPr bwMode="auto">
          <a:xfrm>
            <a:off x="136316" y="4654897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04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="" xmlns:a16="http://schemas.microsoft.com/office/drawing/2014/main" id="{ACBA108A-C7F6-499D-BB64-F455B9BE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38" t="26096" r="19808" b="21575"/>
          <a:stretch/>
        </p:blipFill>
        <p:spPr bwMode="auto">
          <a:xfrm rot="16199999">
            <a:off x="95012" y="715854"/>
            <a:ext cx="1098478" cy="9461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39046A-E6F0-43E6-B176-08CC1BBF49E0}"/>
              </a:ext>
            </a:extLst>
          </p:cNvPr>
          <p:cNvSpPr txBox="1"/>
          <p:nvPr/>
        </p:nvSpPr>
        <p:spPr bwMode="auto">
          <a:xfrm>
            <a:off x="1254858" y="819692"/>
            <a:ext cx="111895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spc="-10" dirty="0" smtClean="0">
                <a:latin typeface="SBSansText-Light"/>
                <a:cs typeface="SBSansText-Light"/>
              </a:rPr>
              <a:t>Кредитный </a:t>
            </a:r>
            <a:r>
              <a:rPr lang="ru-RU" sz="2000" spc="-10" dirty="0">
                <a:latin typeface="SBSansText-Light"/>
                <a:cs typeface="SBSansText-Light"/>
              </a:rPr>
              <a:t>портфель, который загружает данные в таблицы </a:t>
            </a:r>
            <a:endParaRPr lang="ru-RU" sz="2000" spc="-10" dirty="0" smtClean="0">
              <a:latin typeface="SBSansText-Light"/>
              <a:cs typeface="SBSansText-Light"/>
            </a:endParaRPr>
          </a:p>
          <a:p>
            <a:r>
              <a:rPr lang="ru-RU" sz="2000" spc="-10" dirty="0" smtClean="0">
                <a:latin typeface="SBSansText-Light"/>
                <a:cs typeface="SBSansText-Light"/>
              </a:rPr>
              <a:t>(</a:t>
            </a:r>
            <a:r>
              <a:rPr lang="ru-RU" sz="2000" spc="-10" dirty="0">
                <a:latin typeface="SBSansText-Light"/>
                <a:cs typeface="SBSansText-Light"/>
              </a:rPr>
              <a:t>согласно структуре хранилища) и строит </a:t>
            </a:r>
            <a:r>
              <a:rPr lang="ru-RU" sz="2000" spc="-10" dirty="0" smtClean="0">
                <a:latin typeface="SBSansText-Light"/>
                <a:cs typeface="SBSansText-Light"/>
              </a:rPr>
              <a:t>отчет</a:t>
            </a:r>
            <a:endParaRPr lang="ru-RU" sz="2000" spc="-10" dirty="0">
              <a:latin typeface="SBSansText-Light"/>
              <a:cs typeface="SBSansText-Light"/>
            </a:endParaRPr>
          </a:p>
        </p:txBody>
      </p:sp>
      <p:sp>
        <p:nvSpPr>
          <p:cNvPr id="59" name="TextBox 38">
            <a:extLst>
              <a:ext uri="{FF2B5EF4-FFF2-40B4-BE49-F238E27FC236}">
                <a16:creationId xmlns="" xmlns:a16="http://schemas.microsoft.com/office/drawing/2014/main" id="{09B59826-057B-40BA-9DD3-A51250BA277C}"/>
              </a:ext>
            </a:extLst>
          </p:cNvPr>
          <p:cNvSpPr>
            <a:spLocks/>
          </p:cNvSpPr>
          <p:nvPr/>
        </p:nvSpPr>
        <p:spPr bwMode="auto">
          <a:xfrm>
            <a:off x="88499" y="5664861"/>
            <a:ext cx="302044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en-US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0</a:t>
            </a:r>
            <a:r>
              <a:rPr lang="ru-RU" sz="8000" b="1" spc="-160" dirty="0">
                <a:gradFill>
                  <a:gsLst>
                    <a:gs pos="19000">
                      <a:srgbClr val="FAED00"/>
                    </a:gs>
                    <a:gs pos="54000">
                      <a:srgbClr val="00D900"/>
                    </a:gs>
                    <a:gs pos="89000">
                      <a:srgbClr val="0FA8E0"/>
                    </a:gs>
                  </a:gsLst>
                  <a:lin ang="19800000" scaled="0"/>
                </a:gradFill>
                <a:latin typeface="SB Sans Display Semibold"/>
                <a:cs typeface="SB Sans Display Semibold"/>
              </a:rPr>
              <a:t>5</a:t>
            </a:r>
            <a:endParaRPr lang="ru-RU" sz="2500" dirty="0">
              <a:gradFill>
                <a:gsLst>
                  <a:gs pos="19000">
                    <a:srgbClr val="FAED00"/>
                  </a:gs>
                  <a:gs pos="54000">
                    <a:srgbClr val="00D900"/>
                  </a:gs>
                  <a:gs pos="89000">
                    <a:srgbClr val="0FA8E0"/>
                  </a:gs>
                </a:gsLst>
                <a:lin ang="19800000" scaled="0"/>
              </a:gradFill>
              <a:latin typeface="SB Sans Display Light"/>
              <a:cs typeface="SB Sans Display Light"/>
            </a:endParaRPr>
          </a:p>
        </p:txBody>
      </p:sp>
      <p:sp>
        <p:nvSpPr>
          <p:cNvPr id="60" name="object 26">
            <a:extLst>
              <a:ext uri="{FF2B5EF4-FFF2-40B4-BE49-F238E27FC236}">
                <a16:creationId xmlns="" xmlns:a16="http://schemas.microsoft.com/office/drawing/2014/main" id="{78371297-F4E7-4474-AE73-128ABC84F3F9}"/>
              </a:ext>
            </a:extLst>
          </p:cNvPr>
          <p:cNvSpPr>
            <a:spLocks/>
          </p:cNvSpPr>
          <p:nvPr/>
        </p:nvSpPr>
        <p:spPr bwMode="auto">
          <a:xfrm>
            <a:off x="1343472" y="6081785"/>
            <a:ext cx="8539630" cy="3234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defRPr/>
            </a:pPr>
            <a:r>
              <a:rPr lang="ru-RU" sz="2000" spc="-10" dirty="0" smtClean="0">
                <a:latin typeface="SBSansText-Light"/>
                <a:cs typeface="SBSansText-Light"/>
              </a:rPr>
              <a:t>Сохранение проекта на </a:t>
            </a:r>
            <a:r>
              <a:rPr lang="en-US" sz="2000" spc="-10" dirty="0" err="1" smtClean="0">
                <a:latin typeface="SBSansText-Light"/>
                <a:cs typeface="SBSansText-Light"/>
              </a:rPr>
              <a:t>github</a:t>
            </a:r>
            <a:r>
              <a:rPr lang="ru-RU" sz="2000" spc="-10" dirty="0" smtClean="0">
                <a:latin typeface="SBSansText-Light"/>
                <a:cs typeface="SBSansText-Light"/>
              </a:rPr>
              <a:t>.</a:t>
            </a:r>
            <a:r>
              <a:rPr lang="en-US" sz="2000" spc="-10" dirty="0" smtClean="0">
                <a:latin typeface="SBSansText-Light"/>
                <a:cs typeface="SBSansText-Light"/>
              </a:rPr>
              <a:t>com</a:t>
            </a:r>
            <a:endParaRPr lang="ru-RU" sz="2000" dirty="0">
              <a:latin typeface="SBSansText-Light"/>
              <a:cs typeface="SBSansText-Light"/>
            </a:endParaRPr>
          </a:p>
        </p:txBody>
      </p:sp>
      <p:pic>
        <p:nvPicPr>
          <p:cNvPr id="61" name="Рисунок 33">
            <a:extLst>
              <a:ext uri="{FF2B5EF4-FFF2-40B4-BE49-F238E27FC236}">
                <a16:creationId xmlns="" xmlns:a16="http://schemas.microsoft.com/office/drawing/2014/main" id="{03F0A934-8727-4150-AD5E-F9F80D3C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35" t="22170" r="28989" b="16682"/>
          <a:stretch/>
        </p:blipFill>
        <p:spPr bwMode="auto">
          <a:xfrm rot="16199999">
            <a:off x="6916108" y="6379805"/>
            <a:ext cx="344428" cy="44835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CB2FA9B-B787-4EA3-9CBB-8AD4574C261C}"/>
              </a:ext>
            </a:extLst>
          </p:cNvPr>
          <p:cNvSpPr txBox="1"/>
          <p:nvPr/>
        </p:nvSpPr>
        <p:spPr>
          <a:xfrm>
            <a:off x="7312498" y="6454721"/>
            <a:ext cx="6367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https://github.com/AndrSor/Course_PLSQL_SB.git</a:t>
            </a:r>
            <a:endParaRPr lang="ru-RU" sz="1400" b="1" dirty="0"/>
          </a:p>
        </p:txBody>
      </p:sp>
      <p:sp>
        <p:nvSpPr>
          <p:cNvPr id="20" name="Прямоугольник 19"/>
          <p:cNvSpPr/>
          <p:nvPr/>
        </p:nvSpPr>
        <p:spPr bwMode="auto">
          <a:xfrm>
            <a:off x="9751112" y="112729"/>
            <a:ext cx="2194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 sz="4000" b="1" dirty="0" smtClean="0">
                <a:solidFill>
                  <a:srgbClr val="333F48"/>
                </a:solidFill>
                <a:latin typeface="SB Sans Display Light"/>
                <a:cs typeface="SB Sans Display Light"/>
              </a:rPr>
              <a:t>Пример</a:t>
            </a:r>
            <a:endParaRPr lang="ru-RU" sz="4000" b="1" dirty="0">
              <a:solidFill>
                <a:srgbClr val="333F48"/>
              </a:solidFill>
              <a:latin typeface="SB Sans Display Light"/>
              <a:cs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5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12065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Структура хранилища (таблицы)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5" y="1315220"/>
            <a:ext cx="7172152" cy="5134123"/>
          </a:xfrm>
          <a:prstGeom prst="rect">
            <a:avLst/>
          </a:prstGeom>
        </p:spPr>
      </p:pic>
      <p:pic>
        <p:nvPicPr>
          <p:cNvPr id="205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563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Рисунок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4625" cy="16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9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216935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Создаем новые ТИПЫ для использования</a:t>
            </a:r>
            <a:endParaRPr lang="ru-RU" sz="1600" dirty="0"/>
          </a:p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DROP TYPE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DROP TYPE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course.report_row</a:t>
            </a:r>
            <a:r>
              <a:rPr lang="en-US" sz="900" dirty="0"/>
              <a:t> AS OBJECT</a:t>
            </a:r>
          </a:p>
          <a:p>
            <a:r>
              <a:rPr lang="en-US" sz="900" dirty="0"/>
              <a:t>( </a:t>
            </a:r>
          </a:p>
          <a:p>
            <a:r>
              <a:rPr lang="en-US" sz="900" dirty="0"/>
              <a:t>      </a:t>
            </a:r>
            <a:r>
              <a:rPr lang="en-US" sz="900" dirty="0" err="1"/>
              <a:t>num_dog</a:t>
            </a:r>
            <a:r>
              <a:rPr lang="en-US" sz="900" dirty="0"/>
              <a:t>             varchar2(10)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cl_name</a:t>
            </a:r>
            <a:r>
              <a:rPr lang="en-US" sz="900" dirty="0"/>
              <a:t>             varchar2(100)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summa_dog</a:t>
            </a:r>
            <a:r>
              <a:rPr lang="en-US" sz="900" dirty="0"/>
              <a:t> 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date_begin</a:t>
            </a:r>
            <a:r>
              <a:rPr lang="en-US" sz="900" dirty="0"/>
              <a:t>          date 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date_end</a:t>
            </a:r>
            <a:r>
              <a:rPr lang="en-US" sz="900" dirty="0"/>
              <a:t>            date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ostat_dolg</a:t>
            </a:r>
            <a:r>
              <a:rPr lang="en-US" sz="900" dirty="0"/>
              <a:t>          number</a:t>
            </a:r>
          </a:p>
          <a:p>
            <a:r>
              <a:rPr lang="en-US" sz="900" dirty="0"/>
              <a:t>    , </a:t>
            </a:r>
            <a:r>
              <a:rPr lang="en-US" sz="900" dirty="0" err="1"/>
              <a:t>need_pogash_percent</a:t>
            </a:r>
            <a:r>
              <a:rPr lang="en-US" sz="900" dirty="0"/>
              <a:t> number</a:t>
            </a:r>
          </a:p>
          <a:p>
            <a:r>
              <a:rPr lang="en-US" sz="900" dirty="0"/>
              <a:t>);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CREATE OR REPLACE TYPE c##</a:t>
            </a:r>
            <a:r>
              <a:rPr lang="en-US" sz="900" dirty="0" err="1"/>
              <a:t>course.table_report</a:t>
            </a:r>
            <a:r>
              <a:rPr lang="en-US" sz="900" dirty="0"/>
              <a:t> AS TABLE OF c##</a:t>
            </a:r>
            <a:r>
              <a:rPr lang="en-US" sz="900" dirty="0" err="1"/>
              <a:t>course.report_row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/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 smtClean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05457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8093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возвращает таблицу с данными отчета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640871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CREATE </a:t>
            </a:r>
            <a:r>
              <a:rPr lang="en-US" sz="900" dirty="0"/>
              <a:t>OR REPLACE FUNCTION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DATE)</a:t>
            </a:r>
          </a:p>
          <a:p>
            <a:r>
              <a:rPr lang="en-US" sz="900" dirty="0"/>
              <a:t>    RETURN c##</a:t>
            </a:r>
            <a:r>
              <a:rPr lang="en-US" sz="900" dirty="0" err="1"/>
              <a:t>course.table_report</a:t>
            </a:r>
            <a:r>
              <a:rPr lang="en-US" sz="900" dirty="0"/>
              <a:t> PIPELINED</a:t>
            </a:r>
          </a:p>
          <a:p>
            <a:r>
              <a:rPr lang="en-US" sz="900" dirty="0"/>
              <a:t>    -- </a:t>
            </a:r>
            <a:r>
              <a:rPr lang="ru-RU" sz="900" dirty="0"/>
              <a:t>Атрибут </a:t>
            </a:r>
            <a:r>
              <a:rPr lang="en-US" sz="900" dirty="0"/>
              <a:t>pipelined </a:t>
            </a:r>
            <a:r>
              <a:rPr lang="ru-RU" sz="900" dirty="0"/>
              <a:t>означает, что функция является конвейерной, </a:t>
            </a:r>
            <a:endParaRPr lang="en-US" sz="900" dirty="0" smtClean="0"/>
          </a:p>
          <a:p>
            <a:r>
              <a:rPr lang="en-US" sz="900" dirty="0" smtClean="0"/>
              <a:t>    -- </a:t>
            </a:r>
            <a:r>
              <a:rPr lang="ru-RU" sz="900" dirty="0" smtClean="0"/>
              <a:t>результат </a:t>
            </a:r>
            <a:r>
              <a:rPr lang="ru-RU" sz="900" dirty="0"/>
              <a:t>возвращается клиенту немедленно </a:t>
            </a:r>
            <a:r>
              <a:rPr lang="en-US" sz="900" dirty="0" smtClean="0"/>
              <a:t>  </a:t>
            </a:r>
            <a:r>
              <a:rPr lang="ru-RU" sz="900" dirty="0" smtClean="0"/>
              <a:t>при </a:t>
            </a:r>
            <a:r>
              <a:rPr lang="ru-RU" sz="900" dirty="0"/>
              <a:t>вызове директивы </a:t>
            </a:r>
            <a:r>
              <a:rPr lang="en-US" sz="900" dirty="0"/>
              <a:t>pipe row, </a:t>
            </a:r>
          </a:p>
          <a:p>
            <a:r>
              <a:rPr lang="en-US" sz="900" dirty="0"/>
              <a:t>    -- </a:t>
            </a:r>
            <a:r>
              <a:rPr lang="ru-RU" sz="900" dirty="0"/>
              <a:t>поэтому оператор </a:t>
            </a:r>
            <a:r>
              <a:rPr lang="en-US" sz="900" dirty="0"/>
              <a:t>return </a:t>
            </a:r>
            <a:r>
              <a:rPr lang="ru-RU" sz="900" dirty="0"/>
              <a:t>необязателен.</a:t>
            </a:r>
          </a:p>
          <a:p>
            <a:r>
              <a:rPr lang="ru-RU" sz="900" dirty="0"/>
              <a:t>    </a:t>
            </a:r>
            <a:r>
              <a:rPr lang="en-US" sz="900" dirty="0"/>
              <a:t>AS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result_table_report</a:t>
            </a:r>
            <a:r>
              <a:rPr lang="en-US" sz="900" dirty="0"/>
              <a:t> c##</a:t>
            </a:r>
            <a:r>
              <a:rPr lang="en-US" sz="900" dirty="0" err="1"/>
              <a:t>course.table_report</a:t>
            </a:r>
            <a:r>
              <a:rPr lang="en-US" sz="900" dirty="0"/>
              <a:t>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/>
              <a:t>SELECT 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course.report_row</a:t>
            </a:r>
            <a:endParaRPr lang="en-US" sz="900" dirty="0"/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dog.num_dog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cli.cl_name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dog.date_end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sum_fact.sum_vidano</a:t>
            </a:r>
            <a:r>
              <a:rPr lang="en-US" sz="900" dirty="0"/>
              <a:t> - NVL(sum_fact.sum_pogasheno,0)</a:t>
            </a:r>
          </a:p>
          <a:p>
            <a:r>
              <a:rPr lang="en-US" sz="900" dirty="0"/>
              <a:t>            , NVL(sum_pogasheno_percent_plan.sum_pogasheno_percent_plan,0) - </a:t>
            </a:r>
            <a:r>
              <a:rPr lang="en-US" sz="900" dirty="0" smtClean="0"/>
              <a:t> NVL(sum_fact.sum_pogasheno_percent,0</a:t>
            </a:r>
            <a:r>
              <a:rPr lang="en-US" sz="900" dirty="0"/>
              <a:t>)</a:t>
            </a:r>
          </a:p>
          <a:p>
            <a:r>
              <a:rPr lang="en-US" sz="900" dirty="0"/>
              <a:t>        )</a:t>
            </a:r>
          </a:p>
          <a:p>
            <a:r>
              <a:rPr lang="en-US" sz="900" dirty="0"/>
              <a:t>    BULK COLLECT INTO </a:t>
            </a:r>
            <a:r>
              <a:rPr lang="en-US" sz="900" dirty="0" err="1"/>
              <a:t>result_table_report</a:t>
            </a:r>
            <a:endParaRPr lang="en-US" sz="900" dirty="0"/>
          </a:p>
          <a:p>
            <a:r>
              <a:rPr lang="en-US" sz="900" dirty="0"/>
              <a:t>    FROM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course.pr_credit</a:t>
            </a:r>
            <a:r>
              <a:rPr lang="en-US" sz="900" dirty="0"/>
              <a:t> dog</a:t>
            </a:r>
          </a:p>
          <a:p>
            <a:endParaRPr lang="en-US" sz="900" dirty="0"/>
          </a:p>
          <a:p>
            <a:r>
              <a:rPr lang="en-US" sz="900" dirty="0"/>
              <a:t>    INNER JOIN</a:t>
            </a:r>
          </a:p>
          <a:p>
            <a:r>
              <a:rPr lang="en-US" sz="900" dirty="0"/>
              <a:t>        c##</a:t>
            </a:r>
            <a:r>
              <a:rPr lang="en-US" sz="900" dirty="0" err="1"/>
              <a:t>course.client</a:t>
            </a:r>
            <a:r>
              <a:rPr lang="en-US" sz="900" dirty="0"/>
              <a:t> cli</a:t>
            </a:r>
          </a:p>
          <a:p>
            <a:r>
              <a:rPr lang="en-US" sz="900" dirty="0"/>
              <a:t>        ON (</a:t>
            </a:r>
            <a:r>
              <a:rPr lang="en-US" sz="900" dirty="0" err="1"/>
              <a:t>dog.id_client</a:t>
            </a:r>
            <a:r>
              <a:rPr lang="en-US" sz="900" dirty="0"/>
              <a:t> = cli.id)</a:t>
            </a:r>
          </a:p>
          <a:p>
            <a:r>
              <a:rPr lang="en-US" sz="900" dirty="0"/>
              <a:t>        </a:t>
            </a:r>
          </a:p>
          <a:p>
            <a:r>
              <a:rPr lang="en-US" sz="900" dirty="0"/>
              <a:t> LEFT JOIN</a:t>
            </a:r>
          </a:p>
          <a:p>
            <a:r>
              <a:rPr lang="en-US" sz="900" dirty="0"/>
              <a:t> 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Выдача кредита'   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sum_vidano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кредита'  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</a:t>
            </a:r>
            <a:endParaRPr lang="en-US" sz="900" dirty="0"/>
          </a:p>
          <a:p>
            <a:r>
              <a:rPr lang="en-US" sz="900" dirty="0"/>
              <a:t>            , SUM(CASE </a:t>
            </a:r>
            <a:r>
              <a:rPr lang="en-US" sz="900" dirty="0" err="1"/>
              <a:t>type_oper</a:t>
            </a:r>
            <a:r>
              <a:rPr lang="en-US" sz="900" dirty="0"/>
              <a:t> WHEN '</a:t>
            </a:r>
            <a:r>
              <a:rPr lang="ru-RU" sz="900" dirty="0"/>
              <a:t>Погашение процентов' </a:t>
            </a:r>
            <a:r>
              <a:rPr lang="en-US" sz="900" dirty="0"/>
              <a:t>THEN </a:t>
            </a:r>
            <a:r>
              <a:rPr lang="en-US" sz="900" dirty="0" err="1"/>
              <a:t>f_summa</a:t>
            </a:r>
            <a:r>
              <a:rPr lang="en-US" sz="900" dirty="0"/>
              <a:t> ELSE 0 END) AS </a:t>
            </a:r>
            <a:r>
              <a:rPr lang="en-US" sz="900" dirty="0" err="1"/>
              <a:t>sum_pogasheno_percent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course.fact_oper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f_date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</a:t>
            </a:r>
          </a:p>
          <a:p>
            <a:r>
              <a:rPr lang="en-US" sz="900" dirty="0"/>
              <a:t>            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) </a:t>
            </a:r>
            <a:r>
              <a:rPr lang="en-US" sz="900" dirty="0" err="1"/>
              <a:t>sum_fact</a:t>
            </a:r>
            <a:endParaRPr lang="en-US" sz="900" dirty="0"/>
          </a:p>
          <a:p>
            <a:r>
              <a:rPr lang="en-US" sz="900" dirty="0"/>
              <a:t>    ON (</a:t>
            </a:r>
            <a:r>
              <a:rPr lang="en-US" sz="900" dirty="0" err="1"/>
              <a:t>dog.collect_fact</a:t>
            </a:r>
            <a:r>
              <a:rPr lang="en-US" sz="900" dirty="0"/>
              <a:t> = </a:t>
            </a:r>
            <a:r>
              <a:rPr lang="en-US" sz="900" dirty="0" err="1"/>
              <a:t>sum_fact.collection_id</a:t>
            </a:r>
            <a:r>
              <a:rPr lang="en-US" sz="900" dirty="0"/>
              <a:t>)</a:t>
            </a:r>
            <a:endParaRPr lang="ru-RU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5879976" y="614491"/>
            <a:ext cx="612068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  <a:p>
            <a:endParaRPr lang="en-US" sz="900" dirty="0"/>
          </a:p>
          <a:p>
            <a:r>
              <a:rPr lang="en-US" sz="900" dirty="0"/>
              <a:t>   LEFT JOIN </a:t>
            </a:r>
          </a:p>
          <a:p>
            <a:r>
              <a:rPr lang="en-US" sz="900" dirty="0"/>
              <a:t>   (</a:t>
            </a:r>
          </a:p>
          <a:p>
            <a:r>
              <a:rPr lang="en-US" sz="900" dirty="0"/>
              <a:t>        SELECT</a:t>
            </a:r>
          </a:p>
          <a:p>
            <a:r>
              <a:rPr lang="en-US" sz="900" dirty="0"/>
              <a:t>            SUM(</a:t>
            </a:r>
            <a:r>
              <a:rPr lang="en-US" sz="900" dirty="0" err="1"/>
              <a:t>p_summa</a:t>
            </a:r>
            <a:r>
              <a:rPr lang="en-US" sz="900" dirty="0"/>
              <a:t>) AS </a:t>
            </a:r>
            <a:r>
              <a:rPr lang="en-US" sz="900" dirty="0" err="1"/>
              <a:t>sum_pogasheno_percent_plan</a:t>
            </a:r>
            <a:r>
              <a:rPr lang="en-US" sz="900" dirty="0"/>
              <a:t>,</a:t>
            </a:r>
          </a:p>
          <a:p>
            <a:r>
              <a:rPr lang="en-US" sz="900" dirty="0"/>
              <a:t>           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         FROM c##</a:t>
            </a:r>
            <a:r>
              <a:rPr lang="en-US" sz="900" dirty="0" err="1"/>
              <a:t>course.plan_oper</a:t>
            </a:r>
            <a:endParaRPr lang="en-US" sz="900" dirty="0"/>
          </a:p>
          <a:p>
            <a:r>
              <a:rPr lang="en-US" sz="900" dirty="0"/>
              <a:t>            WHERE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p_date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             AND</a:t>
            </a:r>
          </a:p>
          <a:p>
            <a:r>
              <a:rPr lang="en-US" sz="900" dirty="0"/>
              <a:t>                </a:t>
            </a:r>
            <a:r>
              <a:rPr lang="en-US" sz="900" dirty="0" err="1"/>
              <a:t>type_oper</a:t>
            </a:r>
            <a:r>
              <a:rPr lang="en-US" sz="900" dirty="0"/>
              <a:t> = '</a:t>
            </a:r>
            <a:r>
              <a:rPr lang="ru-RU" sz="900" dirty="0"/>
              <a:t>Погашение процентов'</a:t>
            </a:r>
          </a:p>
          <a:p>
            <a:r>
              <a:rPr lang="ru-RU" sz="900" dirty="0"/>
              <a:t>            </a:t>
            </a:r>
            <a:r>
              <a:rPr lang="en-US" sz="900" dirty="0"/>
              <a:t>GROUP BY </a:t>
            </a:r>
            <a:r>
              <a:rPr lang="en-US" sz="900" dirty="0" err="1"/>
              <a:t>collection_id</a:t>
            </a:r>
            <a:endParaRPr lang="en-US" sz="900" dirty="0"/>
          </a:p>
          <a:p>
            <a:r>
              <a:rPr lang="en-US" sz="900" dirty="0"/>
              <a:t>   ) </a:t>
            </a:r>
            <a:r>
              <a:rPr lang="en-US" sz="900" dirty="0" err="1"/>
              <a:t>sum_pogasheno_percent_plan</a:t>
            </a:r>
            <a:endParaRPr lang="en-US" sz="900" dirty="0"/>
          </a:p>
          <a:p>
            <a:r>
              <a:rPr lang="en-US" sz="900" dirty="0"/>
              <a:t>   ON (</a:t>
            </a:r>
            <a:r>
              <a:rPr lang="en-US" sz="900" dirty="0" err="1"/>
              <a:t>dog.collect_plan</a:t>
            </a:r>
            <a:r>
              <a:rPr lang="en-US" sz="900" dirty="0"/>
              <a:t> = </a:t>
            </a:r>
            <a:r>
              <a:rPr lang="en-US" sz="900" dirty="0" err="1"/>
              <a:t>sum_pogasheno_percent_plan.collection_id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   WHERE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dog.date_begin</a:t>
            </a:r>
            <a:r>
              <a:rPr lang="en-US" sz="900" dirty="0"/>
              <a:t> &lt;= c##</a:t>
            </a:r>
            <a:r>
              <a:rPr lang="en-US" sz="900" dirty="0" err="1"/>
              <a:t>course.fn_get_report.report_dt</a:t>
            </a:r>
            <a:endParaRPr lang="en-US" sz="900" dirty="0"/>
          </a:p>
          <a:p>
            <a:r>
              <a:rPr lang="en-US" sz="900" dirty="0"/>
              <a:t>   ORDER BY</a:t>
            </a:r>
          </a:p>
          <a:p>
            <a:r>
              <a:rPr lang="en-US" sz="900" dirty="0"/>
              <a:t>        </a:t>
            </a:r>
            <a:r>
              <a:rPr lang="en-US" sz="900" dirty="0" err="1" smtClean="0"/>
              <a:t>dog.date_begin</a:t>
            </a:r>
            <a:r>
              <a:rPr lang="en-US" sz="900" dirty="0" smtClean="0"/>
              <a:t>   </a:t>
            </a:r>
            <a:r>
              <a:rPr lang="en-US" sz="900" dirty="0"/>
              <a:t>;</a:t>
            </a:r>
          </a:p>
          <a:p>
            <a:endParaRPr lang="en-US" sz="900" dirty="0"/>
          </a:p>
          <a:p>
            <a:r>
              <a:rPr lang="en-US" sz="900" dirty="0"/>
              <a:t>-- FOR </a:t>
            </a:r>
            <a:r>
              <a:rPr lang="en-US" sz="900" dirty="0" err="1"/>
              <a:t>loop_counter</a:t>
            </a:r>
            <a:r>
              <a:rPr lang="en-US" sz="900" dirty="0"/>
              <a:t> IN [REVERSE] lowest_number..</a:t>
            </a:r>
            <a:r>
              <a:rPr lang="en-US" sz="900" dirty="0" err="1"/>
              <a:t>highest_number</a:t>
            </a:r>
            <a:r>
              <a:rPr lang="en-US" sz="900" dirty="0"/>
              <a:t> LOOP</a:t>
            </a:r>
          </a:p>
          <a:p>
            <a:r>
              <a:rPr lang="en-US" sz="900" dirty="0"/>
              <a:t>-- {...statements...}</a:t>
            </a:r>
          </a:p>
          <a:p>
            <a:r>
              <a:rPr lang="en-US" sz="900" dirty="0"/>
              <a:t>-- END LOOP;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1..result_table_report.count LOOP</a:t>
            </a:r>
          </a:p>
          <a:p>
            <a:r>
              <a:rPr lang="en-US" sz="900" dirty="0"/>
              <a:t>        PIPE ROW (c##</a:t>
            </a:r>
            <a:r>
              <a:rPr lang="en-US" sz="900" dirty="0" err="1"/>
              <a:t>course.report_row</a:t>
            </a:r>
            <a:r>
              <a:rPr lang="en-US" sz="900" dirty="0"/>
              <a:t> </a:t>
            </a:r>
          </a:p>
          <a:p>
            <a:r>
              <a:rPr lang="en-US" sz="900" dirty="0"/>
              <a:t>        (</a:t>
            </a:r>
          </a:p>
          <a:p>
            <a:r>
              <a:rPr lang="en-US" sz="900" dirty="0"/>
              <a:t>             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num_dog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cl_name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summa_dog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date_begin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date_end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ostat_dolg</a:t>
            </a:r>
            <a:endParaRPr lang="en-US" sz="900" dirty="0"/>
          </a:p>
          <a:p>
            <a:r>
              <a:rPr lang="en-US" sz="900" dirty="0"/>
              <a:t>            , </a:t>
            </a:r>
            <a:r>
              <a:rPr lang="en-US" sz="900" dirty="0" err="1"/>
              <a:t>result_table_report</a:t>
            </a:r>
            <a:r>
              <a:rPr lang="en-US" sz="900" dirty="0"/>
              <a:t>(</a:t>
            </a:r>
            <a:r>
              <a:rPr lang="en-US" sz="900" dirty="0" err="1"/>
              <a:t>i</a:t>
            </a:r>
            <a:r>
              <a:rPr lang="en-US" sz="900" dirty="0"/>
              <a:t>).</a:t>
            </a:r>
            <a:r>
              <a:rPr lang="en-US" sz="900" dirty="0" err="1"/>
              <a:t>need_pogash_percent</a:t>
            </a:r>
            <a:endParaRPr lang="en-US" sz="900" dirty="0"/>
          </a:p>
          <a:p>
            <a:r>
              <a:rPr lang="en-US" sz="900" dirty="0"/>
              <a:t>        )); </a:t>
            </a:r>
          </a:p>
          <a:p>
            <a:r>
              <a:rPr lang="en-US" sz="900" dirty="0"/>
              <a:t>    END LOOP;     </a:t>
            </a:r>
          </a:p>
          <a:p>
            <a:r>
              <a:rPr lang="en-US" sz="900" dirty="0"/>
              <a:t>    RETURN;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END;</a:t>
            </a:r>
            <a:r>
              <a:rPr lang="en-US" sz="900" dirty="0" smtClean="0"/>
              <a:t>        </a:t>
            </a:r>
            <a:endParaRPr lang="en-US" sz="900" dirty="0"/>
          </a:p>
          <a:p>
            <a:r>
              <a:rPr lang="en-US" sz="900" dirty="0"/>
              <a:t>   </a:t>
            </a: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101648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Функция формирует Отчет (</a:t>
            </a:r>
            <a:r>
              <a:rPr lang="en-US" sz="4000" dirty="0" smtClean="0">
                <a:solidFill>
                  <a:srgbClr val="333F48"/>
                </a:solidFill>
              </a:rPr>
              <a:t>HTML</a:t>
            </a:r>
            <a:r>
              <a:rPr lang="ru-RU" sz="4000" dirty="0" smtClean="0">
                <a:solidFill>
                  <a:srgbClr val="333F48"/>
                </a:solidFill>
              </a:rPr>
              <a:t>)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OR REPLACE PROCEDURE c##</a:t>
            </a:r>
            <a:r>
              <a:rPr lang="en-US" sz="900" dirty="0" err="1"/>
              <a:t>course.pr_make_report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 IN DATE)</a:t>
            </a:r>
          </a:p>
          <a:p>
            <a:r>
              <a:rPr lang="en-US" sz="900" dirty="0" smtClean="0"/>
              <a:t>AS</a:t>
            </a:r>
            <a:endParaRPr lang="en-US" sz="900" dirty="0"/>
          </a:p>
          <a:p>
            <a:r>
              <a:rPr lang="en-US" sz="900" dirty="0"/>
              <a:t>    t NUMBER := 0;</a:t>
            </a:r>
          </a:p>
          <a:p>
            <a:r>
              <a:rPr lang="en-US" sz="900" dirty="0"/>
              <a:t>BEGIN</a:t>
            </a:r>
          </a:p>
          <a:p>
            <a:r>
              <a:rPr lang="en-US" sz="900" dirty="0" smtClean="0"/>
              <a:t>    </a:t>
            </a:r>
            <a:r>
              <a:rPr lang="en-US" sz="900" dirty="0"/>
              <a:t>t := 0;</a:t>
            </a:r>
          </a:p>
          <a:p>
            <a:r>
              <a:rPr lang="en-US" sz="900" dirty="0" smtClean="0"/>
              <a:t>DBMS_OUTPUT.PUT_LINE</a:t>
            </a:r>
            <a:r>
              <a:rPr lang="en-US" sz="900" dirty="0"/>
              <a:t>('&lt;html </a:t>
            </a:r>
            <a:r>
              <a:rPr lang="en-US" sz="900" dirty="0" err="1"/>
              <a:t>xmlns:o</a:t>
            </a:r>
            <a:r>
              <a:rPr lang="en-US" sz="900" dirty="0"/>
              <a:t>="</a:t>
            </a:r>
            <a:r>
              <a:rPr lang="en-US" sz="900" dirty="0" err="1"/>
              <a:t>urn:schemas-microsoft-com:office:office</a:t>
            </a:r>
            <a:r>
              <a:rPr lang="en-US" sz="900" dirty="0"/>
              <a:t>" </a:t>
            </a:r>
            <a:r>
              <a:rPr lang="en-US" sz="900" dirty="0" err="1"/>
              <a:t>xmlns:x</a:t>
            </a:r>
            <a:r>
              <a:rPr lang="en-US" sz="900" dirty="0"/>
              <a:t>="</a:t>
            </a:r>
            <a:r>
              <a:rPr lang="en-US" sz="900" dirty="0" err="1"/>
              <a:t>urn:schemas-microsoft-com:office:excel</a:t>
            </a:r>
            <a:r>
              <a:rPr lang="en-US" sz="900" dirty="0"/>
              <a:t>" </a:t>
            </a:r>
            <a:r>
              <a:rPr lang="en-US" sz="900" dirty="0" err="1"/>
              <a:t>xmlns</a:t>
            </a:r>
            <a:r>
              <a:rPr lang="en-US" sz="900" dirty="0"/>
              <a:t>="http://www.w3.org/TR/REC-html40"&gt;');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…………..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('&lt;/head&gt;');</a:t>
            </a:r>
          </a:p>
          <a:p>
            <a:r>
              <a:rPr lang="en-US" sz="900" dirty="0"/>
              <a:t>    DBMS_OUTPUT.PUT_LINE('&lt;body&gt;');</a:t>
            </a:r>
          </a:p>
          <a:p>
            <a:r>
              <a:rPr lang="en-US" sz="900" dirty="0"/>
              <a:t>    DBMS_OUTPUT.PUT_LINE('&lt;style&gt;col{</a:t>
            </a:r>
            <a:r>
              <a:rPr lang="en-US" sz="900" dirty="0" err="1"/>
              <a:t>mso-width-source:auto</a:t>
            </a:r>
            <a:r>
              <a:rPr lang="en-US" sz="900" dirty="0"/>
              <a:t>}</a:t>
            </a:r>
            <a:r>
              <a:rPr lang="en-US" sz="900" dirty="0" err="1"/>
              <a:t>br</a:t>
            </a:r>
            <a:r>
              <a:rPr lang="en-US" sz="900" dirty="0"/>
              <a:t>{</a:t>
            </a:r>
            <a:r>
              <a:rPr lang="en-US" sz="900" dirty="0" err="1"/>
              <a:t>mso-data-placement:same-cell</a:t>
            </a:r>
            <a:r>
              <a:rPr lang="en-US" sz="900" dirty="0"/>
              <a:t>}td{font-size:8pt;vertical-align:bottom}&lt;/style&gt;');</a:t>
            </a:r>
          </a:p>
          <a:p>
            <a:r>
              <a:rPr lang="en-US" sz="900" dirty="0"/>
              <a:t>    DBMS_OUTPUT.PUT_LINE('&lt;table&gt;');</a:t>
            </a:r>
          </a:p>
          <a:p>
            <a:r>
              <a:rPr lang="en-US" sz="900" dirty="0"/>
              <a:t>    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.5pt"&gt;№ </a:t>
            </a:r>
            <a:r>
              <a:rPr lang="ru-RU" sz="900" dirty="0" err="1"/>
              <a:t>п.п</a:t>
            </a:r>
            <a:r>
              <a:rPr lang="ru-RU" sz="900" dirty="0"/>
              <a:t>.&lt;/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Номер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ФИО клиента&lt;/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начала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Дата окончания договора&lt;/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Остаток ссудной задолженности&lt;/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DBMS_OUTPUT.PUT_LINE('&lt;td </a:t>
            </a:r>
            <a:r>
              <a:rPr lang="en-US" sz="900" dirty="0" err="1"/>
              <a:t>bgcolor</a:t>
            </a:r>
            <a:r>
              <a:rPr lang="en-US" sz="900" dirty="0"/>
              <a:t>="#DDDDFF" style="border-color:#000000;border-style:solid;border-width:.5pt .5pt .5pt  0pt"&gt;</a:t>
            </a:r>
            <a:r>
              <a:rPr lang="ru-RU" sz="900" dirty="0"/>
              <a:t>Сумма предстоящих процентов к погашению&lt;/</a:t>
            </a:r>
            <a:r>
              <a:rPr lang="en-US" sz="900" dirty="0"/>
              <a:t>td&gt;');</a:t>
            </a:r>
          </a:p>
          <a:p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/>
              <a:t>      </a:t>
            </a:r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</a:t>
            </a:r>
          </a:p>
          <a:p>
            <a:r>
              <a:rPr lang="en-US" sz="900" dirty="0"/>
              <a:t>        SELECT * FROM c##</a:t>
            </a:r>
            <a:r>
              <a:rPr lang="en-US" sz="900" dirty="0" err="1"/>
              <a:t>course.fn_get_report</a:t>
            </a:r>
            <a:r>
              <a:rPr lang="en-US" sz="900" dirty="0"/>
              <a:t> (</a:t>
            </a:r>
            <a:r>
              <a:rPr lang="en-US" sz="900" dirty="0" err="1"/>
              <a:t>report_dt</a:t>
            </a:r>
            <a:r>
              <a:rPr lang="en-US" sz="900" dirty="0"/>
              <a:t>)</a:t>
            </a:r>
          </a:p>
          <a:p>
            <a:r>
              <a:rPr lang="en-US" sz="900" dirty="0"/>
              <a:t>    ) LOOP</a:t>
            </a:r>
          </a:p>
          <a:p>
            <a:r>
              <a:rPr lang="en-US" sz="900" dirty="0" smtClean="0"/>
              <a:t>    </a:t>
            </a:r>
          </a:p>
          <a:p>
            <a:pPr lvl="1"/>
            <a:r>
              <a:rPr lang="en-US" sz="900" dirty="0" smtClean="0"/>
              <a:t>    t := t + 1;</a:t>
            </a:r>
          </a:p>
          <a:p>
            <a:pPr lvl="1"/>
            <a:r>
              <a:rPr lang="en-US" sz="900" dirty="0" smtClean="0"/>
              <a:t>    </a:t>
            </a:r>
            <a:r>
              <a:rPr lang="en-US" sz="900" dirty="0"/>
              <a:t>DBMS_OUTPUT.PUT_LINE('&lt;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.5pt;text-align:right"&gt;' || t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i.num_dog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0pt"&gt;' || </a:t>
            </a:r>
            <a:r>
              <a:rPr lang="en-US" sz="900" dirty="0" err="1"/>
              <a:t>i.cl_name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i.summa_dog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|| </a:t>
            </a:r>
            <a:r>
              <a:rPr lang="en-US" sz="900" dirty="0" err="1"/>
              <a:t>i.date_begin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0pt;text-align:right"&gt;'  || </a:t>
            </a:r>
            <a:r>
              <a:rPr lang="en-US" sz="900" dirty="0" err="1"/>
              <a:t>i.date_end</a:t>
            </a:r>
            <a:r>
              <a:rPr lang="en-US" sz="900" dirty="0"/>
              <a:t> || 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i.ostat_dolg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DBMS_OUTPUT.PUT_LINE('&lt;td style="border-color:#000000;border-style:solid;border-width:.5pt .5pt .5pt  0pt;mso-number-format:''Standard'';text-align:right"&gt;' || </a:t>
            </a:r>
            <a:r>
              <a:rPr lang="en-US" sz="900" dirty="0" err="1"/>
              <a:t>i.need_pogash_percent</a:t>
            </a:r>
            <a:r>
              <a:rPr lang="en-US" sz="900" dirty="0"/>
              <a:t> || '&lt;/td&gt;');</a:t>
            </a:r>
          </a:p>
          <a:p>
            <a:pPr lvl="1"/>
            <a:r>
              <a:rPr lang="en-US" sz="900" dirty="0"/>
              <a:t>    DBMS_OUTPUT.PUT_LINE('&lt;/</a:t>
            </a:r>
            <a:r>
              <a:rPr lang="en-US" sz="900" dirty="0" err="1"/>
              <a:t>tr</a:t>
            </a:r>
            <a:r>
              <a:rPr lang="en-US" sz="900" dirty="0"/>
              <a:t>&gt;');</a:t>
            </a:r>
          </a:p>
          <a:p>
            <a:r>
              <a:rPr lang="en-US" sz="900" dirty="0" smtClean="0"/>
              <a:t>    END </a:t>
            </a:r>
            <a:r>
              <a:rPr lang="en-US" sz="900" dirty="0"/>
              <a:t>LOOP;</a:t>
            </a:r>
          </a:p>
          <a:p>
            <a:r>
              <a:rPr lang="en-US" sz="900" dirty="0" smtClean="0"/>
              <a:t>    DBMS_OUTPUT.PUT_LINE</a:t>
            </a:r>
            <a:r>
              <a:rPr lang="en-US" sz="900" dirty="0"/>
              <a:t>('&lt;/table&gt;');</a:t>
            </a:r>
          </a:p>
          <a:p>
            <a:r>
              <a:rPr lang="en-US" sz="900" dirty="0"/>
              <a:t>    DBMS_OUTPUT.PUT_LINE('&lt;/table&gt;');</a:t>
            </a:r>
          </a:p>
          <a:p>
            <a:r>
              <a:rPr lang="en-US" sz="900" dirty="0"/>
              <a:t>    DBMS_OUTPUT.PUT_LINE('&lt;/html&gt;');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endParaRPr lang="en-US" sz="900" dirty="0"/>
          </a:p>
          <a:p>
            <a:r>
              <a:rPr lang="en-US" sz="900" dirty="0"/>
              <a:t>   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76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="" xmlns:a16="http://schemas.microsoft.com/office/drawing/2014/main" id="{E195DE7B-42F0-4CAA-AAB0-D33DB61C53CA}"/>
              </a:ext>
            </a:extLst>
          </p:cNvPr>
          <p:cNvSpPr>
            <a:spLocks/>
          </p:cNvSpPr>
          <p:nvPr/>
        </p:nvSpPr>
        <p:spPr bwMode="auto">
          <a:xfrm>
            <a:off x="191344" y="285978"/>
            <a:ext cx="11017224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 smtClean="0">
                <a:solidFill>
                  <a:srgbClr val="333F48"/>
                </a:solidFill>
              </a:rPr>
              <a:t>Экспорт отчета в </a:t>
            </a:r>
            <a:r>
              <a:rPr lang="en-US" sz="4000" dirty="0" smtClean="0">
                <a:solidFill>
                  <a:srgbClr val="333F48"/>
                </a:solidFill>
              </a:rPr>
              <a:t>EXCEL</a:t>
            </a:r>
            <a:endParaRPr lang="ru-RU" sz="1600" dirty="0"/>
          </a:p>
          <a:p>
            <a:pPr>
              <a:defRPr/>
            </a:pPr>
            <a:r>
              <a:rPr lang="ru-RU" sz="4000" dirty="0">
                <a:solidFill>
                  <a:srgbClr val="333F48"/>
                </a:solidFill>
              </a:rPr>
              <a:t> </a:t>
            </a:r>
            <a:endParaRPr lang="ru-RU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9336" y="836712"/>
            <a:ext cx="10081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SET FEEDBACK OFF</a:t>
            </a:r>
          </a:p>
          <a:p>
            <a:r>
              <a:rPr lang="en-US" sz="900" dirty="0"/>
              <a:t>SET ECHO OFF</a:t>
            </a:r>
          </a:p>
          <a:p>
            <a:r>
              <a:rPr lang="en-US" sz="900" dirty="0"/>
              <a:t>SET VERIFY OFF</a:t>
            </a:r>
          </a:p>
          <a:p>
            <a:r>
              <a:rPr lang="en-US" sz="900" dirty="0"/>
              <a:t>SET SERVEROUTPUT ON</a:t>
            </a:r>
          </a:p>
          <a:p>
            <a:r>
              <a:rPr lang="en-US" sz="900" dirty="0"/>
              <a:t>/</a:t>
            </a:r>
          </a:p>
          <a:p>
            <a:r>
              <a:rPr lang="en-US" sz="900" dirty="0"/>
              <a:t>REM </a:t>
            </a:r>
            <a:r>
              <a:rPr lang="ru-RU" sz="900" dirty="0"/>
              <a:t>Запрашиваем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dt</a:t>
            </a:r>
            <a:r>
              <a:rPr lang="en-US" sz="900" dirty="0"/>
              <a:t> = &amp;1</a:t>
            </a:r>
          </a:p>
          <a:p>
            <a:r>
              <a:rPr lang="en-US" sz="900" dirty="0"/>
              <a:t>REM </a:t>
            </a:r>
            <a:r>
              <a:rPr lang="ru-RU" sz="900" dirty="0"/>
              <a:t>Имя файла отчета отражает Дату отчета</a:t>
            </a:r>
          </a:p>
          <a:p>
            <a:r>
              <a:rPr lang="en-US" sz="900" dirty="0"/>
              <a:t>DEFINE </a:t>
            </a:r>
            <a:r>
              <a:rPr lang="en-US" sz="900" dirty="0" err="1"/>
              <a:t>spool_file</a:t>
            </a:r>
            <a:r>
              <a:rPr lang="en-US" sz="900" dirty="0"/>
              <a:t> = 'c:\Temp\&amp;</a:t>
            </a:r>
            <a:r>
              <a:rPr lang="en-US" sz="900" dirty="0" err="1"/>
              <a:t>dt</a:t>
            </a:r>
            <a:r>
              <a:rPr lang="en-US" sz="900" dirty="0"/>
              <a:t>..</a:t>
            </a:r>
            <a:r>
              <a:rPr lang="en-US" sz="900" dirty="0" err="1"/>
              <a:t>xls</a:t>
            </a:r>
            <a:r>
              <a:rPr lang="en-US" sz="900" dirty="0"/>
              <a:t>'</a:t>
            </a:r>
          </a:p>
          <a:p>
            <a:r>
              <a:rPr lang="en-US" sz="900" dirty="0"/>
              <a:t>SPOOL &amp;</a:t>
            </a:r>
            <a:r>
              <a:rPr lang="en-US" sz="900" dirty="0" err="1"/>
              <a:t>spool_file</a:t>
            </a:r>
            <a:endParaRPr lang="en-US" sz="900" dirty="0"/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BEGIN</a:t>
            </a:r>
          </a:p>
          <a:p>
            <a:endParaRPr lang="en-US" sz="900" dirty="0"/>
          </a:p>
          <a:p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IN (select c##</a:t>
            </a:r>
            <a:r>
              <a:rPr lang="en-US" sz="900" dirty="0" err="1"/>
              <a:t>course.fn_make_report</a:t>
            </a:r>
            <a:r>
              <a:rPr lang="en-US" sz="900" dirty="0"/>
              <a:t> (</a:t>
            </a:r>
            <a:r>
              <a:rPr lang="en-US" sz="900" dirty="0" err="1"/>
              <a:t>to_date</a:t>
            </a:r>
            <a:r>
              <a:rPr lang="en-US" sz="900" dirty="0"/>
              <a:t>('&amp;</a:t>
            </a:r>
            <a:r>
              <a:rPr lang="en-US" sz="900" dirty="0" err="1"/>
              <a:t>dt</a:t>
            </a:r>
            <a:r>
              <a:rPr lang="en-US" sz="900" dirty="0"/>
              <a:t>','DD.MM.YYYY')) AS </a:t>
            </a:r>
            <a:r>
              <a:rPr lang="en-US" sz="900" dirty="0" err="1"/>
              <a:t>st</a:t>
            </a:r>
            <a:r>
              <a:rPr lang="en-US" sz="900" dirty="0"/>
              <a:t> FROM dual) LOOP</a:t>
            </a:r>
          </a:p>
          <a:p>
            <a:r>
              <a:rPr lang="en-US" sz="900" dirty="0"/>
              <a:t>        DBMS_OUTPUT.PUT_LINE(i.st);</a:t>
            </a:r>
          </a:p>
          <a:p>
            <a:r>
              <a:rPr lang="en-US" sz="900" dirty="0"/>
              <a:t>    END LOOP;</a:t>
            </a:r>
          </a:p>
          <a:p>
            <a:endParaRPr lang="en-US" sz="900" dirty="0"/>
          </a:p>
          <a:p>
            <a:r>
              <a:rPr lang="en-US" sz="900" dirty="0"/>
              <a:t>END;</a:t>
            </a:r>
          </a:p>
          <a:p>
            <a:r>
              <a:rPr lang="en-US" sz="900" dirty="0"/>
              <a:t>/</a:t>
            </a:r>
          </a:p>
          <a:p>
            <a:endParaRPr lang="en-US" sz="900" dirty="0"/>
          </a:p>
          <a:p>
            <a:r>
              <a:rPr lang="en-US" sz="900" dirty="0"/>
              <a:t>SPOOL OFF</a:t>
            </a:r>
          </a:p>
        </p:txBody>
      </p:sp>
    </p:spTree>
    <p:extLst>
      <p:ext uri="{BB962C8B-B14F-4D97-AF65-F5344CB8AC3E}">
        <p14:creationId xmlns:p14="http://schemas.microsoft.com/office/powerpoint/2010/main" val="375274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1283</Words>
  <Application>Microsoft Office PowerPoint</Application>
  <DocSecurity>0</DocSecurity>
  <PresentationFormat>Широкоэкранный</PresentationFormat>
  <Paragraphs>225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SB Sans Display Light</vt:lpstr>
      <vt:lpstr>SB Sans Display Regular</vt:lpstr>
      <vt:lpstr>SB Sans Display Semibold</vt:lpstr>
      <vt:lpstr>SB Sans Text Light</vt:lpstr>
      <vt:lpstr>SBSansDisplay-Light</vt:lpstr>
      <vt:lpstr>SBSansText-Light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Рабушко Анна Юрьевна</dc:creator>
  <cp:keywords/>
  <dc:description/>
  <cp:lastModifiedBy>Сороколат Андрей</cp:lastModifiedBy>
  <cp:revision>559</cp:revision>
  <dcterms:created xsi:type="dcterms:W3CDTF">2020-09-16T07:07:55Z</dcterms:created>
  <dcterms:modified xsi:type="dcterms:W3CDTF">2021-07-07T08:27:03Z</dcterms:modified>
  <cp:category/>
  <dc:identifier/>
  <cp:contentStatus/>
  <dc:language/>
  <cp:version/>
</cp:coreProperties>
</file>