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347" r:id="rId4"/>
    <p:sldId id="348" r:id="rId5"/>
    <p:sldId id="349" r:id="rId6"/>
    <p:sldId id="306" r:id="rId7"/>
    <p:sldId id="365" r:id="rId8"/>
    <p:sldId id="362" r:id="rId9"/>
    <p:sldId id="353" r:id="rId10"/>
    <p:sldId id="363" r:id="rId11"/>
    <p:sldId id="364" r:id="rId12"/>
    <p:sldId id="376" r:id="rId13"/>
    <p:sldId id="366" r:id="rId14"/>
    <p:sldId id="367" r:id="rId15"/>
    <p:sldId id="372" r:id="rId16"/>
    <p:sldId id="373" r:id="rId17"/>
    <p:sldId id="374" r:id="rId18"/>
    <p:sldId id="375" r:id="rId19"/>
    <p:sldId id="368" r:id="rId20"/>
    <p:sldId id="369" r:id="rId21"/>
    <p:sldId id="370" r:id="rId22"/>
    <p:sldId id="371" r:id="rId23"/>
    <p:sldId id="307" r:id="rId24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B38A5-C036-4F10-BC45-B925FB2ABF65}">
          <p14:sldIdLst>
            <p14:sldId id="256"/>
            <p14:sldId id="347"/>
            <p14:sldId id="348"/>
            <p14:sldId id="349"/>
            <p14:sldId id="306"/>
            <p14:sldId id="365"/>
            <p14:sldId id="362"/>
            <p14:sldId id="353"/>
            <p14:sldId id="363"/>
            <p14:sldId id="364"/>
            <p14:sldId id="376"/>
            <p14:sldId id="366"/>
            <p14:sldId id="367"/>
          </p14:sldIdLst>
        </p14:section>
        <p14:section name="Раздел без заголовка" id="{39799A2C-EDB7-4624-8384-C6D5F273811A}">
          <p14:sldIdLst>
            <p14:sldId id="372"/>
            <p14:sldId id="373"/>
            <p14:sldId id="374"/>
            <p14:sldId id="375"/>
            <p14:sldId id="368"/>
            <p14:sldId id="369"/>
            <p14:sldId id="370"/>
            <p14:sldId id="371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108" d="100"/>
          <a:sy n="108" d="100"/>
        </p:scale>
        <p:origin x="11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13.08.2021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13.08.2021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2.%D0%98%D0%BC%D0%BF%D0%BE%D1%80%D1%82%20-%20PROCEDURE%20pr_import.sql" TargetMode="Externa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drSor/Course_PLSQL_SB/blob/main/Course%20Work/03.1.FUNCTION%20fn_get_report.sql" TargetMode="Externa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drSor/Course_PLSQL_SB/blob/main/Course%20Work/03.2.EXPORT%20REPORT%20TO%20EXCEL%20TO%20DISK.sql" TargetMode="Externa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3.CREATE%20PACKAGE.sql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https:/github.com/AndrSor/Course_PLSQL_SB/blob/main/Course%20Work/03.5.CREATE%20PACKAGE_on_refcursor.sql_PLSQL_SB/blob/main/Course%20Work/03.4.%D0%9F%D0%BB%D0%B0%D0%BD%20%D0%B7%D0%B0%D0%BF%D1%80%D0%BE%D1%81%D0%B0.sql" TargetMode="Externa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7.TEST%20PACKAGE_on_refcursor.sql" TargetMode="Externa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3.6.CREATE%20PACKAE%20SPLIT.sql" TargetMode="Externa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1.%D0%A1%D0%BE%D0%B7%D0%B4%D0%B0%D0%B5%D0%BC%20%D0%BF%D0%BE%D1%81%D0%BB%D0%B5%D0%B4%D0%BE%D0%B2%D0%B0%D1%82%D0%B5%D0%BB%D1%8C%D0%BD%D0%BE%D1%81%D1%82%D1%8C.sql" TargetMode="Externa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drSor/Course_PLSQL_SB/blob/main/Course%20Work/04.2.%D0%9D%D0%BE%D0%B2%D1%8B%D0%B9%20%D0%B8%D0%BB%D0%B8%20%D1%81%D1%83%D1%89%D0%B5%D1%81%D1%82%D0%B2%D1%83%D1%8E%D1%89%D0%B8%D0%B9%20%D0%BA%D0%BB%D0%B8%D0%B5%D0%BD%D1%82.sql" TargetMode="Externa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drSor/Course_PLSQL_SB/blob/main/Course%20Work/04.4.%D0%97%D0%B0%D0%BF%D1%83%D1%81%D0%BA%20%D1%81%D0%BE%D0%B7%D0%B4%D0%B0%D0%BD%D0%B8%D1%8F.sql" TargetMode="Externa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1.%D0%A1%D0%BE%D0%B7%D0%B4%D0%B0%D0%BD%D0%B8%D0%B5%20%D1%82%D0%B0%D0%B1%D0%BB%D0%B8%D1%86.sql" TargetMode="Externa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Sor/Course_PLSQL_SB/blob/main/Course%20Work/02.1.%D0%A1%D0%BE%D0%B7%D0%B4%D0%B0%D0%BD%D0%B8%D0%B5%20%D0%B2%D0%BD%D0%B5%D1%88%D0%BD%D0%B8%D1%85%20%D1%82%D0%B0%D0%B1%D0%BB%D0%B8%D1%86.sql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:a16="http://schemas.microsoft.com/office/drawing/2014/main" xmlns="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Импорт данных.</a:t>
            </a:r>
            <a:r>
              <a:rPr lang="en-US" sz="3200" dirty="0" smtClean="0">
                <a:solidFill>
                  <a:srgbClr val="333F48"/>
                </a:solidFill>
              </a:rPr>
              <a:t> </a:t>
            </a:r>
            <a:r>
              <a:rPr lang="ru-RU" sz="3200" dirty="0" smtClean="0">
                <a:solidFill>
                  <a:srgbClr val="333F48"/>
                </a:solidFill>
              </a:rPr>
              <a:t>Процедура. Выполнение по расписанию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980728"/>
            <a:ext cx="5328592" cy="4662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import or update CLIENT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MERGE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(client.id = client_external.id)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UPDATE SET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NOT MATCHED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client_external.id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client_external.date_birth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ALL_SCHEDULER_JOBS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 JOB_NAME = 'JOB_IMPORT';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DBMS_SCHEDULER.DROP_JOB(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DBMS_SCHEDULER.CREATE_JOB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course.job_import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job_type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'STORED_PROCEDURE',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job_action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number_of_arguments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0,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TO_TIMESTAMP_TZ('2021-07-23 15:52:32.141000000 EUROPE/MOSCOW','YYYY-MM-DD HH24:MI:SS.FF TZR'),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repeat_interval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'FREQ=HOURLY;INTERVAL=24',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enabled =&gt; TRUE,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auto_drop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FALSE,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comments =&gt; 'Import Job');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https://github.com/AndrSor/Course_PLSQL_SB/blob/main/Course%20Work/02.2.%D0%98%D0%BC%D0%BF%D0%BE%D1%80%D1%82%20-%20PROCEDURE%20pr_import.sql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</a:t>
            </a:r>
            <a:r>
              <a:rPr lang="ru-RU" sz="3200" dirty="0" smtClean="0">
                <a:solidFill>
                  <a:srgbClr val="333F48"/>
                </a:solidFill>
              </a:rPr>
              <a:t>Основной  запрос. </a:t>
            </a:r>
            <a:r>
              <a:rPr lang="ru-RU" sz="3200" dirty="0" smtClean="0">
                <a:solidFill>
                  <a:srgbClr val="333F48"/>
                </a:solidFill>
              </a:rPr>
              <a:t>План </a:t>
            </a:r>
            <a:r>
              <a:rPr lang="ru-RU" sz="3200" dirty="0" smtClean="0">
                <a:solidFill>
                  <a:srgbClr val="333F48"/>
                </a:solidFill>
              </a:rPr>
              <a:t>Запроса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7532" y="980728"/>
            <a:ext cx="10369152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Id  | Operation                                 | Name                 | Rows  | Bytes | Cost (%CPU)| Time    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0 | SELECT STATEMENT                          |                      |    14 |  2576 |    16  (19)|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SORT ORDER BY                            |                      |    14 |  2576 |    16  (19)|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2 |   HASH JOIN                               |                      |    14 |  2576 |    15  (14)|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3 |    HASH JOIN OUTER                        |                      |    14 |  1736 |    12  (17)|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4 |     HASH JOIN OUTER                       |                      |    14 |  1064 |     9  (12)|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5 |      TABLE ACCESS FULL                    | PR_CREDIT            |    14 |   756 |     3   (0)| 00:00:01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6 |      VIEW                                 |                      |    18 |   396 |     6  (17)|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 7 |       HASH GROUP BY                       |                      |    18 |  1044 |     6  (17)|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8 |        TABLE ACCESS BY INDEX ROWID BATCHED| PLAN_OPER            |    31 |  1798 |     5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 9 |         INDEX RANGE SCAN                  | IDX_PLAN_OPER_P_DATE |    67 |       |     2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10 |     VIEW                                  |                      |    22 |  1056 |     3  (34)|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11 |      HASH GROUP BY                        |                      |    22 |  1254 |     3  (34)|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12 |       TABLE ACCESS BY INDEX ROWID BATCHED | FACT_OPER            |    66 |  3762 |     2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|* 13 |        INDEX RANGE SCAN                   | IDX_FACT_OPER_F_DATE |    66 |       |     1   (0)| 00:00:01 |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  14 |    TABLE ACCESS FULL                      | CLIENT               |    24 |  1440 |     3   (0)| 00:00:01 |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https://github.com/AndrSor/Course_PLSQL_SB/blob/main/Course%20Work/03.4.%D0%9F%D0%BB%D0%B0%D0%BD%20%D0%B7%D0%B0%D0%BF%D1%80%D0%BE%D1%81%D0%B0.sql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8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Функция возвращающая таблицу отчета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Создаем типы данных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OBJECT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date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TYPE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TABLE OF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67299" y="6268274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https://github.com/AndrSor/Course_PLSQL_SB/blob/main/Course%20Work/03.1.FUNCTION%20fn_get_report.sql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FUNCTION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PIPELINED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pipelined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означает, что функция является конвейерной, результат возвращается клиенту немедленно при вызове директивы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pipe row,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поэтому оператор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необязателен.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course.table_report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course.report_row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ссудной задолженности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fact.sum_vidano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предстоящих процентов к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погашению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NVL(plan.sum_pogasheno_percent,0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NVL(fact.sum_pogasheno_percent,0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BULK COLLECT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result_table_report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dog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ON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cli.id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8" y="3585095"/>
            <a:ext cx="5454493" cy="15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Процедура экспортирует таблицу отчета в файл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2800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DATE)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0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*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course.fn_get_report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 LOOP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 := t + 1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ECHO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VERIFY OFF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SET SERVEROUTPUT ON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дату отчета:  ';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'c:\Temp\&amp;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spool_file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EXECUTE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course.pr_make_report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(TO_DATE('&amp;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','DD.MM.YYYY'));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SPOOL OFF   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https://github.com/AndrSor/Course_PLSQL_SB/blob/main/Course%20Work/03.2.EXPORT%20REPORT%20TO%20EXCEL%20TO%20DISK.sql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94" y="3301234"/>
            <a:ext cx="6422670" cy="29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</a:t>
            </a:r>
            <a:r>
              <a:rPr lang="ru-RU" sz="3200" dirty="0" smtClean="0">
                <a:solidFill>
                  <a:srgbClr val="333F48"/>
                </a:solidFill>
              </a:rPr>
              <a:t>Объединение процедуры и функции в пакет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7532" y="980728"/>
            <a:ext cx="10369152" cy="33085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CREATE OR REPLACE PACKAGE c##</a:t>
            </a:r>
            <a:r>
              <a:rPr lang="en-US" sz="1100" dirty="0" err="1"/>
              <a:t>course.pk_credit_report</a:t>
            </a:r>
            <a:r>
              <a:rPr lang="en-US" sz="1100" dirty="0"/>
              <a:t> AS   </a:t>
            </a:r>
          </a:p>
          <a:p>
            <a:r>
              <a:rPr lang="en-US" sz="1100" dirty="0"/>
              <a:t>    TYPE </a:t>
            </a:r>
            <a:r>
              <a:rPr lang="en-US" sz="1100" dirty="0" err="1"/>
              <a:t>report_row</a:t>
            </a:r>
            <a:r>
              <a:rPr lang="en-US" sz="1100" dirty="0"/>
              <a:t> IS RECORD</a:t>
            </a:r>
          </a:p>
          <a:p>
            <a:r>
              <a:rPr lang="en-US" sz="1100" dirty="0"/>
              <a:t>    ( </a:t>
            </a:r>
          </a:p>
          <a:p>
            <a:r>
              <a:rPr lang="en-US" sz="1100" dirty="0"/>
              <a:t>          </a:t>
            </a:r>
            <a:r>
              <a:rPr lang="en-US" sz="1100" dirty="0" err="1"/>
              <a:t>num_dog</a:t>
            </a:r>
            <a:r>
              <a:rPr lang="en-US" sz="1100" dirty="0"/>
              <a:t>             varchar2(10)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cl_name</a:t>
            </a:r>
            <a:r>
              <a:rPr lang="en-US" sz="1100" dirty="0"/>
              <a:t>             varchar2(100)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summa_dog</a:t>
            </a:r>
            <a:r>
              <a:rPr lang="en-US" sz="1100" dirty="0"/>
              <a:t>           number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date_begin</a:t>
            </a:r>
            <a:r>
              <a:rPr lang="en-US" sz="1100" dirty="0"/>
              <a:t>          date 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date_end</a:t>
            </a:r>
            <a:r>
              <a:rPr lang="en-US" sz="1100" dirty="0"/>
              <a:t>            date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ostat_dolg</a:t>
            </a:r>
            <a:r>
              <a:rPr lang="en-US" sz="1100" dirty="0"/>
              <a:t>          number</a:t>
            </a:r>
          </a:p>
          <a:p>
            <a:r>
              <a:rPr lang="en-US" sz="1100" dirty="0"/>
              <a:t>        , </a:t>
            </a:r>
            <a:r>
              <a:rPr lang="en-US" sz="1100" dirty="0" err="1"/>
              <a:t>need_pogash_percent</a:t>
            </a:r>
            <a:r>
              <a:rPr lang="en-US" sz="1100" dirty="0"/>
              <a:t> number</a:t>
            </a:r>
          </a:p>
          <a:p>
            <a:r>
              <a:rPr lang="en-US" sz="1100" dirty="0"/>
              <a:t>    );</a:t>
            </a:r>
          </a:p>
          <a:p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    TYPE </a:t>
            </a:r>
            <a:r>
              <a:rPr lang="en-US" sz="1100" dirty="0" err="1"/>
              <a:t>table_report</a:t>
            </a:r>
            <a:r>
              <a:rPr lang="en-US" sz="1100" dirty="0"/>
              <a:t> IS TABLE OF </a:t>
            </a:r>
            <a:r>
              <a:rPr lang="en-US" sz="1100" dirty="0" err="1"/>
              <a:t>report_row</a:t>
            </a:r>
            <a:r>
              <a:rPr lang="en-US" sz="1100" dirty="0"/>
              <a:t>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    FUNCTION </a:t>
            </a:r>
            <a:r>
              <a:rPr lang="en-US" sz="1100" dirty="0" err="1"/>
              <a:t>fn_get_report</a:t>
            </a:r>
            <a:r>
              <a:rPr lang="en-US" sz="1100" dirty="0"/>
              <a:t> (</a:t>
            </a:r>
            <a:r>
              <a:rPr lang="en-US" sz="1100" dirty="0" err="1"/>
              <a:t>report_dt</a:t>
            </a:r>
            <a:r>
              <a:rPr lang="en-US" sz="1100" dirty="0"/>
              <a:t> DATE) RETURN </a:t>
            </a:r>
            <a:r>
              <a:rPr lang="en-US" sz="1100" dirty="0" err="1"/>
              <a:t>table_report</a:t>
            </a:r>
            <a:r>
              <a:rPr lang="en-US" sz="1100" dirty="0"/>
              <a:t>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    PROCEDURE </a:t>
            </a:r>
            <a:r>
              <a:rPr lang="en-US" sz="1100" dirty="0" err="1"/>
              <a:t>pr_make_report</a:t>
            </a:r>
            <a:r>
              <a:rPr lang="en-US" sz="1100" dirty="0"/>
              <a:t> (</a:t>
            </a:r>
            <a:r>
              <a:rPr lang="en-US" sz="1100" dirty="0" err="1"/>
              <a:t>report_dt</a:t>
            </a:r>
            <a:r>
              <a:rPr lang="en-US" sz="1100" dirty="0"/>
              <a:t> IN DATE);</a:t>
            </a:r>
          </a:p>
          <a:p>
            <a:r>
              <a:rPr lang="en-US" sz="1100" dirty="0"/>
              <a:t>    </a:t>
            </a:r>
          </a:p>
          <a:p>
            <a:r>
              <a:rPr lang="en-US" sz="1100" dirty="0"/>
              <a:t>END </a:t>
            </a:r>
            <a:r>
              <a:rPr lang="en-US" sz="1100" dirty="0" err="1"/>
              <a:t>pk_credit_report</a:t>
            </a:r>
            <a:r>
              <a:rPr lang="en-US" sz="1100" dirty="0"/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https://github.com/AndrSor/Course_PLSQL_SB/blob/main/Course%20Work/03.3.CREATE%20PACKAGE.sql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98278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Вариант: Пакет содержит процедуру, возвращающую</a:t>
            </a:r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отчет в виде </a:t>
            </a:r>
            <a:r>
              <a:rPr lang="en-US" sz="3200" dirty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1259699"/>
            <a:ext cx="10369152" cy="4662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c##course.pk_credit_report2 AS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OUT SYS_REFCURSOR);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pk_credit_report2;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 c##course.pk_credit_report2 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OUT SYS_REFCURSOR)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OPEN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cli.cl_name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fact.sum_vidano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,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NVL(plan.sum_pogasheno_percent,0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NVL(fact.sum_pogasheno_percent,0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https://github.com/AndrSor/Course_PLSQL_SB/blob/main/Course%20Work/03.5.CREATE%20PACKAGE_on_refcursor.sql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58691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Тест процедуры возвращающей </a:t>
            </a:r>
            <a:r>
              <a:rPr lang="en-US" sz="3200" dirty="0" smtClean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8" y="707305"/>
            <a:ext cx="11384625" cy="5001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SYS_REFCURSOR;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VARCHAR(100);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VARCHAR2(100);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NUMBER;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c##course.pk_credit_report2.get_report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report_dt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TO_DATE('10.10.2020','DD.MM.YYYY'),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FETCH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INTO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summ_dog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ostat_dolg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need_pogash_percent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 WHEN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ref_cursor%NOTFOUND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RPAD(num_dog,10,' ')</a:t>
            </a:r>
          </a:p>
          <a:p>
            <a:r>
              <a:rPr lang="en-US" sz="1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RPAD(c##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',1)||' '||c##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',2)||' '||c##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course.split.get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 ',0),40,'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RPAD(TO_CHAR(summ_dog,'9999990.99'),15,'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RPAD(date_begin,10,'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RPAD(date_end,10,'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RPAD(TO_CHAR(ostat_dolg,'9999990.00'),15,' 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|| RPAD(TO_CHAR(need_pogash_percent,'9999990.99'),15,'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https://github.com/AndrSor/Course_PLSQL_SB/blob/main/Course%20Work/03.7.TEST%20PACKAGE_on_refcursor.sql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3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521280" cy="58691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3. Тест процедуры возвращающей </a:t>
            </a:r>
            <a:r>
              <a:rPr lang="en-US" sz="3200" dirty="0" smtClean="0">
                <a:solidFill>
                  <a:srgbClr val="333F48"/>
                </a:solidFill>
              </a:rPr>
              <a:t>REFCURSOR</a:t>
            </a:r>
            <a:endParaRPr lang="ru-RU" sz="3200" dirty="0" smtClean="0">
              <a:solidFill>
                <a:srgbClr val="333F48"/>
              </a:solidFill>
            </a:endParaRPr>
          </a:p>
          <a:p>
            <a:pPr>
              <a:defRPr/>
            </a:pP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27998" y="992049"/>
            <a:ext cx="11384625" cy="22929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    Александр Александрович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Петропуло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210000.00    03.06.20  02.05.21    133636.00           0.00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2021/2    Константин Иванович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Крок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240000.00    27.06.20  27.03.21    159999.00           0.00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2021/3    Константин Иванович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Крок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260000.00    05.07.20  05.05.21    185867.93           0.00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2021/4    Роман Константинович Поджарый             210000.00    09.07.20  06.03.21    134059.83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2021/6    Игорь Валериевич Юнцов                    260000.00    17.07.20  17.07.21    216666.00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2021/5    Александр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Михаилович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Велдин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230000.00    17.07.20  17.07.21    194435.07           0.00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2021/8    Валерий Кириллович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Кеменев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260000.00    22.07.20  22.05.21    210998.73           0.00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2021/7    Михаил Антонович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Городиловский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230000.00    22.07.20  22.04.21    181471.82           0.00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2021/9    Александр Дмитриевич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Штыкашов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250000.00    07.08.20  07.08.21    188443.44           0.00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2021/10   Василий Васильевич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Гуляков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260000.00    08.08.20  08.04.21    197746.05           0.00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2021/11   Василий Иванович Омелюшкин                240000.00    22.08.20  22.05.21    213333.00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2021/12   Игорь Петрович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Манвелян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260000.00    11.09.20  11.08.21    260000.00           0.00    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2021/13   Владимир Владимирович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Хандрамайло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260000.00    25.09.20  23.05.21    260000.00           0.00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998" y="3562851"/>
            <a:ext cx="11384625" cy="19543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Пакет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SPLIT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 перегруженной функцией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 REPLACE PACKAGE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TABLE OF CLOB INDEX BY PLS_INTEGER;</a:t>
            </a:r>
          </a:p>
          <a:p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get return Index of Collection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CLOB,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get_index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PLS_INTEGER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CLOB;</a:t>
            </a:r>
          </a:p>
          <a:p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Collection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 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CLOB,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delim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CLOB)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07850" y="6309320"/>
            <a:ext cx="10657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https://github.com/AndrSor/Course_PLSQL_SB/blob/main/Course%20Work/03.6.CREATE%20PACKAE%20SPLIT.sql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7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Создаем последовательность 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48320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Идентификаторы во всех таблицах уникальны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Создаем одну последовательность генерирующую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индентификаторы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для всех таблиц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 со стартовым значением максимальный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 + 1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sequence_exist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COUNT(DISTINCT id)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count_distinct_id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MAX(id) + 1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VIEW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course.v_all_id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client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UNION ALL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SELECT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https://github.com/AndrSor/Course_PLSQL_SB/blob/main/Course%20Work/04.1.%D0%A1%D0%BE%D0%B7%D0%B4%D0%B0%D0%B5%D0%BC%20%D0%BF%D0%BE%D1%81%D0%BB%D0%B5%D0%B4%D0%BE%D0%B2%D0%B0%D1%82%D0%B5%D0%BB%D1%8C%D0%BD%D0%BE%D1%81%D1%82%D1%8C.sql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Процедура создает и возвращает клиента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328592" cy="3985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 varchar2,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ФИО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 date,            --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Дата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рождения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Клиента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OUT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COUNT(*)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client_exists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0 THEN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SELECT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id INTO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FROM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728112"/>
            <a:ext cx="6120680" cy="33085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:=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course.seq.nextval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INSERT INTO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 VALUES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COMMIT;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7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:a16="http://schemas.microsoft.com/office/drawing/2014/main" xmlns="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:a16="http://schemas.microsoft.com/office/drawing/2014/main" xmlns="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xmlns="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:a16="http://schemas.microsoft.com/office/drawing/2014/main" xmlns="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:a16="http://schemas.microsoft.com/office/drawing/2014/main" xmlns="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Новый договор и плановый график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4969346" cy="5016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C00000"/>
                </a:solidFill>
              </a:rPr>
              <a:t>Формула расчета </a:t>
            </a:r>
            <a:r>
              <a:rPr lang="ru-RU" sz="2000" b="1" dirty="0" err="1">
                <a:solidFill>
                  <a:srgbClr val="C00000"/>
                </a:solidFill>
              </a:rPr>
              <a:t>аннуитетных</a:t>
            </a:r>
            <a:r>
              <a:rPr lang="ru-RU" sz="2000" b="1" dirty="0">
                <a:solidFill>
                  <a:srgbClr val="C00000"/>
                </a:solidFill>
              </a:rPr>
              <a:t> </a:t>
            </a:r>
            <a:r>
              <a:rPr lang="ru-RU" sz="2000" b="1" dirty="0" smtClean="0">
                <a:solidFill>
                  <a:srgbClr val="C00000"/>
                </a:solidFill>
              </a:rPr>
              <a:t>платежей</a:t>
            </a: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i="1" dirty="0"/>
              <a:t>P</a:t>
            </a:r>
            <a:r>
              <a:rPr lang="ru-RU" sz="2000" dirty="0"/>
              <a:t> – ежемесячный платёж по </a:t>
            </a:r>
            <a:r>
              <a:rPr lang="ru-RU" sz="2000" dirty="0" err="1"/>
              <a:t>аннуитетному</a:t>
            </a:r>
            <a:r>
              <a:rPr lang="ru-RU" sz="2000" dirty="0"/>
              <a:t> кредиту (тот самый </a:t>
            </a:r>
            <a:r>
              <a:rPr lang="ru-RU" sz="2000" dirty="0" err="1"/>
              <a:t>аннуитетный</a:t>
            </a:r>
            <a:r>
              <a:rPr lang="ru-RU" sz="2000" dirty="0"/>
              <a:t> платёж, который не изменяется в течение всего периода погашения кредита);</a:t>
            </a:r>
            <a:br>
              <a:rPr lang="ru-RU" sz="2000" dirty="0"/>
            </a:br>
            <a:r>
              <a:rPr lang="ru-RU" sz="2000" b="1" i="1" dirty="0"/>
              <a:t>S</a:t>
            </a:r>
            <a:r>
              <a:rPr lang="ru-RU" sz="2000" dirty="0"/>
              <a:t> – сумма кредита;</a:t>
            </a:r>
            <a:br>
              <a:rPr lang="ru-RU" sz="2000" dirty="0"/>
            </a:br>
            <a:r>
              <a:rPr lang="ru-RU" sz="2000" b="1" i="1" dirty="0"/>
              <a:t>i</a:t>
            </a:r>
            <a:r>
              <a:rPr lang="ru-RU" sz="2000" dirty="0"/>
              <a:t> – ежемесячная процентная ставка (рассчитывается по следующей формуле: годовая процентная ставка/100/12);</a:t>
            </a:r>
            <a:br>
              <a:rPr lang="ru-RU" sz="2000" dirty="0"/>
            </a:br>
            <a:r>
              <a:rPr lang="ru-RU" sz="2000" b="1" i="1" dirty="0"/>
              <a:t>n</a:t>
            </a:r>
            <a:r>
              <a:rPr lang="ru-RU" sz="2000" dirty="0"/>
              <a:t> – срок, на который берётся кредит (указывается количество месяцев</a:t>
            </a:r>
            <a:r>
              <a:rPr lang="ru-RU" sz="2000" dirty="0" smtClean="0"/>
              <a:t>).</a:t>
            </a:r>
            <a:endParaRPr lang="ru-R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8722" y="728112"/>
            <a:ext cx="6551934" cy="50013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PROCEDURE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varchar2,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Клиент ФИО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date, 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IN number,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IN number           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collect_plan_id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collect_fact_id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varchar2(4);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amount_dog_in_current_year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 :=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credit_month_percent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ежемесячная процентная ставка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annuit_pay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date;  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план.дата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аннуитентного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платежа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p_summa_percent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процентов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p_summa_body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ежемесячное погашение кредита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summa_dog_ostat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number;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остаток по кредиту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client_name,client_birth,client_id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https://github.com/AndrSor/Course_PLSQL_SB/blob/main/Course%20Work/04.2.%D0%9D%D0%BE%D0%B2%D1%8B%D0%B9%20%D0%B8%D0%BB%D0%B8%20%D1%81%D1%83%D1%89%D0%B5%D1%81%D1%82%D0%B2%D1%83%D1%8E%D1%89%D0%B8%D0%B9%20%D0%BA%D0%BB%D0%B8%D0%B5%D0%BD%D1%82.sql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7469"/>
            <a:ext cx="46101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rgbClr val="333F48"/>
                </a:solidFill>
              </a:rPr>
              <a:t>4</a:t>
            </a:r>
            <a:r>
              <a:rPr lang="ru-RU" sz="3200" dirty="0" smtClean="0">
                <a:solidFill>
                  <a:srgbClr val="333F48"/>
                </a:solidFill>
              </a:rPr>
              <a:t>. Проверка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725502"/>
            <a:ext cx="5760640" cy="4616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ФИО клиента: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DATE FORMAT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Дата рождения клиента в формате ДД.ММ.ГГГГ: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кредита: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Годовая процентная ставка:  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PROMPT '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Срок кредитования месяцев:  ';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varchar(15) := '';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c##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course.pr_create_credit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,TO_DATE('&amp;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client_birth','DD.MM.YYYY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persent_dog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,TO_NUMBER('&amp;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duration_dog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dogovor_out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0785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https://github.com/AndrSor/Course_PLSQL_SB/blob/main/Course%20Work/04.4.%D0%97%D0%B0%D0%BF%D1%83%D1%81%D0%BA%20%D1%81%D0%BE%D0%B7%D0%B4%D0%B0%D0%BD%D0%B8%D1%8F.sql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731179"/>
            <a:ext cx="4381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:a16="http://schemas.microsoft.com/office/drawing/2014/main" xmlns="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839416" y="1026579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:a16="http://schemas.microsoft.com/office/drawing/2014/main" xmlns="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xmlns="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</a:t>
            </a:r>
            <a:r>
              <a:rPr lang="ru-RU" sz="2000" dirty="0" smtClean="0"/>
              <a:t>автоматизация на базе </a:t>
            </a:r>
            <a:r>
              <a:rPr lang="en-US" sz="2000" dirty="0" smtClean="0"/>
              <a:t>MS </a:t>
            </a:r>
            <a:r>
              <a:rPr lang="en-US" sz="2000" dirty="0" err="1" smtClean="0"/>
              <a:t>Sharepoint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:a16="http://schemas.microsoft.com/office/drawing/2014/main" xmlns="" id="{AF9F00E1-44FD-4D73-A055-5AEA46ECC510}"/>
              </a:ext>
            </a:extLst>
          </p:cNvPr>
          <p:cNvSpPr/>
          <p:nvPr/>
        </p:nvSpPr>
        <p:spPr bwMode="auto">
          <a:xfrm>
            <a:off x="208408" y="2973103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xmlns="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:a16="http://schemas.microsoft.com/office/drawing/2014/main" xmlns="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 smtClean="0"/>
              <a:t>Администрирование: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</a:t>
            </a:r>
            <a:endParaRPr lang="ru-RU" sz="2000" dirty="0" smtClean="0"/>
          </a:p>
          <a:p>
            <a:r>
              <a:rPr lang="ru-RU" sz="2000" dirty="0" smtClean="0"/>
              <a:t>Разработка: </a:t>
            </a:r>
            <a:r>
              <a:rPr lang="en-US" sz="2000" dirty="0"/>
              <a:t>JavaScript</a:t>
            </a:r>
            <a:r>
              <a:rPr lang="ru-RU" sz="2000" dirty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/>
              <a:t>Ajax, 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/>
              <a:t>ASP.NET</a:t>
            </a:r>
            <a:r>
              <a:rPr lang="ru-RU" sz="2000" dirty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), </a:t>
            </a:r>
            <a:r>
              <a:rPr lang="en-US" sz="2000" dirty="0" smtClean="0"/>
              <a:t>MS </a:t>
            </a:r>
            <a:r>
              <a:rPr lang="en-US" sz="2000" dirty="0"/>
              <a:t>SQL </a:t>
            </a:r>
            <a:r>
              <a:rPr lang="ru-RU" sz="2000" dirty="0" smtClean="0"/>
              <a:t> (</a:t>
            </a:r>
            <a:r>
              <a:rPr lang="en-US" sz="2000" dirty="0" smtClean="0"/>
              <a:t>Transact SQL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:a16="http://schemas.microsoft.com/office/drawing/2014/main" xmlns="" id="{C01C9148-F585-40ED-A7B6-F169D2540C0B}"/>
              </a:ext>
            </a:extLst>
          </p:cNvPr>
          <p:cNvSpPr/>
          <p:nvPr/>
        </p:nvSpPr>
        <p:spPr bwMode="auto">
          <a:xfrm>
            <a:off x="160711" y="5157192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:a16="http://schemas.microsoft.com/office/drawing/2014/main" xmlns="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xmlns="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xmlns="" id="{6D9B929B-4B69-43A2-88BA-CA66983BAB05}"/>
              </a:ext>
            </a:extLst>
          </p:cNvPr>
          <p:cNvSpPr/>
          <p:nvPr/>
        </p:nvSpPr>
        <p:spPr bwMode="auto">
          <a:xfrm>
            <a:off x="-849388" y="-260883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xmlns="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xmlns="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249594"/>
            <a:ext cx="9988893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</a:t>
            </a:r>
            <a:r>
              <a:rPr lang="ru-RU" sz="2000" spc="-10" dirty="0" smtClean="0">
                <a:latin typeface="SBSansText-Light"/>
                <a:cs typeface="SBSansText-Light"/>
              </a:rPr>
              <a:t>процедуру.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xmlns="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4329714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Функции и  процедуры </a:t>
            </a:r>
            <a:r>
              <a:rPr lang="ru-RU" sz="2000" spc="-10" dirty="0">
                <a:latin typeface="SBSansText-Light"/>
                <a:cs typeface="SBSansText-Light"/>
              </a:rPr>
              <a:t>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:a16="http://schemas.microsoft.com/office/drawing/2014/main" xmlns="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5380856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Процедуры 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xmlns="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xmlns="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845966"/>
            <a:ext cx="126616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xmlns="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9" y="3926086"/>
            <a:ext cx="117941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xmlns="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7" y="5078214"/>
            <a:ext cx="127916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:a16="http://schemas.microsoft.com/office/drawing/2014/main" xmlns="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65" y="1052736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1052736"/>
            <a:ext cx="3960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Имеется </a:t>
            </a:r>
            <a:r>
              <a:rPr lang="en-US" dirty="0"/>
              <a:t>XLS</a:t>
            </a:r>
            <a:r>
              <a:rPr lang="ru-RU" dirty="0"/>
              <a:t>-выгрузка из АС Кредитования, которая состоит их 4-х таблиц: кредитные договоры, клиенты (физ. лица), плановые операции, фактические операции. </a:t>
            </a:r>
          </a:p>
          <a:p>
            <a:r>
              <a:rPr lang="ru-RU" dirty="0"/>
              <a:t>Необходимо разработать процесс, который загружает данную выгрузку в хранилище данных с учетом показанных ниже взаимосвязей и строит отчет о состоянии кредитного портфеля.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7368" y="5157192"/>
            <a:ext cx="8208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Тип связи </a:t>
            </a:r>
            <a:r>
              <a:rPr lang="en-US" sz="1600" b="1" dirty="0"/>
              <a:t>PR</a:t>
            </a:r>
            <a:r>
              <a:rPr lang="ru-RU" sz="1600" b="1" dirty="0"/>
              <a:t>_</a:t>
            </a:r>
            <a:r>
              <a:rPr lang="en-US" sz="1600" b="1" dirty="0"/>
              <a:t>CRED</a:t>
            </a:r>
            <a:r>
              <a:rPr lang="ru-RU" sz="1600" b="1" dirty="0"/>
              <a:t>.</a:t>
            </a:r>
            <a:r>
              <a:rPr lang="en-US" sz="1600" b="1" dirty="0"/>
              <a:t>ID</a:t>
            </a:r>
            <a:r>
              <a:rPr lang="ru-RU" sz="1600" b="1" dirty="0"/>
              <a:t>_</a:t>
            </a:r>
            <a:r>
              <a:rPr lang="en-US" sz="1600" b="1" dirty="0"/>
              <a:t>CLIENT</a:t>
            </a:r>
            <a:r>
              <a:rPr lang="ru-RU" sz="1600" b="1" dirty="0"/>
              <a:t> -&gt; </a:t>
            </a:r>
            <a:r>
              <a:rPr lang="en-US" sz="1600" b="1" dirty="0"/>
              <a:t>CLIENT</a:t>
            </a:r>
            <a:r>
              <a:rPr lang="ru-RU" sz="1600" b="1" dirty="0"/>
              <a:t>.</a:t>
            </a:r>
            <a:r>
              <a:rPr lang="en-US" sz="1600" b="1" dirty="0"/>
              <a:t>ID </a:t>
            </a:r>
            <a:r>
              <a:rPr lang="ru-RU" sz="1600" b="1" dirty="0"/>
              <a:t>– один-к-одному;</a:t>
            </a:r>
          </a:p>
          <a:p>
            <a:r>
              <a:rPr lang="ru-RU" sz="1600" b="1" dirty="0"/>
              <a:t>Тип связи</a:t>
            </a:r>
            <a:r>
              <a:rPr lang="en-US" sz="1600" b="1" dirty="0"/>
              <a:t> PR_CRED.COLLECT_PLAN -&gt; PLAN_OPER.COLLECTION_ID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;</a:t>
            </a:r>
            <a:endParaRPr lang="ru-RU" sz="1600" b="1" dirty="0"/>
          </a:p>
          <a:p>
            <a:r>
              <a:rPr lang="ru-RU" sz="1600" b="1" dirty="0"/>
              <a:t>Тип связи </a:t>
            </a:r>
            <a:r>
              <a:rPr lang="en-US" sz="1600" b="1" dirty="0"/>
              <a:t>PR_CRED. COLLECT_FACT -&gt; FACT_OPER.COLLECTION_ID – </a:t>
            </a:r>
            <a:r>
              <a:rPr lang="ru-RU" sz="1600" b="1" dirty="0"/>
              <a:t>один</a:t>
            </a:r>
            <a:r>
              <a:rPr lang="en-US" sz="1600" b="1" dirty="0"/>
              <a:t>-</a:t>
            </a:r>
            <a:r>
              <a:rPr lang="ru-RU" sz="1600" b="1" dirty="0"/>
              <a:t>ко</a:t>
            </a:r>
            <a:r>
              <a:rPr lang="en-US" sz="1600" b="1" dirty="0"/>
              <a:t>-</a:t>
            </a:r>
            <a:r>
              <a:rPr lang="ru-RU" sz="1600" b="1" dirty="0"/>
              <a:t>многим</a:t>
            </a:r>
            <a:r>
              <a:rPr lang="en-US" sz="1600" b="1" dirty="0"/>
              <a:t>.</a:t>
            </a:r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Техническая задача</a:t>
            </a:r>
            <a:endParaRPr lang="ru-RU" sz="1200" dirty="0"/>
          </a:p>
        </p:txBody>
      </p:sp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360" y="836712"/>
            <a:ext cx="111612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каждому кредитному договору соответствует один клиент, при этом каждому договору принадлежит массив плановых операций и массив фактических операций.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рамках данной задачи, плановые и фактические операции имеют только 3 типа: "Выдача кредита", "Погашение кредита", "Погашение процентов".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Плановые </a:t>
            </a:r>
            <a:r>
              <a:rPr lang="ru-RU" dirty="0"/>
              <a:t>и фактические операции должны быть загружены с сортировкой по дате совершения т.е. в хронологическом </a:t>
            </a:r>
            <a:r>
              <a:rPr lang="ru-RU" dirty="0" smtClean="0"/>
              <a:t>порядке</a:t>
            </a:r>
            <a:endParaRPr lang="en-US" dirty="0" smtClean="0"/>
          </a:p>
          <a:p>
            <a:endParaRPr lang="en-US" dirty="0"/>
          </a:p>
          <a:p>
            <a:r>
              <a:rPr lang="ru-RU" sz="1600" b="1" dirty="0"/>
              <a:t>Построение отчета</a:t>
            </a:r>
            <a:endParaRPr lang="ru-RU" sz="1600" dirty="0"/>
          </a:p>
          <a:p>
            <a:r>
              <a:rPr lang="ru-RU" sz="1600" dirty="0"/>
              <a:t>По результатам загрузки необходимо строить отчет о состоянии кредитного портфеля на заданную дату. В отчете должны содержаться следующие поля: </a:t>
            </a:r>
          </a:p>
          <a:p>
            <a:r>
              <a:rPr lang="ru-RU" sz="1600" dirty="0"/>
              <a:t>– Номер договора (поле таблицы PR_CRED.NUM_DOG);</a:t>
            </a:r>
          </a:p>
          <a:p>
            <a:r>
              <a:rPr lang="ru-RU" sz="1600" dirty="0"/>
              <a:t>– ФИО клиента (поле таблицы </a:t>
            </a:r>
            <a:r>
              <a:rPr lang="en-US" sz="1600" dirty="0"/>
              <a:t>CLIENT</a:t>
            </a:r>
            <a:r>
              <a:rPr lang="ru-RU" sz="1600" dirty="0"/>
              <a:t>.</a:t>
            </a:r>
            <a:r>
              <a:rPr lang="en-US" sz="1600" dirty="0"/>
              <a:t>CL</a:t>
            </a:r>
            <a:r>
              <a:rPr lang="ru-RU" sz="1600" dirty="0"/>
              <a:t>_</a:t>
            </a:r>
            <a:r>
              <a:rPr lang="en-US" sz="1600" dirty="0"/>
              <a:t>NAME</a:t>
            </a:r>
            <a:r>
              <a:rPr lang="ru-RU" sz="1600" dirty="0"/>
              <a:t>);</a:t>
            </a:r>
          </a:p>
          <a:p>
            <a:r>
              <a:rPr lang="ru-RU" sz="1600" dirty="0"/>
              <a:t>– Сумма договора (поле таблицы PR_CRED.SUM</a:t>
            </a:r>
            <a:r>
              <a:rPr lang="en-US" sz="1600" dirty="0"/>
              <a:t>MA</a:t>
            </a:r>
            <a:r>
              <a:rPr lang="ru-RU" sz="1600" dirty="0"/>
              <a:t>_DOG);</a:t>
            </a:r>
          </a:p>
          <a:p>
            <a:r>
              <a:rPr lang="ru-RU" sz="1600" dirty="0"/>
              <a:t>– Дата начала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BEGIN</a:t>
            </a:r>
            <a:r>
              <a:rPr lang="ru-RU" sz="1600" dirty="0"/>
              <a:t>);</a:t>
            </a:r>
          </a:p>
          <a:p>
            <a:r>
              <a:rPr lang="ru-RU" sz="1600" dirty="0"/>
              <a:t> </a:t>
            </a:r>
          </a:p>
          <a:p>
            <a:r>
              <a:rPr lang="ru-RU" sz="1600" dirty="0"/>
              <a:t>– Дата окончания договора (поле таблицы PR_CRED.</a:t>
            </a:r>
            <a:r>
              <a:rPr lang="en-US" sz="1600" dirty="0"/>
              <a:t>DATE</a:t>
            </a:r>
            <a:r>
              <a:rPr lang="ru-RU" sz="1600" dirty="0"/>
              <a:t>_</a:t>
            </a:r>
            <a:r>
              <a:rPr lang="en-US" sz="1600" dirty="0"/>
              <a:t>END</a:t>
            </a:r>
            <a:r>
              <a:rPr lang="ru-RU" sz="1600" dirty="0"/>
              <a:t>);</a:t>
            </a:r>
          </a:p>
          <a:p>
            <a:r>
              <a:rPr lang="ru-RU" sz="1600" dirty="0"/>
              <a:t>– Остаток ссудной задолженности на дату (разница между суммой фактической выдачи и суммой фактических погашений кредита, проведенных до даты отчета включительно);</a:t>
            </a:r>
          </a:p>
          <a:p>
            <a:r>
              <a:rPr lang="ru-RU" sz="1600" dirty="0"/>
              <a:t>– Сумма предстоящих процентов к погашению (разница между суммой всех плановых погашений процентов и суммой фактических погашений процентов, проведенных до даты отчета включительно).</a:t>
            </a:r>
          </a:p>
          <a:p>
            <a:r>
              <a:rPr lang="ru-RU" sz="1600" dirty="0"/>
              <a:t>– REPORT_DT – Дата-время формирования отчета.</a:t>
            </a:r>
          </a:p>
          <a:p>
            <a:r>
              <a:rPr lang="ru-RU" sz="1600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8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116632"/>
            <a:ext cx="12169352" cy="43204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836712"/>
            <a:ext cx="4536504" cy="33085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1.1.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таблицы клиенты (физ. лица)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date_birth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DATE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UNIQUE INDEX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course.idx_client_id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ON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 первичного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ключа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client_id_pk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PRIMARY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KEY 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836712"/>
            <a:ext cx="6408712" cy="53399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1.2. 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кредитные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договоры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</a:t>
            </a:r>
            <a:r>
              <a:rPr lang="en-US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id       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VARCHAR2(10)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summa_dog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date_begin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date_end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CONSTRAINT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collect_fact_unique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UNIQUE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индексов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UNIQUE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course.idx_pr_credit_id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и внешних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ключей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pr_credit_id_pk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PRIMARY KEY 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, CONSTRAINT    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pr_credit_id_client_fk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https://github.com/AndrSor/Course_PLSQL_SB/blob/main/Course%20Work/01.%D0%A1%D0%BE%D0%B7%D0%B4%D0%B0%D0%BD%D0%B8%D0%B5%20%D1%82%D0%B0%D0%B1%D0%BB%D0%B8%D1%86.sql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скрипта: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1. Создание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4968552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фактические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course.idx_fact_oper_f_date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первичного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course.fact_oper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collect_fact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19936" y="980728"/>
            <a:ext cx="5904656" cy="5170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1.4.Создание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таблицы плановые операции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NUMBER(*,2)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,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VARCHAR2(50)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 индекса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course.idx_plan_oper_collection_id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INDEX c##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course.idx_plan_oper_p_date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ON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p_date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 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внешнего ключа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 TABLE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course.plan_oper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ADD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( 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CONSTRAINT 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plan_oper_collection_id_fk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FOREIGN KEY 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collection_id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 REFERENCES 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course.pr_credit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collect_plan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xmlns="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5507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3200" dirty="0">
                <a:solidFill>
                  <a:srgbClr val="333F48"/>
                </a:solidFill>
              </a:rPr>
              <a:t>2</a:t>
            </a:r>
            <a:r>
              <a:rPr lang="ru-RU" sz="3200" dirty="0" smtClean="0">
                <a:solidFill>
                  <a:srgbClr val="333F48"/>
                </a:solidFill>
              </a:rPr>
              <a:t>. Подключение(создание) внешних таблиц</a:t>
            </a:r>
            <a:endParaRPr lang="ru-RU" sz="1200" dirty="0"/>
          </a:p>
          <a:p>
            <a:pPr>
              <a:defRPr/>
            </a:pPr>
            <a:r>
              <a:rPr lang="ru-RU" sz="3200" dirty="0" smtClean="0">
                <a:solidFill>
                  <a:srgbClr val="333F48"/>
                </a:solidFill>
              </a:rPr>
              <a:t> 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7368" y="985312"/>
            <a:ext cx="5328592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Выполняется с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привелегиями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ANY DIRECTORY/ DROP ANY DIRECTORY.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GRANT CREATE ANY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GRANT DROP   ANY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DIRECTORY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##course;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------ 1.5.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Создание объекта "Директория импорта"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DROP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AS 'C:\Temp';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9976" y="980728"/>
            <a:ext cx="6120680" cy="48320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1.6.Создание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внешних таблицы</a:t>
            </a:r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c##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course.client_external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ID          NUMBER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CL_NAME     VARCHAR2(100)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, DATE_BIRTH  DATE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 EXTERNAL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oracle_loader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DIRECTORY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directory_import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 PARAMETERS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RECORDS DELIMITED BY NEWLINE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FIELDS TERMINATED BY ';'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ID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CL_NAME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, DATE_BIRTH CHAR(10) DATE_FORMAT DATE MASK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/mm/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('client.csv')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REJECT LIMIT UNLIMITED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35360" y="6309320"/>
            <a:ext cx="1065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https://github.com/AndrSor/Course_PLSQL_SB/blob/main/Course%20Work/02.1.%D0%A1%D0%BE%D0%B7%D0%B4%D0%B0%D0%BD%D0%B8%D0%B5%20%D0%B2%D0%BD%D0%B5%D1%88%D0%BD%D0%B8%D1%85%20%D1%82%D0%B0%D0%B1%D0%BB%D0%B8%D1%86.sql</a:t>
            </a:r>
            <a:endParaRPr lang="ru-RU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35360" y="593998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код скри</a:t>
            </a:r>
            <a:r>
              <a:rPr lang="ru-RU" dirty="0"/>
              <a:t>п</a:t>
            </a:r>
            <a:r>
              <a:rPr lang="ru-RU" dirty="0" smtClean="0"/>
              <a:t>та: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4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6217</TotalTime>
  <Words>2576</Words>
  <Application>Microsoft Office PowerPoint</Application>
  <DocSecurity>0</DocSecurity>
  <PresentationFormat>Широкоэкранный</PresentationFormat>
  <Paragraphs>682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627</cp:revision>
  <dcterms:created xsi:type="dcterms:W3CDTF">2020-09-16T07:07:55Z</dcterms:created>
  <dcterms:modified xsi:type="dcterms:W3CDTF">2021-08-15T08:41:04Z</dcterms:modified>
  <cp:category/>
  <dc:identifier/>
  <cp:contentStatus/>
  <dc:language/>
  <cp:version/>
</cp:coreProperties>
</file>