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347" r:id="rId4"/>
    <p:sldId id="348" r:id="rId5"/>
    <p:sldId id="349" r:id="rId6"/>
    <p:sldId id="306" r:id="rId7"/>
    <p:sldId id="353" r:id="rId8"/>
    <p:sldId id="354" r:id="rId9"/>
    <p:sldId id="356" r:id="rId10"/>
    <p:sldId id="357" r:id="rId11"/>
    <p:sldId id="352" r:id="rId12"/>
    <p:sldId id="355" r:id="rId13"/>
    <p:sldId id="307" r:id="rId14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89" d="100"/>
          <a:sy n="89" d="100"/>
        </p:scale>
        <p:origin x="126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11.06.2021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отчета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6" y="980728"/>
            <a:ext cx="79152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6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</a:t>
            </a:r>
            <a:r>
              <a:rPr lang="ru-RU" sz="4000" dirty="0" smtClean="0">
                <a:solidFill>
                  <a:srgbClr val="333F48"/>
                </a:solidFill>
              </a:rPr>
              <a:t>отчета</a:t>
            </a:r>
            <a:r>
              <a:rPr lang="en-US" sz="4000" dirty="0" smtClean="0">
                <a:solidFill>
                  <a:srgbClr val="333F48"/>
                </a:solidFill>
              </a:rPr>
              <a:t> </a:t>
            </a:r>
            <a:r>
              <a:rPr lang="ru-RU" sz="4000" dirty="0" smtClean="0">
                <a:solidFill>
                  <a:srgbClr val="333F48"/>
                </a:solidFill>
              </a:rPr>
              <a:t>при экспорте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95387"/>
            <a:ext cx="1080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24568"/>
            <a:ext cx="4590791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данных, </a:t>
            </a:r>
            <a:r>
              <a:rPr lang="ru-RU" sz="2000" spc="-5" dirty="0">
                <a:latin typeface="SBSansText-Light"/>
                <a:cs typeface="SBSansText-Light"/>
              </a:rPr>
              <a:t>и поэтому хочу работать в ИТ.</a:t>
            </a: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9" y="800082"/>
            <a:ext cx="4223139" cy="4645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957236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автоматизация.</a:t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255349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Администрирование серверов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 </a:t>
            </a:r>
            <a:r>
              <a:rPr lang="en-US" sz="2000" dirty="0"/>
              <a:t>MS SQL </a:t>
            </a:r>
            <a:r>
              <a:rPr lang="en-US" sz="2000" dirty="0" smtClean="0"/>
              <a:t>, JavaScript</a:t>
            </a:r>
            <a:r>
              <a:rPr lang="ru-RU" sz="2000" dirty="0" smtClean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 smtClean="0"/>
              <a:t>Ajax, </a:t>
            </a:r>
            <a:r>
              <a:rPr lang="en-US" sz="2000" dirty="0"/>
              <a:t>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 smtClean="0"/>
              <a:t>ASP.NET</a:t>
            </a:r>
            <a:r>
              <a:rPr lang="ru-RU" sz="2000" dirty="0" smtClean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318027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3296" y="639687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158935"/>
            <a:ext cx="9988893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процедуру/ручной интерфейс.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3984997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4953669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</a:t>
            </a:r>
            <a:r>
              <a:rPr lang="ru-RU" sz="2000" spc="-10" dirty="0" smtClean="0">
                <a:latin typeface="SBSansText-Light"/>
                <a:cs typeface="SBSansText-Light"/>
              </a:rPr>
              <a:t>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69237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8" y="3681299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6" y="465489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xmlns="" id="{09B59826-057B-40BA-9DD3-A51250BA277C}"/>
              </a:ext>
            </a:extLst>
          </p:cNvPr>
          <p:cNvSpPr>
            <a:spLocks/>
          </p:cNvSpPr>
          <p:nvPr/>
        </p:nvSpPr>
        <p:spPr bwMode="auto">
          <a:xfrm>
            <a:off x="88499" y="5664861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</a:t>
            </a:r>
            <a:r>
              <a:rPr lang="ru-RU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5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60" name="object 26">
            <a:extLst>
              <a:ext uri="{FF2B5EF4-FFF2-40B4-BE49-F238E27FC236}">
                <a16:creationId xmlns:a16="http://schemas.microsoft.com/office/drawing/2014/main" xmlns="" id="{78371297-F4E7-4474-AE73-128ABC84F3F9}"/>
              </a:ext>
            </a:extLst>
          </p:cNvPr>
          <p:cNvSpPr>
            <a:spLocks/>
          </p:cNvSpPr>
          <p:nvPr/>
        </p:nvSpPr>
        <p:spPr bwMode="auto">
          <a:xfrm>
            <a:off x="1343472" y="6081785"/>
            <a:ext cx="8539630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Сохранение проекта на </a:t>
            </a:r>
            <a:r>
              <a:rPr lang="en-US" sz="2000" spc="-10" dirty="0" err="1" smtClean="0">
                <a:latin typeface="SBSansText-Light"/>
                <a:cs typeface="SBSansText-Light"/>
              </a:rPr>
              <a:t>github</a:t>
            </a:r>
            <a:r>
              <a:rPr lang="ru-RU" sz="2000" spc="-10" dirty="0" smtClean="0">
                <a:latin typeface="SBSansText-Light"/>
                <a:cs typeface="SBSansText-Light"/>
              </a:rPr>
              <a:t>.</a:t>
            </a:r>
            <a:r>
              <a:rPr lang="en-US" sz="2000" spc="-10" dirty="0" smtClean="0">
                <a:latin typeface="SBSansText-Light"/>
                <a:cs typeface="SBSansText-Light"/>
              </a:rPr>
              <a:t>com</a:t>
            </a:r>
            <a:endParaRPr lang="ru-RU" sz="200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9751112" y="112729"/>
            <a:ext cx="2194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4000" b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Пример</a:t>
            </a:r>
            <a:endParaRPr lang="ru-RU" sz="4000" b="1" dirty="0">
              <a:solidFill>
                <a:srgbClr val="333F48"/>
              </a:solidFill>
              <a:latin typeface="SB Sans Display Light"/>
              <a:cs typeface="SB Sans Displ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5" y="1315220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Создаем новые ТИПЫ для использования</a:t>
            </a:r>
            <a:endParaRPr lang="ru-RU" sz="1600" dirty="0"/>
          </a:p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DROP TYPE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DROP TYPE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course.report_row</a:t>
            </a:r>
            <a:r>
              <a:rPr lang="en-US" sz="900" dirty="0"/>
              <a:t> AS OBJECT</a:t>
            </a:r>
          </a:p>
          <a:p>
            <a:r>
              <a:rPr lang="en-US" sz="900" dirty="0"/>
              <a:t>( </a:t>
            </a:r>
          </a:p>
          <a:p>
            <a:r>
              <a:rPr lang="en-US" sz="900" dirty="0"/>
              <a:t>      </a:t>
            </a:r>
            <a:r>
              <a:rPr lang="en-US" sz="900" dirty="0" err="1"/>
              <a:t>num_dog</a:t>
            </a:r>
            <a:r>
              <a:rPr lang="en-US" sz="900" dirty="0"/>
              <a:t>             varchar2(10)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cl_name</a:t>
            </a:r>
            <a:r>
              <a:rPr lang="en-US" sz="900" dirty="0"/>
              <a:t>             varchar2(100)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summa_dog</a:t>
            </a:r>
            <a:r>
              <a:rPr lang="en-US" sz="900" dirty="0"/>
              <a:t> 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date_begin</a:t>
            </a:r>
            <a:r>
              <a:rPr lang="en-US" sz="900" dirty="0"/>
              <a:t>          date 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date_end</a:t>
            </a:r>
            <a:r>
              <a:rPr lang="en-US" sz="900" dirty="0"/>
              <a:t>            date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ostat_dolg</a:t>
            </a:r>
            <a:r>
              <a:rPr lang="en-US" sz="900" dirty="0"/>
              <a:t>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need_pogash_percent</a:t>
            </a:r>
            <a:r>
              <a:rPr lang="en-US" sz="900" dirty="0"/>
              <a:t> number</a:t>
            </a:r>
          </a:p>
          <a:p>
            <a:r>
              <a:rPr lang="en-US" sz="900" dirty="0"/>
              <a:t>);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course.table_report</a:t>
            </a:r>
            <a:r>
              <a:rPr lang="en-US" sz="900" dirty="0"/>
              <a:t> AS TABLE OF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/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80931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Функция возвращает таблицу с данными отчета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CREATE </a:t>
            </a:r>
            <a:r>
              <a:rPr lang="en-US" sz="900" dirty="0"/>
              <a:t>OR REPLACE FUNCTION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DATE)</a:t>
            </a:r>
          </a:p>
          <a:p>
            <a:r>
              <a:rPr lang="en-US" sz="900" dirty="0"/>
              <a:t>    RETURN c##</a:t>
            </a:r>
            <a:r>
              <a:rPr lang="en-US" sz="900" dirty="0" err="1"/>
              <a:t>course.table_report</a:t>
            </a:r>
            <a:r>
              <a:rPr lang="en-US" sz="900" dirty="0"/>
              <a:t> PIPELINED</a:t>
            </a:r>
          </a:p>
          <a:p>
            <a:r>
              <a:rPr lang="en-US" sz="900" dirty="0"/>
              <a:t>    -- </a:t>
            </a:r>
            <a:r>
              <a:rPr lang="ru-RU" sz="900" dirty="0"/>
              <a:t>Атрибут </a:t>
            </a:r>
            <a:r>
              <a:rPr lang="en-US" sz="900" dirty="0"/>
              <a:t>pipelined </a:t>
            </a:r>
            <a:r>
              <a:rPr lang="ru-RU" sz="900" dirty="0"/>
              <a:t>означает, что функция является конвейерной, </a:t>
            </a:r>
            <a:endParaRPr lang="en-US" sz="900" dirty="0" smtClean="0"/>
          </a:p>
          <a:p>
            <a:r>
              <a:rPr lang="en-US" sz="900" dirty="0" smtClean="0"/>
              <a:t>    -- </a:t>
            </a:r>
            <a:r>
              <a:rPr lang="ru-RU" sz="900" dirty="0" smtClean="0"/>
              <a:t>результат </a:t>
            </a:r>
            <a:r>
              <a:rPr lang="ru-RU" sz="900" dirty="0"/>
              <a:t>возвращается клиенту немедленно </a:t>
            </a:r>
            <a:r>
              <a:rPr lang="en-US" sz="900" dirty="0" smtClean="0"/>
              <a:t>  </a:t>
            </a:r>
            <a:r>
              <a:rPr lang="ru-RU" sz="900" dirty="0" smtClean="0"/>
              <a:t>при </a:t>
            </a:r>
            <a:r>
              <a:rPr lang="ru-RU" sz="900" dirty="0"/>
              <a:t>вызове директивы </a:t>
            </a:r>
            <a:r>
              <a:rPr lang="en-US" sz="900" dirty="0"/>
              <a:t>pipe row, </a:t>
            </a:r>
          </a:p>
          <a:p>
            <a:r>
              <a:rPr lang="en-US" sz="900" dirty="0"/>
              <a:t>    -- </a:t>
            </a:r>
            <a:r>
              <a:rPr lang="ru-RU" sz="900" dirty="0"/>
              <a:t>поэтому оператор </a:t>
            </a:r>
            <a:r>
              <a:rPr lang="en-US" sz="900" dirty="0"/>
              <a:t>return </a:t>
            </a:r>
            <a:r>
              <a:rPr lang="ru-RU" sz="900" dirty="0"/>
              <a:t>необязателен.</a:t>
            </a:r>
          </a:p>
          <a:p>
            <a:r>
              <a:rPr lang="ru-RU" sz="900" dirty="0"/>
              <a:t>    </a:t>
            </a:r>
            <a:r>
              <a:rPr lang="en-US" sz="900" dirty="0"/>
              <a:t>AS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result_table_report</a:t>
            </a:r>
            <a:r>
              <a:rPr lang="en-US" sz="900" dirty="0"/>
              <a:t>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SELECT 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course.report_row</a:t>
            </a:r>
            <a:endParaRPr lang="en-US" sz="900" dirty="0"/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dog.num_dog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cli.cl_name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sum_fact.sum_vidano</a:t>
            </a:r>
            <a:r>
              <a:rPr lang="en-US" sz="900" dirty="0"/>
              <a:t> - NVL(sum_fact.sum_pogasheno,0)</a:t>
            </a:r>
          </a:p>
          <a:p>
            <a:r>
              <a:rPr lang="en-US" sz="900" dirty="0"/>
              <a:t>            , NVL(sum_pogasheno_percent_plan.sum_pogasheno_percent_plan,0) - </a:t>
            </a:r>
            <a:r>
              <a:rPr lang="en-US" sz="900" dirty="0" smtClean="0"/>
              <a:t> NVL(sum_fact.sum_pogasheno_percent,0</a:t>
            </a:r>
            <a:r>
              <a:rPr lang="en-US" sz="900" dirty="0"/>
              <a:t>)</a:t>
            </a:r>
          </a:p>
          <a:p>
            <a:r>
              <a:rPr lang="en-US" sz="900" dirty="0"/>
              <a:t>        )</a:t>
            </a:r>
          </a:p>
          <a:p>
            <a:r>
              <a:rPr lang="en-US" sz="900" dirty="0"/>
              <a:t>    BULK COLLECT INTO </a:t>
            </a:r>
            <a:r>
              <a:rPr lang="en-US" sz="900" dirty="0" err="1"/>
              <a:t>result_table_report</a:t>
            </a:r>
            <a:endParaRPr lang="en-US" sz="900" dirty="0"/>
          </a:p>
          <a:p>
            <a:r>
              <a:rPr lang="en-US" sz="900" dirty="0"/>
              <a:t>    FROM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course.pr_credit</a:t>
            </a:r>
            <a:r>
              <a:rPr lang="en-US" sz="900" dirty="0"/>
              <a:t> dog</a:t>
            </a:r>
          </a:p>
          <a:p>
            <a:endParaRPr lang="en-US" sz="900" dirty="0"/>
          </a:p>
          <a:p>
            <a:r>
              <a:rPr lang="en-US" sz="900" dirty="0"/>
              <a:t>    INNER JOIN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course.client</a:t>
            </a:r>
            <a:r>
              <a:rPr lang="en-US" sz="900" dirty="0"/>
              <a:t> cli</a:t>
            </a:r>
          </a:p>
          <a:p>
            <a:r>
              <a:rPr lang="en-US" sz="900" dirty="0"/>
              <a:t>        ON (</a:t>
            </a:r>
            <a:r>
              <a:rPr lang="en-US" sz="900" dirty="0" err="1"/>
              <a:t>dog.id_client</a:t>
            </a:r>
            <a:r>
              <a:rPr lang="en-US" sz="900" dirty="0"/>
              <a:t> = cli.id)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LEFT JOIN</a:t>
            </a:r>
          </a:p>
          <a:p>
            <a:r>
              <a:rPr lang="en-US" sz="900" dirty="0"/>
              <a:t> 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Выдача кредита'   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sum_vidano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кредита'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процентов'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sum_pogasheno_percent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course.fact_oper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f_date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</a:t>
            </a:r>
          </a:p>
          <a:p>
            <a:r>
              <a:rPr lang="en-US" sz="900" dirty="0"/>
              <a:t>            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) </a:t>
            </a:r>
            <a:r>
              <a:rPr lang="en-US" sz="900" dirty="0" err="1"/>
              <a:t>sum_fact</a:t>
            </a:r>
            <a:endParaRPr lang="en-US" sz="900" dirty="0"/>
          </a:p>
          <a:p>
            <a:r>
              <a:rPr lang="en-US" sz="900" dirty="0"/>
              <a:t>    ON (</a:t>
            </a:r>
            <a:r>
              <a:rPr lang="en-US" sz="900" dirty="0" err="1"/>
              <a:t>dog.collect_fact</a:t>
            </a:r>
            <a:r>
              <a:rPr lang="en-US" sz="900" dirty="0"/>
              <a:t> = </a:t>
            </a:r>
            <a:r>
              <a:rPr lang="en-US" sz="900" dirty="0" err="1"/>
              <a:t>sum_fact.collection_id</a:t>
            </a:r>
            <a:r>
              <a:rPr lang="en-US" sz="900" dirty="0"/>
              <a:t>)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/>
              <a:t>   LEFT JOIN </a:t>
            </a:r>
          </a:p>
          <a:p>
            <a:r>
              <a:rPr lang="en-US" sz="900" dirty="0"/>
              <a:t>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SUM(</a:t>
            </a:r>
            <a:r>
              <a:rPr lang="en-US" sz="900" dirty="0" err="1"/>
              <a:t>p_summa</a:t>
            </a:r>
            <a:r>
              <a:rPr lang="en-US" sz="900" dirty="0"/>
              <a:t>) AS </a:t>
            </a:r>
            <a:r>
              <a:rPr lang="en-US" sz="900" dirty="0" err="1"/>
              <a:t>sum_pogasheno_percent_plan</a:t>
            </a:r>
            <a:r>
              <a:rPr lang="en-US" sz="900" dirty="0"/>
              <a:t>,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p_date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AND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type_oper</a:t>
            </a:r>
            <a:r>
              <a:rPr lang="en-US" sz="900" dirty="0"/>
              <a:t> = '</a:t>
            </a:r>
            <a:r>
              <a:rPr lang="ru-RU" sz="900" dirty="0"/>
              <a:t>Погашение процентов'</a:t>
            </a:r>
          </a:p>
          <a:p>
            <a:r>
              <a:rPr lang="ru-RU" sz="900" dirty="0"/>
              <a:t>            </a:t>
            </a:r>
            <a:r>
              <a:rPr lang="en-US" sz="900" dirty="0"/>
              <a:t>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) </a:t>
            </a:r>
            <a:r>
              <a:rPr lang="en-US" sz="900" dirty="0" err="1"/>
              <a:t>sum_pogasheno_percent_plan</a:t>
            </a:r>
            <a:endParaRPr lang="en-US" sz="900" dirty="0"/>
          </a:p>
          <a:p>
            <a:r>
              <a:rPr lang="en-US" sz="900" dirty="0"/>
              <a:t>   ON (</a:t>
            </a:r>
            <a:r>
              <a:rPr lang="en-US" sz="900" dirty="0" err="1"/>
              <a:t>dog.collect_plan</a:t>
            </a:r>
            <a:r>
              <a:rPr lang="en-US" sz="900" dirty="0"/>
              <a:t> = </a:t>
            </a:r>
            <a:r>
              <a:rPr lang="en-US" sz="900" dirty="0" err="1"/>
              <a:t>sum_pogasheno_percent_plan.collection_id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   WHERE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dog.date_begin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ORDER BY</a:t>
            </a:r>
          </a:p>
          <a:p>
            <a:r>
              <a:rPr lang="en-US" sz="900" dirty="0"/>
              <a:t>        </a:t>
            </a:r>
            <a:r>
              <a:rPr lang="en-US" sz="900" dirty="0" err="1" smtClean="0"/>
              <a:t>dog.date_begin</a:t>
            </a:r>
            <a:r>
              <a:rPr lang="en-US" sz="900" dirty="0" smtClean="0"/>
              <a:t>   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-- FOR </a:t>
            </a:r>
            <a:r>
              <a:rPr lang="en-US" sz="900" dirty="0" err="1"/>
              <a:t>loop_counter</a:t>
            </a:r>
            <a:r>
              <a:rPr lang="en-US" sz="900" dirty="0"/>
              <a:t> IN [REVERSE] lowest_number..</a:t>
            </a:r>
            <a:r>
              <a:rPr lang="en-US" sz="900" dirty="0" err="1"/>
              <a:t>highest_number</a:t>
            </a:r>
            <a:r>
              <a:rPr lang="en-US" sz="900" dirty="0"/>
              <a:t> LOOP</a:t>
            </a:r>
          </a:p>
          <a:p>
            <a:r>
              <a:rPr lang="en-US" sz="900" dirty="0"/>
              <a:t>-- {...statements...}</a:t>
            </a:r>
          </a:p>
          <a:p>
            <a:r>
              <a:rPr lang="en-US" sz="900" dirty="0"/>
              <a:t>-- END LOOP;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1..result_table_report.count LOOP</a:t>
            </a:r>
          </a:p>
          <a:p>
            <a:r>
              <a:rPr lang="en-US" sz="900" dirty="0"/>
              <a:t>        PIPE ROW (c##</a:t>
            </a:r>
            <a:r>
              <a:rPr lang="en-US" sz="900" dirty="0" err="1"/>
              <a:t>course.report_row</a:t>
            </a:r>
            <a:r>
              <a:rPr lang="en-US" sz="900" dirty="0"/>
              <a:t> </a:t>
            </a:r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ostat_dolg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need_pogash_percent</a:t>
            </a:r>
            <a:endParaRPr lang="en-US" sz="900" dirty="0"/>
          </a:p>
          <a:p>
            <a:r>
              <a:rPr lang="en-US" sz="900" dirty="0"/>
              <a:t>        )); </a:t>
            </a:r>
          </a:p>
          <a:p>
            <a:r>
              <a:rPr lang="en-US" sz="900" dirty="0"/>
              <a:t>    END LOOP;     </a:t>
            </a:r>
          </a:p>
          <a:p>
            <a:r>
              <a:rPr lang="en-US" sz="900" dirty="0"/>
              <a:t>    RETURN;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END;</a:t>
            </a:r>
            <a:r>
              <a:rPr lang="en-US" sz="900" dirty="0" smtClean="0"/>
              <a:t>        </a:t>
            </a:r>
            <a:endParaRPr lang="en-US" sz="900" dirty="0"/>
          </a:p>
          <a:p>
            <a:r>
              <a:rPr lang="en-US" sz="900" dirty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01648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Функция формирует Отчет (</a:t>
            </a:r>
            <a:r>
              <a:rPr lang="en-US" sz="4000" dirty="0" smtClean="0">
                <a:solidFill>
                  <a:srgbClr val="333F48"/>
                </a:solidFill>
              </a:rPr>
              <a:t>HTML</a:t>
            </a:r>
            <a:r>
              <a:rPr lang="ru-RU" sz="4000" dirty="0" smtClean="0">
                <a:solidFill>
                  <a:srgbClr val="333F48"/>
                </a:solidFill>
              </a:rPr>
              <a:t>)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OR REPLACE PROCEDURE c##</a:t>
            </a:r>
            <a:r>
              <a:rPr lang="en-US" sz="900" dirty="0" err="1"/>
              <a:t>course.pr_make_report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IN DATE)</a:t>
            </a:r>
          </a:p>
          <a:p>
            <a:r>
              <a:rPr lang="en-US" sz="900" dirty="0" smtClean="0"/>
              <a:t>AS</a:t>
            </a:r>
            <a:endParaRPr lang="en-US" sz="900" dirty="0"/>
          </a:p>
          <a:p>
            <a:r>
              <a:rPr lang="en-US" sz="900" dirty="0"/>
              <a:t>    t NUMBER := 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 smtClean="0"/>
              <a:t>    </a:t>
            </a:r>
            <a:r>
              <a:rPr lang="en-US" sz="900" dirty="0"/>
              <a:t>t := 0;</a:t>
            </a:r>
          </a:p>
          <a:p>
            <a:r>
              <a:rPr lang="en-US" sz="900" dirty="0" smtClean="0"/>
              <a:t>DBMS_OUTPUT.PUT_LINE</a:t>
            </a:r>
            <a:r>
              <a:rPr lang="en-US" sz="900" dirty="0"/>
              <a:t>('&lt;html </a:t>
            </a:r>
            <a:r>
              <a:rPr lang="en-US" sz="900" dirty="0" err="1"/>
              <a:t>xmlns:o</a:t>
            </a:r>
            <a:r>
              <a:rPr lang="en-US" sz="900" dirty="0"/>
              <a:t>="</a:t>
            </a:r>
            <a:r>
              <a:rPr lang="en-US" sz="900" dirty="0" err="1"/>
              <a:t>urn:schemas-microsoft-com:office:office</a:t>
            </a:r>
            <a:r>
              <a:rPr lang="en-US" sz="900" dirty="0"/>
              <a:t>" </a:t>
            </a:r>
            <a:r>
              <a:rPr lang="en-US" sz="900" dirty="0" err="1"/>
              <a:t>xmlns:x</a:t>
            </a:r>
            <a:r>
              <a:rPr lang="en-US" sz="900" dirty="0"/>
              <a:t>="</a:t>
            </a:r>
            <a:r>
              <a:rPr lang="en-US" sz="900" dirty="0" err="1"/>
              <a:t>urn:schemas-microsoft-com:office:excel</a:t>
            </a:r>
            <a:r>
              <a:rPr lang="en-US" sz="900" dirty="0"/>
              <a:t>" </a:t>
            </a:r>
            <a:r>
              <a:rPr lang="en-US" sz="900" dirty="0" err="1"/>
              <a:t>xmlns</a:t>
            </a:r>
            <a:r>
              <a:rPr lang="en-US" sz="900" dirty="0"/>
              <a:t>="http://www.w3.org/TR/REC-html40"&gt;');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…………..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('&lt;/head&gt;');</a:t>
            </a:r>
          </a:p>
          <a:p>
            <a:r>
              <a:rPr lang="en-US" sz="900" dirty="0"/>
              <a:t>    DBMS_OUTPUT.PUT_LINE('&lt;body&gt;');</a:t>
            </a:r>
          </a:p>
          <a:p>
            <a:r>
              <a:rPr lang="en-US" sz="900" dirty="0"/>
              <a:t>    DBMS_OUTPUT.PUT_LINE('&lt;style&gt;col{</a:t>
            </a:r>
            <a:r>
              <a:rPr lang="en-US" sz="900" dirty="0" err="1"/>
              <a:t>mso-width-source:auto</a:t>
            </a:r>
            <a:r>
              <a:rPr lang="en-US" sz="900" dirty="0"/>
              <a:t>}</a:t>
            </a:r>
            <a:r>
              <a:rPr lang="en-US" sz="900" dirty="0" err="1"/>
              <a:t>br</a:t>
            </a:r>
            <a:r>
              <a:rPr lang="en-US" sz="900" dirty="0"/>
              <a:t>{</a:t>
            </a:r>
            <a:r>
              <a:rPr lang="en-US" sz="900" dirty="0" err="1"/>
              <a:t>mso-data-placement:same-cell</a:t>
            </a:r>
            <a:r>
              <a:rPr lang="en-US" sz="900" dirty="0"/>
              <a:t>}td{font-size:8pt;vertical-align:bottom}&lt;/style&gt;');</a:t>
            </a:r>
          </a:p>
          <a:p>
            <a:r>
              <a:rPr lang="en-US" sz="900" dirty="0"/>
              <a:t>    DBMS_OUTPUT.PUT_LINE('&lt;table&gt;');</a:t>
            </a:r>
          </a:p>
          <a:p>
            <a:r>
              <a:rPr lang="en-US" sz="900" dirty="0"/>
              <a:t>    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.5pt"&gt;№ </a:t>
            </a:r>
            <a:r>
              <a:rPr lang="ru-RU" sz="900" dirty="0" err="1"/>
              <a:t>п.п</a:t>
            </a:r>
            <a:r>
              <a:rPr lang="ru-RU" sz="900" dirty="0"/>
              <a:t>.&lt;/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Номер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ФИО клиента&lt;/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начала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окончания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Остаток ссудной задолженности&lt;/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предстоящих процентов к погашению&lt;/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  </a:t>
            </a:r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</a:t>
            </a:r>
          </a:p>
          <a:p>
            <a:r>
              <a:rPr lang="en-US" sz="900" dirty="0"/>
              <a:t>        SELECT * FROM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)</a:t>
            </a:r>
          </a:p>
          <a:p>
            <a:r>
              <a:rPr lang="en-US" sz="900" dirty="0"/>
              <a:t>    ) LOOP</a:t>
            </a:r>
          </a:p>
          <a:p>
            <a:r>
              <a:rPr lang="en-US" sz="900" dirty="0" smtClean="0"/>
              <a:t>    </a:t>
            </a:r>
          </a:p>
          <a:p>
            <a:pPr lvl="1"/>
            <a:r>
              <a:rPr lang="en-US" sz="900" dirty="0" smtClean="0"/>
              <a:t>    t := t + 1;</a:t>
            </a:r>
          </a:p>
          <a:p>
            <a:pPr lvl="1"/>
            <a:r>
              <a:rPr lang="en-US" sz="900" dirty="0" smtClean="0"/>
              <a:t>    </a:t>
            </a:r>
            <a:r>
              <a:rPr lang="en-US" sz="900" dirty="0"/>
              <a:t>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.5pt;text-align:right"&gt;' || t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i.num_dog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i.cl_name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i.summa_dog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|| </a:t>
            </a:r>
            <a:r>
              <a:rPr lang="en-US" sz="900" dirty="0" err="1"/>
              <a:t>i.date_begin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 || </a:t>
            </a:r>
            <a:r>
              <a:rPr lang="en-US" sz="900" dirty="0" err="1"/>
              <a:t>i.date_end</a:t>
            </a:r>
            <a:r>
              <a:rPr lang="en-US" sz="900" dirty="0"/>
              <a:t> || 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i.ostat_dolg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i.need_pogash_percent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 smtClean="0"/>
              <a:t>    END </a:t>
            </a:r>
            <a:r>
              <a:rPr lang="en-US" sz="900" dirty="0"/>
              <a:t>LOOP;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('&lt;/table&gt;');</a:t>
            </a:r>
          </a:p>
          <a:p>
            <a:r>
              <a:rPr lang="en-US" sz="900" dirty="0"/>
              <a:t>    DBMS_OUTPUT.PUT_LINE('&lt;/table&gt;');</a:t>
            </a:r>
          </a:p>
          <a:p>
            <a:r>
              <a:rPr lang="en-US" sz="900" dirty="0"/>
              <a:t>    DBMS_OUTPUT.PUT_LINE('&lt;/html&gt;');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76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Экспорт отчета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SET FEEDBACK OFF</a:t>
            </a:r>
          </a:p>
          <a:p>
            <a:r>
              <a:rPr lang="en-US" sz="900" dirty="0"/>
              <a:t>SET ECHO OFF</a:t>
            </a:r>
          </a:p>
          <a:p>
            <a:r>
              <a:rPr lang="en-US" sz="900" dirty="0"/>
              <a:t>SET VERIFY OFF</a:t>
            </a:r>
          </a:p>
          <a:p>
            <a:r>
              <a:rPr lang="en-US" sz="900" dirty="0"/>
              <a:t>SET SERVEROUTPUT ON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REM </a:t>
            </a:r>
            <a:r>
              <a:rPr lang="ru-RU" sz="900" dirty="0"/>
              <a:t>Запрашиваем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dt</a:t>
            </a:r>
            <a:r>
              <a:rPr lang="en-US" sz="900" dirty="0"/>
              <a:t> = &amp;1</a:t>
            </a:r>
          </a:p>
          <a:p>
            <a:r>
              <a:rPr lang="en-US" sz="900" dirty="0"/>
              <a:t>REM </a:t>
            </a:r>
            <a:r>
              <a:rPr lang="ru-RU" sz="900" dirty="0"/>
              <a:t>Имя файла отчета отражает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spool_file</a:t>
            </a:r>
            <a:r>
              <a:rPr lang="en-US" sz="900" dirty="0"/>
              <a:t> = 'c:\Temp\&amp;</a:t>
            </a:r>
            <a:r>
              <a:rPr lang="en-US" sz="900" dirty="0" err="1"/>
              <a:t>dt</a:t>
            </a:r>
            <a:r>
              <a:rPr lang="en-US" sz="900" dirty="0"/>
              <a:t>..</a:t>
            </a:r>
            <a:r>
              <a:rPr lang="en-US" sz="900" dirty="0" err="1"/>
              <a:t>xls</a:t>
            </a:r>
            <a:r>
              <a:rPr lang="en-US" sz="900" dirty="0"/>
              <a:t>'</a:t>
            </a:r>
          </a:p>
          <a:p>
            <a:r>
              <a:rPr lang="en-US" sz="900" dirty="0"/>
              <a:t>SPOOL &amp;</a:t>
            </a:r>
            <a:r>
              <a:rPr lang="en-US" sz="900" dirty="0" err="1"/>
              <a:t>spool_file</a:t>
            </a:r>
            <a:endParaRPr lang="en-US" sz="900" dirty="0"/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BEGIN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(select c##</a:t>
            </a:r>
            <a:r>
              <a:rPr lang="en-US" sz="900" dirty="0" err="1"/>
              <a:t>course.fn_make_report</a:t>
            </a:r>
            <a:r>
              <a:rPr lang="en-US" sz="900" dirty="0"/>
              <a:t> (</a:t>
            </a:r>
            <a:r>
              <a:rPr lang="en-US" sz="900" dirty="0" err="1"/>
              <a:t>to_date</a:t>
            </a:r>
            <a:r>
              <a:rPr lang="en-US" sz="900" dirty="0"/>
              <a:t>('&amp;</a:t>
            </a:r>
            <a:r>
              <a:rPr lang="en-US" sz="900" dirty="0" err="1"/>
              <a:t>dt</a:t>
            </a:r>
            <a:r>
              <a:rPr lang="en-US" sz="900" dirty="0"/>
              <a:t>','DD.MM.YYYY')) AS </a:t>
            </a:r>
            <a:r>
              <a:rPr lang="en-US" sz="900" dirty="0" err="1"/>
              <a:t>st</a:t>
            </a:r>
            <a:r>
              <a:rPr lang="en-US" sz="900" dirty="0"/>
              <a:t> FROM dual) LOOP</a:t>
            </a:r>
          </a:p>
          <a:p>
            <a:r>
              <a:rPr lang="en-US" sz="900" dirty="0"/>
              <a:t>        DBMS_OUTPUT.PUT_LINE(i.st);</a:t>
            </a:r>
          </a:p>
          <a:p>
            <a:r>
              <a:rPr lang="en-US" sz="900" dirty="0"/>
              <a:t>    END LOOP;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/>
              <a:t>SPOOL OFF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5274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1283</Words>
  <Application>Microsoft Office PowerPoint</Application>
  <DocSecurity>0</DocSecurity>
  <PresentationFormat>Широкоэкранный</PresentationFormat>
  <Paragraphs>225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557</cp:revision>
  <dcterms:created xsi:type="dcterms:W3CDTF">2020-09-16T07:07:55Z</dcterms:created>
  <dcterms:modified xsi:type="dcterms:W3CDTF">2021-06-11T14:17:01Z</dcterms:modified>
  <cp:category/>
  <dc:identifier/>
  <cp:contentStatus/>
  <dc:language/>
  <cp:version/>
</cp:coreProperties>
</file>