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7c7e2b87b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e7c7e2b87b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e7c7e2b87b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6a98c466d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e6a98c466d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e6a98c466d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6a98c466d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e6a98c466d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e6a98c466d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6a98c466d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e6a98c466d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e6a98c466d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6a98c466d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e6a98c466d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e6a98c466d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6a98c466d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e6a98c466d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e6a98c466d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6a98c466d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e6a98c466d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e6a98c466d_0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6a98c466d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e6a98c466d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e6a98c466d_0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6a98c466d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e6a98c466d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e6a98c466d_0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fec576f73_1_6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9fec576f73_1_6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9fec576f73_1_6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fec576f73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9fec576f73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9fec576f73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6a98c466d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e6a98c466d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e6a98c466d_0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7c7e2b87b_1_1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e7c7e2b87b_1_1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7c7e2b87b_1_1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7c7e2b87b_1_1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e7c7e2b87b_1_1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7c7e2b87b_1_1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7c7e2b87b_1_1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e7c7e2b87b_1_1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e7c7e2b87b_1_13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7c7e2b87b_1_1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e7c7e2b87b_1_1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e7c7e2b87b_1_13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7c7e2b87b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e7c7e2b87b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e7c7e2b87b_0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7c7e2b87b_1_7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e7c7e2b87b_1_7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e7c7e2b87b_1_7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6a98c466d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e6a98c466d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e6a98c466d_0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19718" y="6510036"/>
            <a:ext cx="19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1024975" y="2107575"/>
            <a:ext cx="102915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FF6037"/>
                </a:solidFill>
              </a:rPr>
              <a:t>Interactive Data Discovery </a:t>
            </a:r>
            <a:endParaRPr b="1">
              <a:solidFill>
                <a:srgbClr val="FF6037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FF6037"/>
                </a:solidFill>
              </a:rPr>
              <a:t>in Data Lakes</a:t>
            </a:r>
            <a:endParaRPr b="1" i="0" u="none" cap="none" strike="noStrike">
              <a:solidFill>
                <a:srgbClr val="FF60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1278150" y="4195000"/>
            <a:ext cx="96357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4000">
                <a:solidFill>
                  <a:srgbClr val="00A6D6"/>
                </a:solidFill>
                <a:latin typeface="Calibri"/>
                <a:ea typeface="Calibri"/>
                <a:cs typeface="Calibri"/>
                <a:sym typeface="Calibri"/>
              </a:rPr>
              <a:t>Andra-Denis Ionescu</a:t>
            </a:r>
            <a:endParaRPr b="1" sz="4000">
              <a:solidFill>
                <a:srgbClr val="00A6D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sz="4000">
              <a:solidFill>
                <a:srgbClr val="4E9F8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sz="3000">
              <a:solidFill>
                <a:srgbClr val="4E9F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4836007" y="3652195"/>
            <a:ext cx="2520000" cy="10800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50" y="229394"/>
            <a:ext cx="2519999" cy="99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1908900" y="5539150"/>
            <a:ext cx="837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3000">
                <a:solidFill>
                  <a:srgbClr val="00A6D6"/>
                </a:solidFill>
                <a:latin typeface="Calibri"/>
                <a:ea typeface="Calibri"/>
                <a:cs typeface="Calibri"/>
                <a:sym typeface="Calibri"/>
              </a:rPr>
              <a:t>supervised by </a:t>
            </a:r>
            <a:endParaRPr b="1" sz="3000">
              <a:solidFill>
                <a:srgbClr val="00A6D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3000">
                <a:solidFill>
                  <a:srgbClr val="00A6D6"/>
                </a:solidFill>
                <a:latin typeface="Calibri"/>
                <a:ea typeface="Calibri"/>
                <a:cs typeface="Calibri"/>
                <a:sym typeface="Calibri"/>
              </a:rPr>
              <a:t>Geert-Jan Houben and Asterios Katsifodimos</a:t>
            </a:r>
            <a:endParaRPr>
              <a:solidFill>
                <a:srgbClr val="00A6D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34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34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11507374" y="6290064"/>
            <a:ext cx="538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3078452" y="306334"/>
            <a:ext cx="603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8953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34"/>
          <p:cNvGrpSpPr/>
          <p:nvPr/>
        </p:nvGrpSpPr>
        <p:grpSpPr>
          <a:xfrm>
            <a:off x="534742" y="1263225"/>
            <a:ext cx="9919333" cy="1051040"/>
            <a:chOff x="534742" y="1263225"/>
            <a:chExt cx="9919333" cy="1051040"/>
          </a:xfrm>
        </p:grpSpPr>
        <p:sp>
          <p:nvSpPr>
            <p:cNvPr id="332" name="Google Shape;332;p34"/>
            <p:cNvSpPr/>
            <p:nvPr/>
          </p:nvSpPr>
          <p:spPr>
            <a:xfrm>
              <a:off x="534742" y="1263225"/>
              <a:ext cx="2628253" cy="105104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 txBox="1"/>
            <p:nvPr/>
          </p:nvSpPr>
          <p:spPr>
            <a:xfrm>
              <a:off x="1060354" y="1263225"/>
              <a:ext cx="1576656" cy="1051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11425" spcFirstLastPara="1" rIns="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interactions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 txBox="1"/>
            <p:nvPr/>
          </p:nvSpPr>
          <p:spPr>
            <a:xfrm>
              <a:off x="3820475" y="1516271"/>
              <a:ext cx="66336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Arial"/>
                <a:buNone/>
              </a:pPr>
              <a:r>
                <a:rPr lang="en-US" sz="2500">
                  <a:solidFill>
                    <a:srgbClr val="4D4D4D"/>
                  </a:solidFill>
                  <a:latin typeface="Calibri"/>
                  <a:ea typeface="Calibri"/>
                  <a:cs typeface="Calibri"/>
                  <a:sym typeface="Calibri"/>
                </a:rPr>
                <a:t>Users lose patience and interest after one second</a:t>
              </a:r>
              <a:endParaRPr sz="25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>
            <a:off x="534742" y="2461543"/>
            <a:ext cx="11008633" cy="1051040"/>
            <a:chOff x="534742" y="2461543"/>
            <a:chExt cx="11008633" cy="1051040"/>
          </a:xfrm>
        </p:grpSpPr>
        <p:sp>
          <p:nvSpPr>
            <p:cNvPr id="336" name="Google Shape;336;p34"/>
            <p:cNvSpPr/>
            <p:nvPr/>
          </p:nvSpPr>
          <p:spPr>
            <a:xfrm>
              <a:off x="534742" y="2461543"/>
              <a:ext cx="2628253" cy="1051040"/>
            </a:xfrm>
            <a:prstGeom prst="chevron">
              <a:avLst>
                <a:gd fmla="val 50000" name="adj"/>
              </a:avLst>
            </a:prstGeom>
            <a:solidFill>
              <a:srgbClr val="933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 txBox="1"/>
            <p:nvPr/>
          </p:nvSpPr>
          <p:spPr>
            <a:xfrm>
              <a:off x="1060354" y="2461543"/>
              <a:ext cx="1576656" cy="1051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11425" spcFirstLastPara="1" rIns="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Modelling interactions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 txBox="1"/>
            <p:nvPr/>
          </p:nvSpPr>
          <p:spPr>
            <a:xfrm>
              <a:off x="3820475" y="2703900"/>
              <a:ext cx="77229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Arial"/>
                <a:buNone/>
              </a:pPr>
              <a:r>
                <a:rPr lang="en-US" sz="2500">
                  <a:solidFill>
                    <a:srgbClr val="4D4D4D"/>
                  </a:solidFill>
                  <a:latin typeface="Calibri"/>
                  <a:ea typeface="Calibri"/>
                  <a:cs typeface="Calibri"/>
                  <a:sym typeface="Calibri"/>
                </a:rPr>
                <a:t>Transforming the user interactions into context </a:t>
              </a:r>
              <a:endParaRPr sz="25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34"/>
          <p:cNvGrpSpPr/>
          <p:nvPr/>
        </p:nvGrpSpPr>
        <p:grpSpPr>
          <a:xfrm>
            <a:off x="534742" y="3659862"/>
            <a:ext cx="11063508" cy="1052413"/>
            <a:chOff x="534742" y="3659862"/>
            <a:chExt cx="11063508" cy="1052413"/>
          </a:xfrm>
        </p:grpSpPr>
        <p:sp>
          <p:nvSpPr>
            <p:cNvPr id="340" name="Google Shape;340;p34"/>
            <p:cNvSpPr/>
            <p:nvPr/>
          </p:nvSpPr>
          <p:spPr>
            <a:xfrm>
              <a:off x="534742" y="3659862"/>
              <a:ext cx="2628253" cy="105104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 txBox="1"/>
            <p:nvPr/>
          </p:nvSpPr>
          <p:spPr>
            <a:xfrm>
              <a:off x="1060354" y="3659862"/>
              <a:ext cx="1576656" cy="1051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11425" spcFirstLastPara="1" rIns="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Future users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 txBox="1"/>
            <p:nvPr/>
          </p:nvSpPr>
          <p:spPr>
            <a:xfrm>
              <a:off x="3875350" y="3788875"/>
              <a:ext cx="77229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Arial"/>
                <a:buNone/>
              </a:pPr>
              <a:r>
                <a:rPr lang="en-US" sz="2500">
                  <a:solidFill>
                    <a:srgbClr val="4D4D4D"/>
                  </a:solidFill>
                  <a:latin typeface="Calibri"/>
                  <a:ea typeface="Calibri"/>
                  <a:cs typeface="Calibri"/>
                  <a:sym typeface="Calibri"/>
                </a:rPr>
                <a:t>System behaviour when there is no information about the current user</a:t>
              </a:r>
              <a:endParaRPr sz="25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34"/>
          <p:cNvGrpSpPr/>
          <p:nvPr/>
        </p:nvGrpSpPr>
        <p:grpSpPr>
          <a:xfrm>
            <a:off x="534742" y="4858182"/>
            <a:ext cx="11511133" cy="1051040"/>
            <a:chOff x="534742" y="4858182"/>
            <a:chExt cx="11511133" cy="1051040"/>
          </a:xfrm>
        </p:grpSpPr>
        <p:sp>
          <p:nvSpPr>
            <p:cNvPr id="344" name="Google Shape;344;p34"/>
            <p:cNvSpPr/>
            <p:nvPr/>
          </p:nvSpPr>
          <p:spPr>
            <a:xfrm>
              <a:off x="534742" y="4858182"/>
              <a:ext cx="2628253" cy="105104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 txBox="1"/>
            <p:nvPr/>
          </p:nvSpPr>
          <p:spPr>
            <a:xfrm>
              <a:off x="1060354" y="4858182"/>
              <a:ext cx="1576656" cy="1051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11425" spcFirstLastPara="1" rIns="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Interactive speed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4"/>
            <p:cNvSpPr txBox="1"/>
            <p:nvPr/>
          </p:nvSpPr>
          <p:spPr>
            <a:xfrm>
              <a:off x="3820475" y="5155338"/>
              <a:ext cx="82254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Arial"/>
                <a:buNone/>
              </a:pPr>
              <a:r>
                <a:rPr lang="en-US" sz="2500">
                  <a:solidFill>
                    <a:srgbClr val="4D4D4D"/>
                  </a:solidFill>
                  <a:latin typeface="Calibri"/>
                  <a:ea typeface="Calibri"/>
                  <a:cs typeface="Calibri"/>
                  <a:sym typeface="Calibri"/>
                </a:rPr>
                <a:t>Trade-off between efficiency and effectiveness</a:t>
              </a:r>
              <a:endParaRPr sz="25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/>
        </p:nvSpPr>
        <p:spPr>
          <a:xfrm>
            <a:off x="1608123" y="330050"/>
            <a:ext cx="8403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8953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#1 - User interactions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6549500" y="1387500"/>
            <a:ext cx="48885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640"/>
              <a:buFont typeface="Arial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 reuses the information from the data lake without additional information (table, column information).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By interacting with the data, we aim to infer the user interests and build a user profile.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 to model the user interests based on interactions and use them to return more accurate and informative results.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35"/>
          <p:cNvCxnSpPr/>
          <p:nvPr/>
        </p:nvCxnSpPr>
        <p:spPr>
          <a:xfrm>
            <a:off x="5810069" y="1965335"/>
            <a:ext cx="0" cy="3088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35"/>
          <p:cNvSpPr txBox="1"/>
          <p:nvPr/>
        </p:nvSpPr>
        <p:spPr>
          <a:xfrm>
            <a:off x="794950" y="1369650"/>
            <a:ext cx="44139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640"/>
              <a:buFont typeface="Arial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Literature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discovery systems have similar user interactions: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8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provide target table [5, 6];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provide key attributes [7, 9];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provide number of results [7, 9].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interactive systems use: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8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 notebooks [2];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active learning techniques [10];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specific actions to help navigate the data space [3].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35"/>
          <p:cNvCxnSpPr/>
          <p:nvPr/>
        </p:nvCxnSpPr>
        <p:spPr>
          <a:xfrm>
            <a:off x="0" y="58514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357" name="Google Shape;357;p35"/>
          <p:cNvGrpSpPr/>
          <p:nvPr/>
        </p:nvGrpSpPr>
        <p:grpSpPr>
          <a:xfrm>
            <a:off x="11507374" y="5714200"/>
            <a:ext cx="538500" cy="420914"/>
            <a:chOff x="11507374" y="6247600"/>
            <a:chExt cx="538500" cy="420914"/>
          </a:xfrm>
        </p:grpSpPr>
        <p:sp>
          <p:nvSpPr>
            <p:cNvPr id="358" name="Google Shape;358;p35"/>
            <p:cNvSpPr/>
            <p:nvPr/>
          </p:nvSpPr>
          <p:spPr>
            <a:xfrm>
              <a:off x="11598254" y="6247600"/>
              <a:ext cx="377372" cy="420914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 txBox="1"/>
            <p:nvPr/>
          </p:nvSpPr>
          <p:spPr>
            <a:xfrm>
              <a:off x="11507374" y="6290064"/>
              <a:ext cx="538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fld id="{00000000-1234-1234-1234-123412341234}" type="slidenum">
                <a:rPr lang="en-US" sz="1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  <a:endParaRPr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/>
          <p:nvPr>
            <p:ph idx="1" type="subTitle"/>
          </p:nvPr>
        </p:nvSpPr>
        <p:spPr>
          <a:xfrm>
            <a:off x="219750" y="5900425"/>
            <a:ext cx="11384400" cy="136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A5A5A5"/>
                </a:solidFill>
              </a:rPr>
              <a:t>[10] A.</a:t>
            </a:r>
            <a:r>
              <a:rPr lang="en-US" sz="1400">
                <a:solidFill>
                  <a:srgbClr val="A5A5A5"/>
                </a:solidFill>
              </a:rPr>
              <a:t> Bonifati, R. Ciucanu, S. Staworko. 2014. Interactive join query inference with JIM. PVLDB (2014), 1541–1544.</a:t>
            </a:r>
            <a:endParaRPr sz="1400"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A5A5A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/>
        </p:nvSpPr>
        <p:spPr>
          <a:xfrm>
            <a:off x="1608123" y="330050"/>
            <a:ext cx="8403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8953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#1 - User interactions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6549500" y="1920900"/>
            <a:ext cx="48885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Experiment with information retrieval techniques to model the user search behaviour.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Experiment with human-computer interaction techniques to model the interactions. 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36"/>
          <p:cNvCxnSpPr/>
          <p:nvPr/>
        </p:nvCxnSpPr>
        <p:spPr>
          <a:xfrm flipH="1">
            <a:off x="5801969" y="2193935"/>
            <a:ext cx="8100" cy="2626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69" name="Google Shape;369;p36"/>
          <p:cNvSpPr txBox="1"/>
          <p:nvPr/>
        </p:nvSpPr>
        <p:spPr>
          <a:xfrm>
            <a:off x="794950" y="1903050"/>
            <a:ext cx="44139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640"/>
              <a:buFont typeface="Arial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is the minimum number of iterations that offers sufficient information while keeping the user engaged?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kind of information can we extract from the interactions?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36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71" name="Google Shape;371;p36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11507374" y="6290064"/>
            <a:ext cx="538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/>
        </p:nvSpPr>
        <p:spPr>
          <a:xfrm>
            <a:off x="1608123" y="330050"/>
            <a:ext cx="8403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8953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#2 - Modelling interactions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701900" y="3965050"/>
            <a:ext cx="108447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640"/>
              <a:buFont typeface="Arial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Employ the user to generate context by interacting with the datasets and capturing the interests.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Developing a ranking function that takes into account not only the similarities, but also the interactions.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642550" y="1217250"/>
            <a:ext cx="113844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640"/>
              <a:buFont typeface="Arial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Literature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effectiveness of data discovery algorithms =&gt; the approach used to retrieve the most relevant datasets.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Top-k ranking - replaces the need of a threshold, users do not need prior knowledge [5, 6, 9].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Effectiveness is highly dependent on the quality of the data - algorithms perceive the data differently [11].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context =&gt; more information about the datasets [3, 4]. Data lakes lack context by design [5, 12].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37"/>
          <p:cNvCxnSpPr/>
          <p:nvPr/>
        </p:nvCxnSpPr>
        <p:spPr>
          <a:xfrm>
            <a:off x="0" y="58514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382" name="Google Shape;382;p37"/>
          <p:cNvGrpSpPr/>
          <p:nvPr/>
        </p:nvGrpSpPr>
        <p:grpSpPr>
          <a:xfrm>
            <a:off x="11507374" y="5714200"/>
            <a:ext cx="538500" cy="420914"/>
            <a:chOff x="11507374" y="6247600"/>
            <a:chExt cx="538500" cy="420914"/>
          </a:xfrm>
        </p:grpSpPr>
        <p:sp>
          <p:nvSpPr>
            <p:cNvPr id="383" name="Google Shape;383;p37"/>
            <p:cNvSpPr/>
            <p:nvPr/>
          </p:nvSpPr>
          <p:spPr>
            <a:xfrm>
              <a:off x="11598254" y="6247600"/>
              <a:ext cx="377372" cy="420914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7"/>
            <p:cNvSpPr txBox="1"/>
            <p:nvPr/>
          </p:nvSpPr>
          <p:spPr>
            <a:xfrm>
              <a:off x="11507374" y="6290064"/>
              <a:ext cx="538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fld id="{00000000-1234-1234-1234-123412341234}" type="slidenum">
                <a:rPr lang="en-US" sz="1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  <a:endParaRPr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37"/>
          <p:cNvSpPr txBox="1"/>
          <p:nvPr>
            <p:ph idx="1" type="subTitle"/>
          </p:nvPr>
        </p:nvSpPr>
        <p:spPr>
          <a:xfrm>
            <a:off x="219750" y="5900425"/>
            <a:ext cx="11384400" cy="136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A5A5A5"/>
                </a:solidFill>
              </a:rPr>
              <a:t>[11] C.</a:t>
            </a:r>
            <a:r>
              <a:rPr lang="en-US" sz="1400">
                <a:solidFill>
                  <a:srgbClr val="A5A5A5"/>
                </a:solidFill>
              </a:rPr>
              <a:t> Koutras, G. Siachamis, A. Ionescu, K. Psarakis, J. Brons, M. Fragkoulis, C. Lofi, A. Bonifati, A. Katsifodimos. 2021. Valentine: Evaluating Matching Techniques for Dataset Discovery, to appear pages</a:t>
            </a:r>
            <a:r>
              <a:rPr lang="en-US" sz="550">
                <a:latin typeface="Arial"/>
                <a:ea typeface="Arial"/>
                <a:cs typeface="Arial"/>
                <a:sym typeface="Arial"/>
              </a:rPr>
              <a:t>.</a:t>
            </a:r>
            <a:endParaRPr sz="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A5A5A5"/>
                </a:solidFill>
              </a:rPr>
              <a:t>[12] R. Hai, S. Geisler, C. Quix. 2016. Constance: An intelligent data lake system. SIGMOD 26-June-20, 2097–2100.</a:t>
            </a:r>
            <a:endParaRPr sz="1400"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A5A5A5"/>
              </a:solidFill>
            </a:endParaRPr>
          </a:p>
        </p:txBody>
      </p:sp>
      <p:cxnSp>
        <p:nvCxnSpPr>
          <p:cNvPr id="386" name="Google Shape;386;p37"/>
          <p:cNvCxnSpPr/>
          <p:nvPr/>
        </p:nvCxnSpPr>
        <p:spPr>
          <a:xfrm>
            <a:off x="5810069" y="2559697"/>
            <a:ext cx="0" cy="3088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/>
          <p:nvPr/>
        </p:nvSpPr>
        <p:spPr>
          <a:xfrm>
            <a:off x="6549500" y="1920900"/>
            <a:ext cx="48885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Context - modelled users’ interests.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Signals - data profiles and similarities.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Experiment with machine learning algorithms (linear, decision trees).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>
            <a:off x="5810069" y="2193935"/>
            <a:ext cx="15600" cy="2626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94" name="Google Shape;394;p38"/>
          <p:cNvSpPr txBox="1"/>
          <p:nvPr/>
        </p:nvSpPr>
        <p:spPr>
          <a:xfrm>
            <a:off x="794950" y="1903050"/>
            <a:ext cx="44139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information can we project from the interactions in order to include them in the ranking function?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kind of aggregation function allows us to combine the context and the signals?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1608123" y="330050"/>
            <a:ext cx="8403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8953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#2 - Modelling interactions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38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38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11507374" y="6290064"/>
            <a:ext cx="538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/>
        </p:nvSpPr>
        <p:spPr>
          <a:xfrm>
            <a:off x="1608123" y="330050"/>
            <a:ext cx="8403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8953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#3 - Future users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6549500" y="1387500"/>
            <a:ext cx="48885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640"/>
              <a:buFont typeface="Arial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new step in the data pipeline besides access to the data and integration - mapping.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Capturing the interactions, linking the data based on the users’ behaviour.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Help the next users in the discovery process when the system lacks information about them.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" name="Google Shape;406;p39"/>
          <p:cNvCxnSpPr/>
          <p:nvPr/>
        </p:nvCxnSpPr>
        <p:spPr>
          <a:xfrm>
            <a:off x="5810069" y="1965335"/>
            <a:ext cx="3900" cy="288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407" name="Google Shape;407;p39"/>
          <p:cNvSpPr txBox="1"/>
          <p:nvPr/>
        </p:nvSpPr>
        <p:spPr>
          <a:xfrm>
            <a:off x="794950" y="1369650"/>
            <a:ext cx="46749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640"/>
              <a:buFont typeface="Arial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Literature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discovery systems offer both access to the data and integration by modelling and developing algorithms to match the datasets [13].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p39"/>
          <p:cNvCxnSpPr/>
          <p:nvPr/>
        </p:nvCxnSpPr>
        <p:spPr>
          <a:xfrm>
            <a:off x="0" y="58514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409" name="Google Shape;409;p39"/>
          <p:cNvGrpSpPr/>
          <p:nvPr/>
        </p:nvGrpSpPr>
        <p:grpSpPr>
          <a:xfrm>
            <a:off x="11507374" y="5714200"/>
            <a:ext cx="538500" cy="420914"/>
            <a:chOff x="11507374" y="6247600"/>
            <a:chExt cx="538500" cy="420914"/>
          </a:xfrm>
        </p:grpSpPr>
        <p:sp>
          <p:nvSpPr>
            <p:cNvPr id="410" name="Google Shape;410;p39"/>
            <p:cNvSpPr/>
            <p:nvPr/>
          </p:nvSpPr>
          <p:spPr>
            <a:xfrm>
              <a:off x="11598254" y="6247600"/>
              <a:ext cx="377372" cy="420914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9"/>
            <p:cNvSpPr txBox="1"/>
            <p:nvPr/>
          </p:nvSpPr>
          <p:spPr>
            <a:xfrm>
              <a:off x="11507374" y="6290064"/>
              <a:ext cx="538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fld id="{00000000-1234-1234-1234-123412341234}" type="slidenum">
                <a:rPr lang="en-US" sz="1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  <a:endParaRPr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39"/>
          <p:cNvSpPr txBox="1"/>
          <p:nvPr>
            <p:ph idx="1" type="subTitle"/>
          </p:nvPr>
        </p:nvSpPr>
        <p:spPr>
          <a:xfrm>
            <a:off x="219750" y="5900425"/>
            <a:ext cx="11384400" cy="136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A5A5A5"/>
                </a:solidFill>
              </a:rPr>
              <a:t>[13]</a:t>
            </a:r>
            <a:r>
              <a:rPr lang="en-US" sz="1400">
                <a:solidFill>
                  <a:srgbClr val="A5A5A5"/>
                </a:solidFill>
              </a:rPr>
              <a:t> M. T. Özsu, P. Valduriez. 1999. Principles of distributed database systems. Vol. 2.</a:t>
            </a:r>
            <a:endParaRPr sz="1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A5A5A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/>
          <p:nvPr/>
        </p:nvSpPr>
        <p:spPr>
          <a:xfrm>
            <a:off x="6549500" y="1997100"/>
            <a:ext cx="48885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the interactions and models from the previous challenges to map the information and create short-term and long-term memory.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40"/>
          <p:cNvCxnSpPr/>
          <p:nvPr/>
        </p:nvCxnSpPr>
        <p:spPr>
          <a:xfrm flipH="1">
            <a:off x="5801969" y="2270135"/>
            <a:ext cx="8100" cy="2400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420" name="Google Shape;420;p40"/>
          <p:cNvSpPr txBox="1"/>
          <p:nvPr/>
        </p:nvSpPr>
        <p:spPr>
          <a:xfrm>
            <a:off x="794950" y="1979250"/>
            <a:ext cx="44139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kind of information can we extract from past users such that it is insightful for the future users?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benefits do the future users have from past users’ discoveries?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608123" y="330050"/>
            <a:ext cx="8403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8953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#3 - Future users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40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423" name="Google Shape;423;p40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11507374" y="6290064"/>
            <a:ext cx="538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/>
          <p:nvPr/>
        </p:nvSpPr>
        <p:spPr>
          <a:xfrm>
            <a:off x="1608123" y="330050"/>
            <a:ext cx="8403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8953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#4 - Interactive speed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1"/>
          <p:cNvSpPr txBox="1"/>
          <p:nvPr/>
        </p:nvSpPr>
        <p:spPr>
          <a:xfrm>
            <a:off x="7303500" y="3098375"/>
            <a:ext cx="48885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640"/>
              <a:buFont typeface="Arial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Maintain the accuracy, while increasing the efficiency with minimum user effort.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1"/>
          <p:cNvSpPr txBox="1"/>
          <p:nvPr/>
        </p:nvSpPr>
        <p:spPr>
          <a:xfrm>
            <a:off x="803650" y="1369650"/>
            <a:ext cx="87207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640"/>
              <a:buFont typeface="Arial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Literature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basic approach for data discovery - </a:t>
            </a:r>
            <a:r>
              <a:rPr i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i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With millions of attributes the execution time will take too much.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Reduce the search space: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8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indexing (Elasticsearch) [2, 9]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LSH [1, 5, 6]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approximate query processing [14]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coreset construction [15]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active learning techniques [8]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method compromises either the accuracy, the efficiency, or the user effort.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41"/>
          <p:cNvCxnSpPr/>
          <p:nvPr/>
        </p:nvCxnSpPr>
        <p:spPr>
          <a:xfrm>
            <a:off x="0" y="58514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434" name="Google Shape;434;p41"/>
          <p:cNvGrpSpPr/>
          <p:nvPr/>
        </p:nvGrpSpPr>
        <p:grpSpPr>
          <a:xfrm>
            <a:off x="11507374" y="5714200"/>
            <a:ext cx="538500" cy="420914"/>
            <a:chOff x="11507374" y="6247600"/>
            <a:chExt cx="538500" cy="420914"/>
          </a:xfrm>
        </p:grpSpPr>
        <p:sp>
          <p:nvSpPr>
            <p:cNvPr id="435" name="Google Shape;435;p41"/>
            <p:cNvSpPr/>
            <p:nvPr/>
          </p:nvSpPr>
          <p:spPr>
            <a:xfrm>
              <a:off x="11598254" y="6247600"/>
              <a:ext cx="377372" cy="420914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1"/>
            <p:cNvSpPr txBox="1"/>
            <p:nvPr/>
          </p:nvSpPr>
          <p:spPr>
            <a:xfrm>
              <a:off x="11507374" y="6290064"/>
              <a:ext cx="538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fld id="{00000000-1234-1234-1234-123412341234}" type="slidenum">
                <a:rPr lang="en-US" sz="1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  <a:endParaRPr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41"/>
          <p:cNvSpPr txBox="1"/>
          <p:nvPr>
            <p:ph idx="1" type="subTitle"/>
          </p:nvPr>
        </p:nvSpPr>
        <p:spPr>
          <a:xfrm>
            <a:off x="219750" y="5900425"/>
            <a:ext cx="11384400" cy="136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A5A5A5"/>
                </a:solidFill>
              </a:rPr>
              <a:t>[14] S.</a:t>
            </a:r>
            <a:r>
              <a:rPr lang="en-US" sz="1400">
                <a:solidFill>
                  <a:srgbClr val="A5A5A5"/>
                </a:solidFill>
              </a:rPr>
              <a:t> Chaudhuri, B. Ding, S. Kandula. 2017. Approximate query processing: No silver bullet. In SIGMOD. 511–519.</a:t>
            </a:r>
            <a:endParaRPr sz="1400"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A5A5A5"/>
                </a:solidFill>
              </a:rPr>
              <a:t>[15] N. Chepurko, R. Marcus, E. Zgraggen, R. C. Fernandez, T. Kraska, D. Karger. 2020. ARDA: automatic relational data augmentation for machine learning. PVLDB (2020), 1373–1387.</a:t>
            </a:r>
            <a:endParaRPr sz="1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A5A5A5"/>
              </a:solidFill>
            </a:endParaRPr>
          </a:p>
        </p:txBody>
      </p:sp>
      <p:cxnSp>
        <p:nvCxnSpPr>
          <p:cNvPr id="438" name="Google Shape;438;p41"/>
          <p:cNvCxnSpPr/>
          <p:nvPr/>
        </p:nvCxnSpPr>
        <p:spPr>
          <a:xfrm>
            <a:off x="6204794" y="3109660"/>
            <a:ext cx="3900" cy="1603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/>
          <p:nvPr/>
        </p:nvSpPr>
        <p:spPr>
          <a:xfrm>
            <a:off x="6549500" y="1997100"/>
            <a:ext cx="48885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Leverage the power of distributed systems.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Hybrid approach between sample space minimisation techniques and distributed algorithms. 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5" name="Google Shape;445;p42"/>
          <p:cNvCxnSpPr/>
          <p:nvPr/>
        </p:nvCxnSpPr>
        <p:spPr>
          <a:xfrm flipH="1">
            <a:off x="5801969" y="2270135"/>
            <a:ext cx="8100" cy="251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446" name="Google Shape;446;p42"/>
          <p:cNvSpPr txBox="1"/>
          <p:nvPr/>
        </p:nvSpPr>
        <p:spPr>
          <a:xfrm>
            <a:off x="794950" y="1979250"/>
            <a:ext cx="44139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is the minimum user effort?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techniques allow to perform at interactive speed without decreasing the accuracy?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2"/>
          <p:cNvSpPr txBox="1"/>
          <p:nvPr/>
        </p:nvSpPr>
        <p:spPr>
          <a:xfrm>
            <a:off x="1608123" y="330050"/>
            <a:ext cx="8403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8953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#4 - Interactive speed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2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449" name="Google Shape;449;p42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2"/>
          <p:cNvSpPr txBox="1"/>
          <p:nvPr/>
        </p:nvSpPr>
        <p:spPr>
          <a:xfrm>
            <a:off x="11507374" y="6290064"/>
            <a:ext cx="538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43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457" name="Google Shape;457;p43"/>
          <p:cNvGrpSpPr/>
          <p:nvPr/>
        </p:nvGrpSpPr>
        <p:grpSpPr>
          <a:xfrm>
            <a:off x="11507374" y="6247600"/>
            <a:ext cx="538500" cy="420914"/>
            <a:chOff x="11507374" y="6247600"/>
            <a:chExt cx="538500" cy="420914"/>
          </a:xfrm>
        </p:grpSpPr>
        <p:sp>
          <p:nvSpPr>
            <p:cNvPr id="458" name="Google Shape;458;p43"/>
            <p:cNvSpPr/>
            <p:nvPr/>
          </p:nvSpPr>
          <p:spPr>
            <a:xfrm>
              <a:off x="11598254" y="6247600"/>
              <a:ext cx="377372" cy="420914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3"/>
            <p:cNvSpPr txBox="1"/>
            <p:nvPr/>
          </p:nvSpPr>
          <p:spPr>
            <a:xfrm>
              <a:off x="11507374" y="6290064"/>
              <a:ext cx="538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fld id="{00000000-1234-1234-1234-123412341234}" type="slidenum">
                <a:rPr lang="en-US" sz="1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  <a:endParaRPr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0" name="Google Shape;460;p43"/>
          <p:cNvSpPr txBox="1"/>
          <p:nvPr/>
        </p:nvSpPr>
        <p:spPr>
          <a:xfrm>
            <a:off x="5549625" y="3882002"/>
            <a:ext cx="50964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Using user interactions, we can learn more about their interest and provide more accurate results. </a:t>
            </a:r>
            <a:endParaRPr sz="2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3"/>
          <p:cNvSpPr txBox="1"/>
          <p:nvPr/>
        </p:nvSpPr>
        <p:spPr>
          <a:xfrm>
            <a:off x="5549625" y="3272650"/>
            <a:ext cx="60327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lang="en-US" sz="3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Improve the data discovery process</a:t>
            </a:r>
            <a:endParaRPr sz="3100"/>
          </a:p>
        </p:txBody>
      </p:sp>
      <p:grpSp>
        <p:nvGrpSpPr>
          <p:cNvPr id="462" name="Google Shape;462;p43"/>
          <p:cNvGrpSpPr/>
          <p:nvPr/>
        </p:nvGrpSpPr>
        <p:grpSpPr>
          <a:xfrm rot="-933132">
            <a:off x="-511680" y="1727186"/>
            <a:ext cx="5615102" cy="4159367"/>
            <a:chOff x="816152" y="1299004"/>
            <a:chExt cx="6858773" cy="4205268"/>
          </a:xfrm>
        </p:grpSpPr>
        <p:sp>
          <p:nvSpPr>
            <p:cNvPr id="463" name="Google Shape;463;p43"/>
            <p:cNvSpPr/>
            <p:nvPr/>
          </p:nvSpPr>
          <p:spPr>
            <a:xfrm rot="1715850">
              <a:off x="812493" y="3764350"/>
              <a:ext cx="3665025" cy="918830"/>
            </a:xfrm>
            <a:custGeom>
              <a:rect b="b" l="l" r="r" t="t"/>
              <a:pathLst>
                <a:path extrusionOk="0" h="174" w="695">
                  <a:moveTo>
                    <a:pt x="78" y="130"/>
                  </a:moveTo>
                  <a:cubicBezTo>
                    <a:pt x="88" y="132"/>
                    <a:pt x="101" y="134"/>
                    <a:pt x="109" y="136"/>
                  </a:cubicBezTo>
                  <a:cubicBezTo>
                    <a:pt x="147" y="143"/>
                    <a:pt x="179" y="151"/>
                    <a:pt x="220" y="157"/>
                  </a:cubicBezTo>
                  <a:cubicBezTo>
                    <a:pt x="219" y="157"/>
                    <a:pt x="222" y="157"/>
                    <a:pt x="225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9" y="157"/>
                    <a:pt x="229" y="157"/>
                    <a:pt x="229" y="157"/>
                  </a:cubicBezTo>
                  <a:cubicBezTo>
                    <a:pt x="232" y="157"/>
                    <a:pt x="229" y="158"/>
                    <a:pt x="226" y="158"/>
                  </a:cubicBezTo>
                  <a:cubicBezTo>
                    <a:pt x="242" y="160"/>
                    <a:pt x="257" y="162"/>
                    <a:pt x="272" y="165"/>
                  </a:cubicBezTo>
                  <a:cubicBezTo>
                    <a:pt x="275" y="164"/>
                    <a:pt x="280" y="166"/>
                    <a:pt x="283" y="165"/>
                  </a:cubicBezTo>
                  <a:cubicBezTo>
                    <a:pt x="283" y="166"/>
                    <a:pt x="283" y="166"/>
                    <a:pt x="282" y="166"/>
                  </a:cubicBezTo>
                  <a:cubicBezTo>
                    <a:pt x="294" y="167"/>
                    <a:pt x="295" y="167"/>
                    <a:pt x="303" y="169"/>
                  </a:cubicBezTo>
                  <a:cubicBezTo>
                    <a:pt x="314" y="171"/>
                    <a:pt x="325" y="172"/>
                    <a:pt x="338" y="173"/>
                  </a:cubicBezTo>
                  <a:cubicBezTo>
                    <a:pt x="346" y="174"/>
                    <a:pt x="351" y="174"/>
                    <a:pt x="366" y="173"/>
                  </a:cubicBezTo>
                  <a:cubicBezTo>
                    <a:pt x="367" y="173"/>
                    <a:pt x="372" y="173"/>
                    <a:pt x="375" y="172"/>
                  </a:cubicBezTo>
                  <a:cubicBezTo>
                    <a:pt x="379" y="171"/>
                    <a:pt x="379" y="171"/>
                    <a:pt x="379" y="171"/>
                  </a:cubicBezTo>
                  <a:cubicBezTo>
                    <a:pt x="396" y="166"/>
                    <a:pt x="387" y="169"/>
                    <a:pt x="391" y="167"/>
                  </a:cubicBezTo>
                  <a:cubicBezTo>
                    <a:pt x="398" y="163"/>
                    <a:pt x="396" y="163"/>
                    <a:pt x="397" y="161"/>
                  </a:cubicBezTo>
                  <a:cubicBezTo>
                    <a:pt x="397" y="160"/>
                    <a:pt x="396" y="158"/>
                    <a:pt x="395" y="157"/>
                  </a:cubicBezTo>
                  <a:cubicBezTo>
                    <a:pt x="389" y="149"/>
                    <a:pt x="378" y="143"/>
                    <a:pt x="368" y="136"/>
                  </a:cubicBezTo>
                  <a:cubicBezTo>
                    <a:pt x="347" y="123"/>
                    <a:pt x="322" y="111"/>
                    <a:pt x="300" y="97"/>
                  </a:cubicBezTo>
                  <a:cubicBezTo>
                    <a:pt x="292" y="96"/>
                    <a:pt x="289" y="93"/>
                    <a:pt x="282" y="92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78" y="90"/>
                    <a:pt x="279" y="89"/>
                    <a:pt x="277" y="86"/>
                  </a:cubicBezTo>
                  <a:cubicBezTo>
                    <a:pt x="276" y="86"/>
                    <a:pt x="275" y="85"/>
                    <a:pt x="273" y="86"/>
                  </a:cubicBezTo>
                  <a:cubicBezTo>
                    <a:pt x="270" y="85"/>
                    <a:pt x="274" y="83"/>
                    <a:pt x="271" y="82"/>
                  </a:cubicBezTo>
                  <a:cubicBezTo>
                    <a:pt x="272" y="82"/>
                    <a:pt x="270" y="83"/>
                    <a:pt x="270" y="82"/>
                  </a:cubicBezTo>
                  <a:cubicBezTo>
                    <a:pt x="262" y="79"/>
                    <a:pt x="272" y="82"/>
                    <a:pt x="269" y="77"/>
                  </a:cubicBezTo>
                  <a:cubicBezTo>
                    <a:pt x="267" y="76"/>
                    <a:pt x="264" y="74"/>
                    <a:pt x="262" y="72"/>
                  </a:cubicBezTo>
                  <a:cubicBezTo>
                    <a:pt x="265" y="72"/>
                    <a:pt x="269" y="72"/>
                    <a:pt x="272" y="73"/>
                  </a:cubicBezTo>
                  <a:cubicBezTo>
                    <a:pt x="270" y="73"/>
                    <a:pt x="271" y="72"/>
                    <a:pt x="273" y="72"/>
                  </a:cubicBezTo>
                  <a:cubicBezTo>
                    <a:pt x="273" y="74"/>
                    <a:pt x="281" y="72"/>
                    <a:pt x="284" y="73"/>
                  </a:cubicBezTo>
                  <a:cubicBezTo>
                    <a:pt x="283" y="73"/>
                    <a:pt x="281" y="73"/>
                    <a:pt x="280" y="73"/>
                  </a:cubicBezTo>
                  <a:cubicBezTo>
                    <a:pt x="288" y="75"/>
                    <a:pt x="297" y="75"/>
                    <a:pt x="304" y="76"/>
                  </a:cubicBezTo>
                  <a:cubicBezTo>
                    <a:pt x="314" y="76"/>
                    <a:pt x="320" y="79"/>
                    <a:pt x="327" y="78"/>
                  </a:cubicBezTo>
                  <a:cubicBezTo>
                    <a:pt x="325" y="79"/>
                    <a:pt x="330" y="79"/>
                    <a:pt x="331" y="80"/>
                  </a:cubicBezTo>
                  <a:cubicBezTo>
                    <a:pt x="341" y="79"/>
                    <a:pt x="345" y="82"/>
                    <a:pt x="355" y="82"/>
                  </a:cubicBezTo>
                  <a:cubicBezTo>
                    <a:pt x="354" y="82"/>
                    <a:pt x="354" y="82"/>
                    <a:pt x="354" y="82"/>
                  </a:cubicBezTo>
                  <a:cubicBezTo>
                    <a:pt x="376" y="85"/>
                    <a:pt x="398" y="88"/>
                    <a:pt x="422" y="90"/>
                  </a:cubicBezTo>
                  <a:cubicBezTo>
                    <a:pt x="436" y="92"/>
                    <a:pt x="446" y="95"/>
                    <a:pt x="463" y="96"/>
                  </a:cubicBezTo>
                  <a:cubicBezTo>
                    <a:pt x="466" y="96"/>
                    <a:pt x="464" y="96"/>
                    <a:pt x="467" y="96"/>
                  </a:cubicBezTo>
                  <a:cubicBezTo>
                    <a:pt x="470" y="96"/>
                    <a:pt x="466" y="96"/>
                    <a:pt x="467" y="96"/>
                  </a:cubicBezTo>
                  <a:cubicBezTo>
                    <a:pt x="475" y="97"/>
                    <a:pt x="483" y="98"/>
                    <a:pt x="493" y="99"/>
                  </a:cubicBezTo>
                  <a:cubicBezTo>
                    <a:pt x="494" y="99"/>
                    <a:pt x="497" y="99"/>
                    <a:pt x="497" y="99"/>
                  </a:cubicBezTo>
                  <a:cubicBezTo>
                    <a:pt x="501" y="100"/>
                    <a:pt x="508" y="100"/>
                    <a:pt x="516" y="100"/>
                  </a:cubicBezTo>
                  <a:cubicBezTo>
                    <a:pt x="520" y="100"/>
                    <a:pt x="524" y="100"/>
                    <a:pt x="530" y="100"/>
                  </a:cubicBezTo>
                  <a:cubicBezTo>
                    <a:pt x="534" y="101"/>
                    <a:pt x="558" y="94"/>
                    <a:pt x="557" y="93"/>
                  </a:cubicBezTo>
                  <a:cubicBezTo>
                    <a:pt x="549" y="96"/>
                    <a:pt x="562" y="89"/>
                    <a:pt x="560" y="87"/>
                  </a:cubicBezTo>
                  <a:cubicBezTo>
                    <a:pt x="561" y="86"/>
                    <a:pt x="562" y="86"/>
                    <a:pt x="563" y="86"/>
                  </a:cubicBezTo>
                  <a:cubicBezTo>
                    <a:pt x="564" y="83"/>
                    <a:pt x="563" y="81"/>
                    <a:pt x="563" y="77"/>
                  </a:cubicBezTo>
                  <a:cubicBezTo>
                    <a:pt x="562" y="76"/>
                    <a:pt x="559" y="76"/>
                    <a:pt x="559" y="74"/>
                  </a:cubicBezTo>
                  <a:cubicBezTo>
                    <a:pt x="561" y="72"/>
                    <a:pt x="557" y="70"/>
                    <a:pt x="557" y="68"/>
                  </a:cubicBezTo>
                  <a:cubicBezTo>
                    <a:pt x="554" y="69"/>
                    <a:pt x="551" y="68"/>
                    <a:pt x="550" y="66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8" y="61"/>
                    <a:pt x="545" y="52"/>
                    <a:pt x="534" y="47"/>
                  </a:cubicBezTo>
                  <a:cubicBezTo>
                    <a:pt x="536" y="46"/>
                    <a:pt x="536" y="46"/>
                    <a:pt x="536" y="46"/>
                  </a:cubicBezTo>
                  <a:cubicBezTo>
                    <a:pt x="528" y="41"/>
                    <a:pt x="524" y="34"/>
                    <a:pt x="521" y="29"/>
                  </a:cubicBezTo>
                  <a:cubicBezTo>
                    <a:pt x="521" y="29"/>
                    <a:pt x="520" y="30"/>
                    <a:pt x="527" y="30"/>
                  </a:cubicBezTo>
                  <a:cubicBezTo>
                    <a:pt x="534" y="29"/>
                    <a:pt x="537" y="29"/>
                    <a:pt x="543" y="29"/>
                  </a:cubicBezTo>
                  <a:cubicBezTo>
                    <a:pt x="546" y="29"/>
                    <a:pt x="546" y="30"/>
                    <a:pt x="547" y="30"/>
                  </a:cubicBezTo>
                  <a:cubicBezTo>
                    <a:pt x="555" y="31"/>
                    <a:pt x="560" y="33"/>
                    <a:pt x="569" y="32"/>
                  </a:cubicBezTo>
                  <a:cubicBezTo>
                    <a:pt x="568" y="33"/>
                    <a:pt x="568" y="33"/>
                    <a:pt x="568" y="33"/>
                  </a:cubicBezTo>
                  <a:cubicBezTo>
                    <a:pt x="575" y="33"/>
                    <a:pt x="586" y="34"/>
                    <a:pt x="592" y="35"/>
                  </a:cubicBezTo>
                  <a:cubicBezTo>
                    <a:pt x="595" y="35"/>
                    <a:pt x="603" y="36"/>
                    <a:pt x="601" y="35"/>
                  </a:cubicBezTo>
                  <a:cubicBezTo>
                    <a:pt x="604" y="35"/>
                    <a:pt x="600" y="36"/>
                    <a:pt x="605" y="36"/>
                  </a:cubicBezTo>
                  <a:cubicBezTo>
                    <a:pt x="600" y="36"/>
                    <a:pt x="600" y="36"/>
                    <a:pt x="600" y="36"/>
                  </a:cubicBezTo>
                  <a:cubicBezTo>
                    <a:pt x="618" y="38"/>
                    <a:pt x="625" y="42"/>
                    <a:pt x="656" y="39"/>
                  </a:cubicBezTo>
                  <a:cubicBezTo>
                    <a:pt x="672" y="35"/>
                    <a:pt x="667" y="30"/>
                    <a:pt x="667" y="26"/>
                  </a:cubicBezTo>
                  <a:cubicBezTo>
                    <a:pt x="665" y="25"/>
                    <a:pt x="664" y="21"/>
                    <a:pt x="659" y="21"/>
                  </a:cubicBezTo>
                  <a:cubicBezTo>
                    <a:pt x="661" y="20"/>
                    <a:pt x="661" y="20"/>
                    <a:pt x="661" y="20"/>
                  </a:cubicBezTo>
                  <a:cubicBezTo>
                    <a:pt x="659" y="18"/>
                    <a:pt x="657" y="14"/>
                    <a:pt x="655" y="11"/>
                  </a:cubicBezTo>
                  <a:cubicBezTo>
                    <a:pt x="655" y="9"/>
                    <a:pt x="653" y="10"/>
                    <a:pt x="651" y="8"/>
                  </a:cubicBezTo>
                  <a:cubicBezTo>
                    <a:pt x="653" y="8"/>
                    <a:pt x="653" y="8"/>
                    <a:pt x="653" y="8"/>
                  </a:cubicBezTo>
                  <a:cubicBezTo>
                    <a:pt x="651" y="6"/>
                    <a:pt x="649" y="6"/>
                    <a:pt x="647" y="6"/>
                  </a:cubicBezTo>
                  <a:cubicBezTo>
                    <a:pt x="648" y="5"/>
                    <a:pt x="648" y="5"/>
                    <a:pt x="648" y="5"/>
                  </a:cubicBezTo>
                  <a:cubicBezTo>
                    <a:pt x="649" y="5"/>
                    <a:pt x="650" y="4"/>
                    <a:pt x="651" y="4"/>
                  </a:cubicBezTo>
                  <a:cubicBezTo>
                    <a:pt x="652" y="5"/>
                    <a:pt x="653" y="5"/>
                    <a:pt x="654" y="5"/>
                  </a:cubicBezTo>
                  <a:cubicBezTo>
                    <a:pt x="653" y="5"/>
                    <a:pt x="654" y="5"/>
                    <a:pt x="654" y="4"/>
                  </a:cubicBezTo>
                  <a:cubicBezTo>
                    <a:pt x="655" y="4"/>
                    <a:pt x="655" y="4"/>
                    <a:pt x="656" y="4"/>
                  </a:cubicBezTo>
                  <a:cubicBezTo>
                    <a:pt x="662" y="4"/>
                    <a:pt x="666" y="4"/>
                    <a:pt x="668" y="3"/>
                  </a:cubicBezTo>
                  <a:cubicBezTo>
                    <a:pt x="666" y="4"/>
                    <a:pt x="671" y="4"/>
                    <a:pt x="667" y="4"/>
                  </a:cubicBezTo>
                  <a:cubicBezTo>
                    <a:pt x="671" y="4"/>
                    <a:pt x="674" y="4"/>
                    <a:pt x="677" y="4"/>
                  </a:cubicBezTo>
                  <a:cubicBezTo>
                    <a:pt x="676" y="4"/>
                    <a:pt x="675" y="4"/>
                    <a:pt x="674" y="4"/>
                  </a:cubicBezTo>
                  <a:cubicBezTo>
                    <a:pt x="678" y="3"/>
                    <a:pt x="682" y="3"/>
                    <a:pt x="682" y="3"/>
                  </a:cubicBezTo>
                  <a:cubicBezTo>
                    <a:pt x="680" y="3"/>
                    <a:pt x="679" y="3"/>
                    <a:pt x="677" y="3"/>
                  </a:cubicBezTo>
                  <a:cubicBezTo>
                    <a:pt x="679" y="2"/>
                    <a:pt x="687" y="2"/>
                    <a:pt x="687" y="3"/>
                  </a:cubicBezTo>
                  <a:cubicBezTo>
                    <a:pt x="687" y="4"/>
                    <a:pt x="681" y="4"/>
                    <a:pt x="683" y="4"/>
                  </a:cubicBezTo>
                  <a:cubicBezTo>
                    <a:pt x="695" y="4"/>
                    <a:pt x="695" y="4"/>
                    <a:pt x="695" y="4"/>
                  </a:cubicBezTo>
                  <a:cubicBezTo>
                    <a:pt x="692" y="4"/>
                    <a:pt x="691" y="3"/>
                    <a:pt x="693" y="3"/>
                  </a:cubicBezTo>
                  <a:cubicBezTo>
                    <a:pt x="688" y="3"/>
                    <a:pt x="688" y="3"/>
                    <a:pt x="688" y="3"/>
                  </a:cubicBezTo>
                  <a:cubicBezTo>
                    <a:pt x="689" y="2"/>
                    <a:pt x="689" y="2"/>
                    <a:pt x="689" y="2"/>
                  </a:cubicBezTo>
                  <a:cubicBezTo>
                    <a:pt x="682" y="2"/>
                    <a:pt x="677" y="1"/>
                    <a:pt x="668" y="1"/>
                  </a:cubicBezTo>
                  <a:cubicBezTo>
                    <a:pt x="670" y="2"/>
                    <a:pt x="670" y="2"/>
                    <a:pt x="670" y="2"/>
                  </a:cubicBezTo>
                  <a:cubicBezTo>
                    <a:pt x="665" y="2"/>
                    <a:pt x="659" y="3"/>
                    <a:pt x="655" y="3"/>
                  </a:cubicBezTo>
                  <a:cubicBezTo>
                    <a:pt x="658" y="2"/>
                    <a:pt x="656" y="2"/>
                    <a:pt x="657" y="2"/>
                  </a:cubicBezTo>
                  <a:cubicBezTo>
                    <a:pt x="655" y="2"/>
                    <a:pt x="654" y="2"/>
                    <a:pt x="652" y="2"/>
                  </a:cubicBezTo>
                  <a:cubicBezTo>
                    <a:pt x="656" y="1"/>
                    <a:pt x="656" y="1"/>
                    <a:pt x="656" y="1"/>
                  </a:cubicBezTo>
                  <a:cubicBezTo>
                    <a:pt x="655" y="1"/>
                    <a:pt x="654" y="2"/>
                    <a:pt x="652" y="2"/>
                  </a:cubicBezTo>
                  <a:cubicBezTo>
                    <a:pt x="649" y="3"/>
                    <a:pt x="655" y="0"/>
                    <a:pt x="645" y="4"/>
                  </a:cubicBezTo>
                  <a:cubicBezTo>
                    <a:pt x="644" y="4"/>
                    <a:pt x="644" y="4"/>
                    <a:pt x="644" y="4"/>
                  </a:cubicBezTo>
                  <a:cubicBezTo>
                    <a:pt x="644" y="6"/>
                    <a:pt x="643" y="7"/>
                    <a:pt x="643" y="7"/>
                  </a:cubicBezTo>
                  <a:cubicBezTo>
                    <a:pt x="643" y="7"/>
                    <a:pt x="643" y="7"/>
                    <a:pt x="643" y="7"/>
                  </a:cubicBezTo>
                  <a:cubicBezTo>
                    <a:pt x="641" y="10"/>
                    <a:pt x="645" y="6"/>
                    <a:pt x="645" y="8"/>
                  </a:cubicBezTo>
                  <a:cubicBezTo>
                    <a:pt x="644" y="9"/>
                    <a:pt x="641" y="9"/>
                    <a:pt x="640" y="11"/>
                  </a:cubicBezTo>
                  <a:cubicBezTo>
                    <a:pt x="640" y="13"/>
                    <a:pt x="645" y="16"/>
                    <a:pt x="644" y="19"/>
                  </a:cubicBezTo>
                  <a:cubicBezTo>
                    <a:pt x="647" y="21"/>
                    <a:pt x="650" y="23"/>
                    <a:pt x="653" y="24"/>
                  </a:cubicBezTo>
                  <a:cubicBezTo>
                    <a:pt x="654" y="25"/>
                    <a:pt x="649" y="25"/>
                    <a:pt x="652" y="26"/>
                  </a:cubicBezTo>
                  <a:cubicBezTo>
                    <a:pt x="650" y="26"/>
                    <a:pt x="649" y="26"/>
                    <a:pt x="648" y="27"/>
                  </a:cubicBezTo>
                  <a:cubicBezTo>
                    <a:pt x="650" y="27"/>
                    <a:pt x="650" y="30"/>
                    <a:pt x="652" y="28"/>
                  </a:cubicBezTo>
                  <a:cubicBezTo>
                    <a:pt x="653" y="30"/>
                    <a:pt x="654" y="32"/>
                    <a:pt x="653" y="33"/>
                  </a:cubicBezTo>
                  <a:cubicBezTo>
                    <a:pt x="652" y="33"/>
                    <a:pt x="650" y="33"/>
                    <a:pt x="649" y="33"/>
                  </a:cubicBezTo>
                  <a:cubicBezTo>
                    <a:pt x="648" y="34"/>
                    <a:pt x="650" y="34"/>
                    <a:pt x="646" y="34"/>
                  </a:cubicBezTo>
                  <a:cubicBezTo>
                    <a:pt x="638" y="35"/>
                    <a:pt x="640" y="33"/>
                    <a:pt x="639" y="32"/>
                  </a:cubicBezTo>
                  <a:cubicBezTo>
                    <a:pt x="643" y="32"/>
                    <a:pt x="643" y="32"/>
                    <a:pt x="643" y="32"/>
                  </a:cubicBezTo>
                  <a:cubicBezTo>
                    <a:pt x="640" y="32"/>
                    <a:pt x="637" y="32"/>
                    <a:pt x="633" y="32"/>
                  </a:cubicBezTo>
                  <a:cubicBezTo>
                    <a:pt x="635" y="30"/>
                    <a:pt x="640" y="32"/>
                    <a:pt x="643" y="32"/>
                  </a:cubicBezTo>
                  <a:cubicBezTo>
                    <a:pt x="642" y="30"/>
                    <a:pt x="642" y="30"/>
                    <a:pt x="642" y="30"/>
                  </a:cubicBezTo>
                  <a:cubicBezTo>
                    <a:pt x="636" y="29"/>
                    <a:pt x="638" y="31"/>
                    <a:pt x="632" y="30"/>
                  </a:cubicBezTo>
                  <a:cubicBezTo>
                    <a:pt x="634" y="30"/>
                    <a:pt x="634" y="30"/>
                    <a:pt x="634" y="30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30"/>
                    <a:pt x="627" y="31"/>
                    <a:pt x="631" y="31"/>
                  </a:cubicBezTo>
                  <a:cubicBezTo>
                    <a:pt x="626" y="32"/>
                    <a:pt x="627" y="31"/>
                    <a:pt x="621" y="30"/>
                  </a:cubicBezTo>
                  <a:cubicBezTo>
                    <a:pt x="618" y="31"/>
                    <a:pt x="624" y="31"/>
                    <a:pt x="622" y="31"/>
                  </a:cubicBezTo>
                  <a:cubicBezTo>
                    <a:pt x="621" y="32"/>
                    <a:pt x="617" y="32"/>
                    <a:pt x="614" y="31"/>
                  </a:cubicBezTo>
                  <a:cubicBezTo>
                    <a:pt x="609" y="31"/>
                    <a:pt x="614" y="30"/>
                    <a:pt x="613" y="30"/>
                  </a:cubicBezTo>
                  <a:cubicBezTo>
                    <a:pt x="614" y="30"/>
                    <a:pt x="618" y="30"/>
                    <a:pt x="616" y="30"/>
                  </a:cubicBezTo>
                  <a:cubicBezTo>
                    <a:pt x="624" y="30"/>
                    <a:pt x="618" y="29"/>
                    <a:pt x="623" y="29"/>
                  </a:cubicBezTo>
                  <a:cubicBezTo>
                    <a:pt x="619" y="27"/>
                    <a:pt x="617" y="28"/>
                    <a:pt x="615" y="28"/>
                  </a:cubicBezTo>
                  <a:cubicBezTo>
                    <a:pt x="616" y="29"/>
                    <a:pt x="612" y="29"/>
                    <a:pt x="613" y="29"/>
                  </a:cubicBezTo>
                  <a:cubicBezTo>
                    <a:pt x="600" y="30"/>
                    <a:pt x="611" y="27"/>
                    <a:pt x="603" y="27"/>
                  </a:cubicBezTo>
                  <a:cubicBezTo>
                    <a:pt x="602" y="28"/>
                    <a:pt x="589" y="27"/>
                    <a:pt x="591" y="29"/>
                  </a:cubicBezTo>
                  <a:cubicBezTo>
                    <a:pt x="589" y="29"/>
                    <a:pt x="586" y="29"/>
                    <a:pt x="585" y="29"/>
                  </a:cubicBezTo>
                  <a:cubicBezTo>
                    <a:pt x="589" y="28"/>
                    <a:pt x="583" y="28"/>
                    <a:pt x="588" y="27"/>
                  </a:cubicBezTo>
                  <a:cubicBezTo>
                    <a:pt x="586" y="27"/>
                    <a:pt x="586" y="27"/>
                    <a:pt x="586" y="27"/>
                  </a:cubicBezTo>
                  <a:cubicBezTo>
                    <a:pt x="592" y="27"/>
                    <a:pt x="592" y="27"/>
                    <a:pt x="592" y="27"/>
                  </a:cubicBezTo>
                  <a:cubicBezTo>
                    <a:pt x="590" y="26"/>
                    <a:pt x="587" y="24"/>
                    <a:pt x="586" y="24"/>
                  </a:cubicBezTo>
                  <a:cubicBezTo>
                    <a:pt x="581" y="24"/>
                    <a:pt x="586" y="25"/>
                    <a:pt x="580" y="24"/>
                  </a:cubicBezTo>
                  <a:cubicBezTo>
                    <a:pt x="583" y="24"/>
                    <a:pt x="581" y="23"/>
                    <a:pt x="579" y="23"/>
                  </a:cubicBezTo>
                  <a:cubicBezTo>
                    <a:pt x="582" y="24"/>
                    <a:pt x="576" y="24"/>
                    <a:pt x="573" y="24"/>
                  </a:cubicBezTo>
                  <a:cubicBezTo>
                    <a:pt x="569" y="24"/>
                    <a:pt x="567" y="23"/>
                    <a:pt x="568" y="23"/>
                  </a:cubicBezTo>
                  <a:cubicBezTo>
                    <a:pt x="574" y="22"/>
                    <a:pt x="574" y="22"/>
                    <a:pt x="574" y="22"/>
                  </a:cubicBezTo>
                  <a:cubicBezTo>
                    <a:pt x="570" y="23"/>
                    <a:pt x="573" y="22"/>
                    <a:pt x="570" y="22"/>
                  </a:cubicBezTo>
                  <a:cubicBezTo>
                    <a:pt x="568" y="22"/>
                    <a:pt x="564" y="23"/>
                    <a:pt x="562" y="23"/>
                  </a:cubicBezTo>
                  <a:cubicBezTo>
                    <a:pt x="558" y="23"/>
                    <a:pt x="558" y="22"/>
                    <a:pt x="556" y="22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56" y="22"/>
                    <a:pt x="564" y="21"/>
                    <a:pt x="556" y="21"/>
                  </a:cubicBezTo>
                  <a:cubicBezTo>
                    <a:pt x="553" y="21"/>
                    <a:pt x="553" y="21"/>
                    <a:pt x="553" y="21"/>
                  </a:cubicBezTo>
                  <a:cubicBezTo>
                    <a:pt x="552" y="21"/>
                    <a:pt x="552" y="21"/>
                    <a:pt x="554" y="20"/>
                  </a:cubicBezTo>
                  <a:cubicBezTo>
                    <a:pt x="552" y="21"/>
                    <a:pt x="548" y="21"/>
                    <a:pt x="546" y="21"/>
                  </a:cubicBezTo>
                  <a:cubicBezTo>
                    <a:pt x="546" y="20"/>
                    <a:pt x="546" y="20"/>
                    <a:pt x="546" y="20"/>
                  </a:cubicBezTo>
                  <a:cubicBezTo>
                    <a:pt x="543" y="20"/>
                    <a:pt x="536" y="21"/>
                    <a:pt x="532" y="21"/>
                  </a:cubicBezTo>
                  <a:cubicBezTo>
                    <a:pt x="534" y="22"/>
                    <a:pt x="538" y="20"/>
                    <a:pt x="543" y="21"/>
                  </a:cubicBezTo>
                  <a:cubicBezTo>
                    <a:pt x="545" y="22"/>
                    <a:pt x="536" y="22"/>
                    <a:pt x="534" y="22"/>
                  </a:cubicBezTo>
                  <a:cubicBezTo>
                    <a:pt x="537" y="21"/>
                    <a:pt x="523" y="22"/>
                    <a:pt x="513" y="25"/>
                  </a:cubicBezTo>
                  <a:cubicBezTo>
                    <a:pt x="507" y="26"/>
                    <a:pt x="500" y="29"/>
                    <a:pt x="500" y="29"/>
                  </a:cubicBezTo>
                  <a:cubicBezTo>
                    <a:pt x="501" y="30"/>
                    <a:pt x="501" y="30"/>
                    <a:pt x="501" y="30"/>
                  </a:cubicBezTo>
                  <a:cubicBezTo>
                    <a:pt x="493" y="32"/>
                    <a:pt x="499" y="34"/>
                    <a:pt x="498" y="36"/>
                  </a:cubicBezTo>
                  <a:cubicBezTo>
                    <a:pt x="496" y="35"/>
                    <a:pt x="494" y="35"/>
                    <a:pt x="494" y="37"/>
                  </a:cubicBezTo>
                  <a:cubicBezTo>
                    <a:pt x="497" y="35"/>
                    <a:pt x="499" y="38"/>
                    <a:pt x="501" y="37"/>
                  </a:cubicBezTo>
                  <a:cubicBezTo>
                    <a:pt x="501" y="39"/>
                    <a:pt x="496" y="37"/>
                    <a:pt x="494" y="38"/>
                  </a:cubicBezTo>
                  <a:cubicBezTo>
                    <a:pt x="497" y="39"/>
                    <a:pt x="494" y="41"/>
                    <a:pt x="498" y="41"/>
                  </a:cubicBezTo>
                  <a:cubicBezTo>
                    <a:pt x="498" y="40"/>
                    <a:pt x="500" y="41"/>
                    <a:pt x="502" y="41"/>
                  </a:cubicBezTo>
                  <a:cubicBezTo>
                    <a:pt x="503" y="43"/>
                    <a:pt x="500" y="41"/>
                    <a:pt x="500" y="43"/>
                  </a:cubicBezTo>
                  <a:cubicBezTo>
                    <a:pt x="501" y="43"/>
                    <a:pt x="504" y="44"/>
                    <a:pt x="504" y="42"/>
                  </a:cubicBezTo>
                  <a:cubicBezTo>
                    <a:pt x="504" y="43"/>
                    <a:pt x="509" y="44"/>
                    <a:pt x="507" y="45"/>
                  </a:cubicBezTo>
                  <a:cubicBezTo>
                    <a:pt x="506" y="46"/>
                    <a:pt x="505" y="44"/>
                    <a:pt x="504" y="45"/>
                  </a:cubicBezTo>
                  <a:cubicBezTo>
                    <a:pt x="505" y="47"/>
                    <a:pt x="510" y="45"/>
                    <a:pt x="513" y="47"/>
                  </a:cubicBezTo>
                  <a:cubicBezTo>
                    <a:pt x="513" y="45"/>
                    <a:pt x="518" y="45"/>
                    <a:pt x="520" y="46"/>
                  </a:cubicBezTo>
                  <a:cubicBezTo>
                    <a:pt x="521" y="49"/>
                    <a:pt x="518" y="45"/>
                    <a:pt x="516" y="47"/>
                  </a:cubicBezTo>
                  <a:cubicBezTo>
                    <a:pt x="517" y="48"/>
                    <a:pt x="517" y="48"/>
                    <a:pt x="517" y="48"/>
                  </a:cubicBezTo>
                  <a:cubicBezTo>
                    <a:pt x="515" y="50"/>
                    <a:pt x="508" y="46"/>
                    <a:pt x="506" y="48"/>
                  </a:cubicBezTo>
                  <a:cubicBezTo>
                    <a:pt x="509" y="49"/>
                    <a:pt x="509" y="49"/>
                    <a:pt x="509" y="49"/>
                  </a:cubicBezTo>
                  <a:cubicBezTo>
                    <a:pt x="507" y="49"/>
                    <a:pt x="505" y="49"/>
                    <a:pt x="504" y="50"/>
                  </a:cubicBezTo>
                  <a:cubicBezTo>
                    <a:pt x="507" y="50"/>
                    <a:pt x="507" y="52"/>
                    <a:pt x="508" y="52"/>
                  </a:cubicBezTo>
                  <a:cubicBezTo>
                    <a:pt x="511" y="52"/>
                    <a:pt x="507" y="52"/>
                    <a:pt x="509" y="51"/>
                  </a:cubicBezTo>
                  <a:cubicBezTo>
                    <a:pt x="510" y="52"/>
                    <a:pt x="514" y="52"/>
                    <a:pt x="515" y="54"/>
                  </a:cubicBezTo>
                  <a:cubicBezTo>
                    <a:pt x="512" y="53"/>
                    <a:pt x="512" y="55"/>
                    <a:pt x="510" y="55"/>
                  </a:cubicBezTo>
                  <a:cubicBezTo>
                    <a:pt x="510" y="56"/>
                    <a:pt x="513" y="55"/>
                    <a:pt x="513" y="56"/>
                  </a:cubicBezTo>
                  <a:cubicBezTo>
                    <a:pt x="512" y="56"/>
                    <a:pt x="512" y="56"/>
                    <a:pt x="512" y="56"/>
                  </a:cubicBezTo>
                  <a:cubicBezTo>
                    <a:pt x="516" y="61"/>
                    <a:pt x="521" y="66"/>
                    <a:pt x="530" y="69"/>
                  </a:cubicBezTo>
                  <a:cubicBezTo>
                    <a:pt x="528" y="70"/>
                    <a:pt x="529" y="72"/>
                    <a:pt x="529" y="74"/>
                  </a:cubicBezTo>
                  <a:cubicBezTo>
                    <a:pt x="529" y="73"/>
                    <a:pt x="531" y="74"/>
                    <a:pt x="532" y="74"/>
                  </a:cubicBezTo>
                  <a:cubicBezTo>
                    <a:pt x="530" y="76"/>
                    <a:pt x="530" y="76"/>
                    <a:pt x="530" y="76"/>
                  </a:cubicBezTo>
                  <a:cubicBezTo>
                    <a:pt x="530" y="78"/>
                    <a:pt x="533" y="79"/>
                    <a:pt x="535" y="80"/>
                  </a:cubicBezTo>
                  <a:cubicBezTo>
                    <a:pt x="535" y="80"/>
                    <a:pt x="534" y="80"/>
                    <a:pt x="534" y="80"/>
                  </a:cubicBezTo>
                  <a:cubicBezTo>
                    <a:pt x="533" y="82"/>
                    <a:pt x="536" y="81"/>
                    <a:pt x="537" y="82"/>
                  </a:cubicBezTo>
                  <a:cubicBezTo>
                    <a:pt x="535" y="83"/>
                    <a:pt x="535" y="83"/>
                    <a:pt x="535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6"/>
                    <a:pt x="535" y="86"/>
                  </a:cubicBezTo>
                  <a:cubicBezTo>
                    <a:pt x="536" y="86"/>
                    <a:pt x="536" y="87"/>
                    <a:pt x="537" y="86"/>
                  </a:cubicBezTo>
                  <a:cubicBezTo>
                    <a:pt x="536" y="87"/>
                    <a:pt x="535" y="90"/>
                    <a:pt x="535" y="91"/>
                  </a:cubicBezTo>
                  <a:cubicBezTo>
                    <a:pt x="530" y="91"/>
                    <a:pt x="523" y="91"/>
                    <a:pt x="518" y="91"/>
                  </a:cubicBezTo>
                  <a:cubicBezTo>
                    <a:pt x="516" y="91"/>
                    <a:pt x="516" y="91"/>
                    <a:pt x="515" y="91"/>
                  </a:cubicBezTo>
                  <a:cubicBezTo>
                    <a:pt x="510" y="89"/>
                    <a:pt x="499" y="90"/>
                    <a:pt x="493" y="88"/>
                  </a:cubicBezTo>
                  <a:cubicBezTo>
                    <a:pt x="494" y="89"/>
                    <a:pt x="489" y="90"/>
                    <a:pt x="485" y="90"/>
                  </a:cubicBezTo>
                  <a:cubicBezTo>
                    <a:pt x="479" y="90"/>
                    <a:pt x="486" y="88"/>
                    <a:pt x="483" y="87"/>
                  </a:cubicBezTo>
                  <a:cubicBezTo>
                    <a:pt x="480" y="87"/>
                    <a:pt x="476" y="87"/>
                    <a:pt x="475" y="87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2" y="87"/>
                    <a:pt x="468" y="87"/>
                    <a:pt x="466" y="86"/>
                  </a:cubicBezTo>
                  <a:cubicBezTo>
                    <a:pt x="466" y="86"/>
                    <a:pt x="466" y="86"/>
                    <a:pt x="466" y="86"/>
                  </a:cubicBezTo>
                  <a:cubicBezTo>
                    <a:pt x="464" y="86"/>
                    <a:pt x="463" y="85"/>
                    <a:pt x="460" y="85"/>
                  </a:cubicBezTo>
                  <a:cubicBezTo>
                    <a:pt x="457" y="85"/>
                    <a:pt x="453" y="84"/>
                    <a:pt x="450" y="85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8" y="85"/>
                    <a:pt x="448" y="85"/>
                    <a:pt x="448" y="85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6" y="84"/>
                    <a:pt x="447" y="83"/>
                    <a:pt x="448" y="83"/>
                  </a:cubicBezTo>
                  <a:cubicBezTo>
                    <a:pt x="444" y="82"/>
                    <a:pt x="445" y="84"/>
                    <a:pt x="442" y="84"/>
                  </a:cubicBezTo>
                  <a:cubicBezTo>
                    <a:pt x="437" y="84"/>
                    <a:pt x="439" y="83"/>
                    <a:pt x="438" y="83"/>
                  </a:cubicBezTo>
                  <a:cubicBezTo>
                    <a:pt x="440" y="83"/>
                    <a:pt x="440" y="83"/>
                    <a:pt x="441" y="83"/>
                  </a:cubicBezTo>
                  <a:cubicBezTo>
                    <a:pt x="445" y="83"/>
                    <a:pt x="440" y="83"/>
                    <a:pt x="440" y="82"/>
                  </a:cubicBezTo>
                  <a:cubicBezTo>
                    <a:pt x="440" y="82"/>
                    <a:pt x="438" y="83"/>
                    <a:pt x="435" y="82"/>
                  </a:cubicBezTo>
                  <a:cubicBezTo>
                    <a:pt x="433" y="82"/>
                    <a:pt x="428" y="82"/>
                    <a:pt x="430" y="81"/>
                  </a:cubicBezTo>
                  <a:cubicBezTo>
                    <a:pt x="427" y="81"/>
                    <a:pt x="425" y="81"/>
                    <a:pt x="423" y="81"/>
                  </a:cubicBezTo>
                  <a:cubicBezTo>
                    <a:pt x="424" y="81"/>
                    <a:pt x="427" y="82"/>
                    <a:pt x="427" y="82"/>
                  </a:cubicBezTo>
                  <a:cubicBezTo>
                    <a:pt x="425" y="82"/>
                    <a:pt x="421" y="82"/>
                    <a:pt x="421" y="82"/>
                  </a:cubicBezTo>
                  <a:cubicBezTo>
                    <a:pt x="423" y="82"/>
                    <a:pt x="423" y="82"/>
                    <a:pt x="423" y="82"/>
                  </a:cubicBezTo>
                  <a:cubicBezTo>
                    <a:pt x="421" y="82"/>
                    <a:pt x="417" y="81"/>
                    <a:pt x="418" y="82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81"/>
                    <a:pt x="411" y="80"/>
                    <a:pt x="408" y="80"/>
                  </a:cubicBezTo>
                  <a:cubicBezTo>
                    <a:pt x="409" y="79"/>
                    <a:pt x="413" y="79"/>
                    <a:pt x="408" y="78"/>
                  </a:cubicBezTo>
                  <a:cubicBezTo>
                    <a:pt x="402" y="78"/>
                    <a:pt x="402" y="78"/>
                    <a:pt x="402" y="78"/>
                  </a:cubicBezTo>
                  <a:cubicBezTo>
                    <a:pt x="400" y="78"/>
                    <a:pt x="399" y="78"/>
                    <a:pt x="401" y="77"/>
                  </a:cubicBezTo>
                  <a:cubicBezTo>
                    <a:pt x="393" y="76"/>
                    <a:pt x="388" y="78"/>
                    <a:pt x="383" y="77"/>
                  </a:cubicBezTo>
                  <a:cubicBezTo>
                    <a:pt x="387" y="76"/>
                    <a:pt x="385" y="76"/>
                    <a:pt x="383" y="75"/>
                  </a:cubicBezTo>
                  <a:cubicBezTo>
                    <a:pt x="383" y="75"/>
                    <a:pt x="382" y="76"/>
                    <a:pt x="380" y="76"/>
                  </a:cubicBezTo>
                  <a:cubicBezTo>
                    <a:pt x="380" y="76"/>
                    <a:pt x="383" y="75"/>
                    <a:pt x="384" y="76"/>
                  </a:cubicBezTo>
                  <a:cubicBezTo>
                    <a:pt x="384" y="77"/>
                    <a:pt x="381" y="76"/>
                    <a:pt x="379" y="76"/>
                  </a:cubicBezTo>
                  <a:cubicBezTo>
                    <a:pt x="378" y="73"/>
                    <a:pt x="361" y="73"/>
                    <a:pt x="354" y="71"/>
                  </a:cubicBezTo>
                  <a:cubicBezTo>
                    <a:pt x="352" y="72"/>
                    <a:pt x="349" y="71"/>
                    <a:pt x="346" y="71"/>
                  </a:cubicBezTo>
                  <a:cubicBezTo>
                    <a:pt x="349" y="70"/>
                    <a:pt x="340" y="71"/>
                    <a:pt x="339" y="70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3" y="70"/>
                    <a:pt x="325" y="71"/>
                    <a:pt x="324" y="70"/>
                  </a:cubicBezTo>
                  <a:cubicBezTo>
                    <a:pt x="321" y="69"/>
                    <a:pt x="327" y="69"/>
                    <a:pt x="329" y="69"/>
                  </a:cubicBezTo>
                  <a:cubicBezTo>
                    <a:pt x="327" y="67"/>
                    <a:pt x="314" y="69"/>
                    <a:pt x="313" y="67"/>
                  </a:cubicBezTo>
                  <a:cubicBezTo>
                    <a:pt x="312" y="67"/>
                    <a:pt x="312" y="68"/>
                    <a:pt x="307" y="68"/>
                  </a:cubicBezTo>
                  <a:cubicBezTo>
                    <a:pt x="305" y="68"/>
                    <a:pt x="299" y="66"/>
                    <a:pt x="300" y="66"/>
                  </a:cubicBezTo>
                  <a:cubicBezTo>
                    <a:pt x="297" y="66"/>
                    <a:pt x="295" y="67"/>
                    <a:pt x="293" y="66"/>
                  </a:cubicBezTo>
                  <a:cubicBezTo>
                    <a:pt x="294" y="66"/>
                    <a:pt x="295" y="66"/>
                    <a:pt x="297" y="66"/>
                  </a:cubicBezTo>
                  <a:cubicBezTo>
                    <a:pt x="292" y="65"/>
                    <a:pt x="287" y="65"/>
                    <a:pt x="282" y="65"/>
                  </a:cubicBezTo>
                  <a:cubicBezTo>
                    <a:pt x="281" y="64"/>
                    <a:pt x="271" y="64"/>
                    <a:pt x="263" y="64"/>
                  </a:cubicBezTo>
                  <a:cubicBezTo>
                    <a:pt x="259" y="65"/>
                    <a:pt x="244" y="65"/>
                    <a:pt x="240" y="69"/>
                  </a:cubicBezTo>
                  <a:cubicBezTo>
                    <a:pt x="240" y="68"/>
                    <a:pt x="238" y="69"/>
                    <a:pt x="237" y="70"/>
                  </a:cubicBezTo>
                  <a:cubicBezTo>
                    <a:pt x="235" y="72"/>
                    <a:pt x="239" y="72"/>
                    <a:pt x="239" y="73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233" y="74"/>
                    <a:pt x="237" y="76"/>
                    <a:pt x="236" y="77"/>
                  </a:cubicBezTo>
                  <a:cubicBezTo>
                    <a:pt x="238" y="76"/>
                    <a:pt x="237" y="78"/>
                    <a:pt x="239" y="77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3" y="80"/>
                    <a:pt x="242" y="78"/>
                    <a:pt x="245" y="80"/>
                  </a:cubicBezTo>
                  <a:cubicBezTo>
                    <a:pt x="246" y="81"/>
                    <a:pt x="242" y="81"/>
                    <a:pt x="242" y="81"/>
                  </a:cubicBezTo>
                  <a:cubicBezTo>
                    <a:pt x="241" y="82"/>
                    <a:pt x="243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6" y="84"/>
                    <a:pt x="246" y="84"/>
                    <a:pt x="247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6" y="84"/>
                    <a:pt x="246" y="84"/>
                    <a:pt x="245" y="83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50" y="87"/>
                    <a:pt x="251" y="87"/>
                  </a:cubicBezTo>
                  <a:cubicBezTo>
                    <a:pt x="252" y="90"/>
                    <a:pt x="260" y="94"/>
                    <a:pt x="263" y="95"/>
                  </a:cubicBezTo>
                  <a:cubicBezTo>
                    <a:pt x="262" y="95"/>
                    <a:pt x="262" y="95"/>
                    <a:pt x="263" y="95"/>
                  </a:cubicBezTo>
                  <a:cubicBezTo>
                    <a:pt x="265" y="96"/>
                    <a:pt x="268" y="96"/>
                    <a:pt x="267" y="96"/>
                  </a:cubicBezTo>
                  <a:cubicBezTo>
                    <a:pt x="269" y="97"/>
                    <a:pt x="266" y="97"/>
                    <a:pt x="268" y="99"/>
                  </a:cubicBezTo>
                  <a:cubicBezTo>
                    <a:pt x="268" y="99"/>
                    <a:pt x="270" y="98"/>
                    <a:pt x="269" y="98"/>
                  </a:cubicBezTo>
                  <a:cubicBezTo>
                    <a:pt x="270" y="101"/>
                    <a:pt x="279" y="102"/>
                    <a:pt x="281" y="105"/>
                  </a:cubicBezTo>
                  <a:cubicBezTo>
                    <a:pt x="280" y="105"/>
                    <a:pt x="279" y="105"/>
                    <a:pt x="278" y="105"/>
                  </a:cubicBezTo>
                  <a:cubicBezTo>
                    <a:pt x="282" y="106"/>
                    <a:pt x="285" y="108"/>
                    <a:pt x="291" y="109"/>
                  </a:cubicBezTo>
                  <a:cubicBezTo>
                    <a:pt x="289" y="109"/>
                    <a:pt x="289" y="109"/>
                    <a:pt x="287" y="109"/>
                  </a:cubicBezTo>
                  <a:cubicBezTo>
                    <a:pt x="289" y="110"/>
                    <a:pt x="292" y="112"/>
                    <a:pt x="295" y="112"/>
                  </a:cubicBezTo>
                  <a:cubicBezTo>
                    <a:pt x="295" y="111"/>
                    <a:pt x="294" y="112"/>
                    <a:pt x="293" y="111"/>
                  </a:cubicBezTo>
                  <a:cubicBezTo>
                    <a:pt x="293" y="110"/>
                    <a:pt x="298" y="111"/>
                    <a:pt x="299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301" y="113"/>
                    <a:pt x="302" y="113"/>
                    <a:pt x="304" y="114"/>
                  </a:cubicBezTo>
                  <a:cubicBezTo>
                    <a:pt x="304" y="115"/>
                    <a:pt x="302" y="114"/>
                    <a:pt x="302" y="115"/>
                  </a:cubicBezTo>
                  <a:cubicBezTo>
                    <a:pt x="299" y="116"/>
                    <a:pt x="304" y="118"/>
                    <a:pt x="304" y="118"/>
                  </a:cubicBezTo>
                  <a:cubicBezTo>
                    <a:pt x="306" y="118"/>
                    <a:pt x="307" y="119"/>
                    <a:pt x="308" y="118"/>
                  </a:cubicBezTo>
                  <a:cubicBezTo>
                    <a:pt x="310" y="119"/>
                    <a:pt x="307" y="119"/>
                    <a:pt x="308" y="120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17" y="121"/>
                    <a:pt x="317" y="123"/>
                    <a:pt x="314" y="122"/>
                  </a:cubicBezTo>
                  <a:cubicBezTo>
                    <a:pt x="318" y="124"/>
                    <a:pt x="324" y="124"/>
                    <a:pt x="328" y="125"/>
                  </a:cubicBezTo>
                  <a:cubicBezTo>
                    <a:pt x="329" y="126"/>
                    <a:pt x="333" y="127"/>
                    <a:pt x="334" y="128"/>
                  </a:cubicBezTo>
                  <a:cubicBezTo>
                    <a:pt x="333" y="129"/>
                    <a:pt x="334" y="127"/>
                    <a:pt x="332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29" y="128"/>
                    <a:pt x="329" y="130"/>
                    <a:pt x="326" y="130"/>
                  </a:cubicBezTo>
                  <a:cubicBezTo>
                    <a:pt x="329" y="131"/>
                    <a:pt x="332" y="133"/>
                    <a:pt x="335" y="135"/>
                  </a:cubicBezTo>
                  <a:cubicBezTo>
                    <a:pt x="336" y="133"/>
                    <a:pt x="340" y="137"/>
                    <a:pt x="343" y="136"/>
                  </a:cubicBezTo>
                  <a:cubicBezTo>
                    <a:pt x="347" y="138"/>
                    <a:pt x="342" y="138"/>
                    <a:pt x="342" y="139"/>
                  </a:cubicBezTo>
                  <a:cubicBezTo>
                    <a:pt x="347" y="140"/>
                    <a:pt x="349" y="143"/>
                    <a:pt x="352" y="144"/>
                  </a:cubicBezTo>
                  <a:cubicBezTo>
                    <a:pt x="352" y="144"/>
                    <a:pt x="352" y="144"/>
                    <a:pt x="351" y="144"/>
                  </a:cubicBezTo>
                  <a:cubicBezTo>
                    <a:pt x="355" y="146"/>
                    <a:pt x="358" y="149"/>
                    <a:pt x="363" y="150"/>
                  </a:cubicBezTo>
                  <a:cubicBezTo>
                    <a:pt x="363" y="150"/>
                    <a:pt x="362" y="150"/>
                    <a:pt x="361" y="150"/>
                  </a:cubicBezTo>
                  <a:cubicBezTo>
                    <a:pt x="362" y="152"/>
                    <a:pt x="366" y="149"/>
                    <a:pt x="367" y="152"/>
                  </a:cubicBezTo>
                  <a:cubicBezTo>
                    <a:pt x="364" y="152"/>
                    <a:pt x="364" y="152"/>
                    <a:pt x="364" y="152"/>
                  </a:cubicBezTo>
                  <a:cubicBezTo>
                    <a:pt x="368" y="153"/>
                    <a:pt x="366" y="155"/>
                    <a:pt x="371" y="156"/>
                  </a:cubicBezTo>
                  <a:cubicBezTo>
                    <a:pt x="370" y="156"/>
                    <a:pt x="369" y="156"/>
                    <a:pt x="368" y="156"/>
                  </a:cubicBezTo>
                  <a:cubicBezTo>
                    <a:pt x="371" y="157"/>
                    <a:pt x="372" y="159"/>
                    <a:pt x="376" y="160"/>
                  </a:cubicBezTo>
                  <a:cubicBezTo>
                    <a:pt x="375" y="160"/>
                    <a:pt x="374" y="160"/>
                    <a:pt x="372" y="160"/>
                  </a:cubicBezTo>
                  <a:cubicBezTo>
                    <a:pt x="372" y="161"/>
                    <a:pt x="377" y="161"/>
                    <a:pt x="376" y="162"/>
                  </a:cubicBezTo>
                  <a:cubicBezTo>
                    <a:pt x="376" y="163"/>
                    <a:pt x="375" y="164"/>
                    <a:pt x="375" y="164"/>
                  </a:cubicBezTo>
                  <a:cubicBezTo>
                    <a:pt x="378" y="164"/>
                    <a:pt x="376" y="167"/>
                    <a:pt x="370" y="167"/>
                  </a:cubicBezTo>
                  <a:cubicBezTo>
                    <a:pt x="370" y="167"/>
                    <a:pt x="368" y="167"/>
                    <a:pt x="365" y="167"/>
                  </a:cubicBezTo>
                  <a:cubicBezTo>
                    <a:pt x="339" y="166"/>
                    <a:pt x="317" y="163"/>
                    <a:pt x="293" y="161"/>
                  </a:cubicBezTo>
                  <a:cubicBezTo>
                    <a:pt x="292" y="159"/>
                    <a:pt x="300" y="161"/>
                    <a:pt x="299" y="160"/>
                  </a:cubicBezTo>
                  <a:cubicBezTo>
                    <a:pt x="297" y="161"/>
                    <a:pt x="295" y="159"/>
                    <a:pt x="288" y="159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285" y="158"/>
                    <a:pt x="285" y="157"/>
                    <a:pt x="281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76" y="158"/>
                    <a:pt x="276" y="155"/>
                    <a:pt x="272" y="156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65" y="156"/>
                    <a:pt x="267" y="154"/>
                    <a:pt x="261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58" y="153"/>
                    <a:pt x="249" y="154"/>
                    <a:pt x="249" y="152"/>
                  </a:cubicBezTo>
                  <a:cubicBezTo>
                    <a:pt x="244" y="152"/>
                    <a:pt x="239" y="151"/>
                    <a:pt x="236" y="152"/>
                  </a:cubicBezTo>
                  <a:cubicBezTo>
                    <a:pt x="236" y="151"/>
                    <a:pt x="238" y="151"/>
                    <a:pt x="239" y="151"/>
                  </a:cubicBezTo>
                  <a:cubicBezTo>
                    <a:pt x="222" y="149"/>
                    <a:pt x="205" y="145"/>
                    <a:pt x="188" y="144"/>
                  </a:cubicBezTo>
                  <a:cubicBezTo>
                    <a:pt x="188" y="143"/>
                    <a:pt x="189" y="144"/>
                    <a:pt x="190" y="143"/>
                  </a:cubicBezTo>
                  <a:cubicBezTo>
                    <a:pt x="179" y="143"/>
                    <a:pt x="175" y="139"/>
                    <a:pt x="164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60" y="139"/>
                    <a:pt x="159" y="138"/>
                  </a:cubicBezTo>
                  <a:cubicBezTo>
                    <a:pt x="156" y="139"/>
                    <a:pt x="151" y="137"/>
                    <a:pt x="148" y="138"/>
                  </a:cubicBezTo>
                  <a:cubicBezTo>
                    <a:pt x="148" y="137"/>
                    <a:pt x="150" y="137"/>
                    <a:pt x="150" y="137"/>
                  </a:cubicBezTo>
                  <a:cubicBezTo>
                    <a:pt x="147" y="136"/>
                    <a:pt x="139" y="136"/>
                    <a:pt x="136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22" y="130"/>
                    <a:pt x="100" y="124"/>
                    <a:pt x="79" y="123"/>
                  </a:cubicBezTo>
                  <a:cubicBezTo>
                    <a:pt x="74" y="122"/>
                    <a:pt x="80" y="122"/>
                    <a:pt x="78" y="121"/>
                  </a:cubicBezTo>
                  <a:cubicBezTo>
                    <a:pt x="58" y="120"/>
                    <a:pt x="44" y="114"/>
                    <a:pt x="23" y="113"/>
                  </a:cubicBezTo>
                  <a:cubicBezTo>
                    <a:pt x="10" y="111"/>
                    <a:pt x="0" y="113"/>
                    <a:pt x="0" y="113"/>
                  </a:cubicBezTo>
                  <a:cubicBezTo>
                    <a:pt x="31" y="117"/>
                    <a:pt x="53" y="123"/>
                    <a:pt x="78" y="130"/>
                  </a:cubicBezTo>
                  <a:close/>
                  <a:moveTo>
                    <a:pt x="656" y="33"/>
                  </a:moveTo>
                  <a:cubicBezTo>
                    <a:pt x="656" y="33"/>
                    <a:pt x="656" y="33"/>
                    <a:pt x="656" y="33"/>
                  </a:cubicBezTo>
                  <a:moveTo>
                    <a:pt x="655" y="33"/>
                  </a:moveTo>
                  <a:cubicBezTo>
                    <a:pt x="655" y="33"/>
                    <a:pt x="655" y="33"/>
                    <a:pt x="655" y="33"/>
                  </a:cubicBezTo>
                  <a:cubicBezTo>
                    <a:pt x="656" y="33"/>
                    <a:pt x="656" y="33"/>
                    <a:pt x="655" y="33"/>
                  </a:cubicBezTo>
                  <a:close/>
                  <a:moveTo>
                    <a:pt x="650" y="3"/>
                  </a:moveTo>
                  <a:cubicBezTo>
                    <a:pt x="650" y="3"/>
                    <a:pt x="650" y="4"/>
                    <a:pt x="650" y="4"/>
                  </a:cubicBezTo>
                  <a:cubicBezTo>
                    <a:pt x="650" y="4"/>
                    <a:pt x="649" y="4"/>
                    <a:pt x="648" y="5"/>
                  </a:cubicBezTo>
                  <a:cubicBezTo>
                    <a:pt x="648" y="4"/>
                    <a:pt x="648" y="3"/>
                    <a:pt x="650" y="3"/>
                  </a:cubicBezTo>
                  <a:close/>
                  <a:moveTo>
                    <a:pt x="649" y="34"/>
                  </a:moveTo>
                  <a:cubicBezTo>
                    <a:pt x="650" y="34"/>
                    <a:pt x="651" y="34"/>
                    <a:pt x="653" y="34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4"/>
                    <a:pt x="653" y="34"/>
                    <a:pt x="653" y="34"/>
                  </a:cubicBezTo>
                  <a:cubicBezTo>
                    <a:pt x="654" y="34"/>
                    <a:pt x="655" y="33"/>
                    <a:pt x="655" y="33"/>
                  </a:cubicBezTo>
                  <a:cubicBezTo>
                    <a:pt x="654" y="34"/>
                    <a:pt x="654" y="34"/>
                    <a:pt x="653" y="34"/>
                  </a:cubicBezTo>
                  <a:cubicBezTo>
                    <a:pt x="653" y="34"/>
                    <a:pt x="653" y="35"/>
                    <a:pt x="652" y="35"/>
                  </a:cubicBezTo>
                  <a:cubicBezTo>
                    <a:pt x="652" y="35"/>
                    <a:pt x="652" y="35"/>
                    <a:pt x="652" y="35"/>
                  </a:cubicBezTo>
                  <a:cubicBezTo>
                    <a:pt x="652" y="35"/>
                    <a:pt x="651" y="35"/>
                    <a:pt x="650" y="35"/>
                  </a:cubicBezTo>
                  <a:cubicBezTo>
                    <a:pt x="649" y="35"/>
                    <a:pt x="649" y="35"/>
                    <a:pt x="649" y="35"/>
                  </a:cubicBezTo>
                  <a:cubicBezTo>
                    <a:pt x="647" y="36"/>
                    <a:pt x="650" y="36"/>
                    <a:pt x="648" y="37"/>
                  </a:cubicBezTo>
                  <a:cubicBezTo>
                    <a:pt x="646" y="37"/>
                    <a:pt x="644" y="37"/>
                    <a:pt x="643" y="37"/>
                  </a:cubicBezTo>
                  <a:cubicBezTo>
                    <a:pt x="643" y="36"/>
                    <a:pt x="646" y="35"/>
                    <a:pt x="640" y="34"/>
                  </a:cubicBezTo>
                  <a:cubicBezTo>
                    <a:pt x="644" y="33"/>
                    <a:pt x="649" y="35"/>
                    <a:pt x="649" y="34"/>
                  </a:cubicBezTo>
                  <a:close/>
                  <a:moveTo>
                    <a:pt x="539" y="91"/>
                  </a:moveTo>
                  <a:cubicBezTo>
                    <a:pt x="541" y="91"/>
                    <a:pt x="537" y="92"/>
                    <a:pt x="538" y="92"/>
                  </a:cubicBezTo>
                  <a:cubicBezTo>
                    <a:pt x="537" y="92"/>
                    <a:pt x="535" y="93"/>
                    <a:pt x="535" y="92"/>
                  </a:cubicBezTo>
                  <a:cubicBezTo>
                    <a:pt x="538" y="92"/>
                    <a:pt x="539" y="91"/>
                    <a:pt x="539" y="9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4" name="Google Shape;464;p43"/>
            <p:cNvGrpSpPr/>
            <p:nvPr/>
          </p:nvGrpSpPr>
          <p:grpSpPr>
            <a:xfrm>
              <a:off x="4378772" y="1299004"/>
              <a:ext cx="3296153" cy="3382893"/>
              <a:chOff x="4516324" y="1568450"/>
              <a:chExt cx="3559176" cy="3652838"/>
            </a:xfrm>
          </p:grpSpPr>
          <p:sp>
            <p:nvSpPr>
              <p:cNvPr id="465" name="Google Shape;465;p43"/>
              <p:cNvSpPr/>
              <p:nvPr/>
            </p:nvSpPr>
            <p:spPr>
              <a:xfrm>
                <a:off x="7670687" y="1568450"/>
                <a:ext cx="404813" cy="365125"/>
              </a:xfrm>
              <a:custGeom>
                <a:rect b="b" l="l" r="r" t="t"/>
                <a:pathLst>
                  <a:path extrusionOk="0" h="64" w="71">
                    <a:moveTo>
                      <a:pt x="0" y="18"/>
                    </a:moveTo>
                    <a:cubicBezTo>
                      <a:pt x="0" y="18"/>
                      <a:pt x="17" y="3"/>
                      <a:pt x="26" y="2"/>
                    </a:cubicBezTo>
                    <a:cubicBezTo>
                      <a:pt x="36" y="0"/>
                      <a:pt x="47" y="3"/>
                      <a:pt x="55" y="11"/>
                    </a:cubicBezTo>
                    <a:cubicBezTo>
                      <a:pt x="62" y="18"/>
                      <a:pt x="71" y="29"/>
                      <a:pt x="65" y="40"/>
                    </a:cubicBezTo>
                    <a:cubicBezTo>
                      <a:pt x="60" y="52"/>
                      <a:pt x="52" y="64"/>
                      <a:pt x="52" y="64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3"/>
              <p:cNvSpPr/>
              <p:nvPr/>
            </p:nvSpPr>
            <p:spPr>
              <a:xfrm>
                <a:off x="7899287" y="1636713"/>
                <a:ext cx="153988" cy="268288"/>
              </a:xfrm>
              <a:custGeom>
                <a:rect b="b" l="l" r="r" t="t"/>
                <a:pathLst>
                  <a:path extrusionOk="0" h="47" w="27">
                    <a:moveTo>
                      <a:pt x="0" y="19"/>
                    </a:moveTo>
                    <a:cubicBezTo>
                      <a:pt x="0" y="19"/>
                      <a:pt x="15" y="7"/>
                      <a:pt x="14" y="0"/>
                    </a:cubicBezTo>
                    <a:cubicBezTo>
                      <a:pt x="14" y="0"/>
                      <a:pt x="27" y="12"/>
                      <a:pt x="25" y="22"/>
                    </a:cubicBezTo>
                    <a:cubicBezTo>
                      <a:pt x="23" y="32"/>
                      <a:pt x="14" y="45"/>
                      <a:pt x="13" y="46"/>
                    </a:cubicBezTo>
                    <a:cubicBezTo>
                      <a:pt x="11" y="47"/>
                      <a:pt x="0" y="19"/>
                      <a:pt x="0" y="19"/>
                    </a:cubicBezTo>
                    <a:close/>
                  </a:path>
                </a:pathLst>
              </a:custGeom>
              <a:solidFill>
                <a:srgbClr val="FF603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3"/>
              <p:cNvSpPr/>
              <p:nvPr/>
            </p:nvSpPr>
            <p:spPr>
              <a:xfrm>
                <a:off x="7597662" y="1665288"/>
                <a:ext cx="398463" cy="314325"/>
              </a:xfrm>
              <a:custGeom>
                <a:rect b="b" l="l" r="r" t="t"/>
                <a:pathLst>
                  <a:path extrusionOk="0" h="55" w="70">
                    <a:moveTo>
                      <a:pt x="64" y="35"/>
                    </a:moveTo>
                    <a:cubicBezTo>
                      <a:pt x="52" y="1"/>
                      <a:pt x="28" y="2"/>
                      <a:pt x="18" y="1"/>
                    </a:cubicBezTo>
                    <a:cubicBezTo>
                      <a:pt x="8" y="0"/>
                      <a:pt x="0" y="10"/>
                      <a:pt x="0" y="10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70" y="47"/>
                      <a:pt x="64" y="35"/>
                      <a:pt x="64" y="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3"/>
              <p:cNvSpPr/>
              <p:nvPr/>
            </p:nvSpPr>
            <p:spPr>
              <a:xfrm>
                <a:off x="7859599" y="1797050"/>
                <a:ext cx="125413" cy="182563"/>
              </a:xfrm>
              <a:custGeom>
                <a:rect b="b" l="l" r="r" t="t"/>
                <a:pathLst>
                  <a:path extrusionOk="0" h="32" w="22">
                    <a:moveTo>
                      <a:pt x="11" y="0"/>
                    </a:moveTo>
                    <a:cubicBezTo>
                      <a:pt x="12" y="7"/>
                      <a:pt x="6" y="7"/>
                      <a:pt x="6" y="7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0"/>
                      <a:pt x="17" y="28"/>
                      <a:pt x="18" y="27"/>
                    </a:cubicBezTo>
                    <a:cubicBezTo>
                      <a:pt x="22" y="17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3"/>
              <p:cNvSpPr/>
              <p:nvPr/>
            </p:nvSpPr>
            <p:spPr>
              <a:xfrm>
                <a:off x="5090999" y="1643063"/>
                <a:ext cx="2847975" cy="2911475"/>
              </a:xfrm>
              <a:custGeom>
                <a:rect b="b" l="l" r="r" t="t"/>
                <a:pathLst>
                  <a:path extrusionOk="0" h="511" w="500">
                    <a:moveTo>
                      <a:pt x="0" y="338"/>
                    </a:moveTo>
                    <a:cubicBezTo>
                      <a:pt x="440" y="14"/>
                      <a:pt x="440" y="14"/>
                      <a:pt x="440" y="14"/>
                    </a:cubicBezTo>
                    <a:cubicBezTo>
                      <a:pt x="440" y="14"/>
                      <a:pt x="491" y="0"/>
                      <a:pt x="500" y="59"/>
                    </a:cubicBezTo>
                    <a:cubicBezTo>
                      <a:pt x="227" y="511"/>
                      <a:pt x="227" y="511"/>
                      <a:pt x="227" y="511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3"/>
              <p:cNvSpPr/>
              <p:nvPr/>
            </p:nvSpPr>
            <p:spPr>
              <a:xfrm>
                <a:off x="6195899" y="1836738"/>
                <a:ext cx="1743075" cy="2717801"/>
              </a:xfrm>
              <a:custGeom>
                <a:rect b="b" l="l" r="r" t="t"/>
                <a:pathLst>
                  <a:path extrusionOk="0" h="477" w="306">
                    <a:moveTo>
                      <a:pt x="0" y="414"/>
                    </a:moveTo>
                    <a:cubicBezTo>
                      <a:pt x="12" y="461"/>
                      <a:pt x="12" y="461"/>
                      <a:pt x="12" y="461"/>
                    </a:cubicBezTo>
                    <a:cubicBezTo>
                      <a:pt x="33" y="477"/>
                      <a:pt x="33" y="477"/>
                      <a:pt x="33" y="477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04" y="14"/>
                      <a:pt x="302" y="7"/>
                      <a:pt x="298" y="0"/>
                    </a:cubicBezTo>
                    <a:lnTo>
                      <a:pt x="0" y="41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3"/>
              <p:cNvSpPr/>
              <p:nvPr/>
            </p:nvSpPr>
            <p:spPr>
              <a:xfrm>
                <a:off x="5090999" y="1693863"/>
                <a:ext cx="2693988" cy="2092325"/>
              </a:xfrm>
              <a:custGeom>
                <a:rect b="b" l="l" r="r" t="t"/>
                <a:pathLst>
                  <a:path extrusionOk="0" h="367" w="473">
                    <a:moveTo>
                      <a:pt x="473" y="8"/>
                    </a:moveTo>
                    <a:cubicBezTo>
                      <a:pt x="457" y="0"/>
                      <a:pt x="440" y="5"/>
                      <a:pt x="440" y="5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51" y="367"/>
                      <a:pt x="51" y="367"/>
                      <a:pt x="51" y="367"/>
                    </a:cubicBezTo>
                    <a:cubicBezTo>
                      <a:pt x="114" y="355"/>
                      <a:pt x="114" y="355"/>
                      <a:pt x="114" y="355"/>
                    </a:cubicBezTo>
                    <a:cubicBezTo>
                      <a:pt x="473" y="8"/>
                      <a:pt x="473" y="8"/>
                      <a:pt x="473" y="8"/>
                    </a:cubicBezTo>
                    <a:close/>
                  </a:path>
                </a:pathLst>
              </a:custGeom>
              <a:solidFill>
                <a:srgbClr val="FF603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3"/>
              <p:cNvSpPr/>
              <p:nvPr/>
            </p:nvSpPr>
            <p:spPr>
              <a:xfrm>
                <a:off x="4822712" y="3335338"/>
                <a:ext cx="1560513" cy="1549400"/>
              </a:xfrm>
              <a:custGeom>
                <a:rect b="b" l="l" r="r" t="t"/>
                <a:pathLst>
                  <a:path extrusionOk="0" h="272" w="274">
                    <a:moveTo>
                      <a:pt x="0" y="156"/>
                    </a:moveTo>
                    <a:cubicBezTo>
                      <a:pt x="0" y="156"/>
                      <a:pt x="41" y="65"/>
                      <a:pt x="47" y="41"/>
                    </a:cubicBezTo>
                    <a:cubicBezTo>
                      <a:pt x="47" y="41"/>
                      <a:pt x="116" y="0"/>
                      <a:pt x="161" y="67"/>
                    </a:cubicBezTo>
                    <a:cubicBezTo>
                      <a:pt x="161" y="67"/>
                      <a:pt x="255" y="55"/>
                      <a:pt x="241" y="151"/>
                    </a:cubicBezTo>
                    <a:cubicBezTo>
                      <a:pt x="241" y="151"/>
                      <a:pt x="274" y="164"/>
                      <a:pt x="274" y="214"/>
                    </a:cubicBezTo>
                    <a:cubicBezTo>
                      <a:pt x="274" y="214"/>
                      <a:pt x="203" y="249"/>
                      <a:pt x="146" y="272"/>
                    </a:cubicBez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7DDA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3"/>
              <p:cNvSpPr/>
              <p:nvPr/>
            </p:nvSpPr>
            <p:spPr>
              <a:xfrm>
                <a:off x="4862399" y="3414713"/>
                <a:ext cx="838200" cy="860425"/>
              </a:xfrm>
              <a:custGeom>
                <a:rect b="b" l="l" r="r" t="t"/>
                <a:pathLst>
                  <a:path extrusionOk="0" h="151" w="147">
                    <a:moveTo>
                      <a:pt x="47" y="31"/>
                    </a:moveTo>
                    <a:cubicBezTo>
                      <a:pt x="47" y="31"/>
                      <a:pt x="104" y="0"/>
                      <a:pt x="147" y="57"/>
                    </a:cubicBezTo>
                    <a:cubicBezTo>
                      <a:pt x="63" y="151"/>
                      <a:pt x="63" y="151"/>
                      <a:pt x="63" y="151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47" y="31"/>
                    </a:lnTo>
                    <a:close/>
                  </a:path>
                </a:pathLst>
              </a:custGeom>
              <a:solidFill>
                <a:srgbClr val="FFF3D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3"/>
              <p:cNvSpPr/>
              <p:nvPr/>
            </p:nvSpPr>
            <p:spPr>
              <a:xfrm>
                <a:off x="5511687" y="4217988"/>
                <a:ext cx="849313" cy="666750"/>
              </a:xfrm>
              <a:custGeom>
                <a:rect b="b" l="l" r="r" t="t"/>
                <a:pathLst>
                  <a:path extrusionOk="0" h="117" w="149">
                    <a:moveTo>
                      <a:pt x="116" y="0"/>
                    </a:moveTo>
                    <a:cubicBezTo>
                      <a:pt x="116" y="0"/>
                      <a:pt x="149" y="19"/>
                      <a:pt x="145" y="63"/>
                    </a:cubicBezTo>
                    <a:cubicBezTo>
                      <a:pt x="25" y="117"/>
                      <a:pt x="25" y="117"/>
                      <a:pt x="25" y="117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ECC48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3"/>
              <p:cNvSpPr/>
              <p:nvPr/>
            </p:nvSpPr>
            <p:spPr>
              <a:xfrm>
                <a:off x="4516324" y="4081463"/>
                <a:ext cx="1138238" cy="1139825"/>
              </a:xfrm>
              <a:custGeom>
                <a:rect b="b" l="l" r="r" t="t"/>
                <a:pathLst>
                  <a:path extrusionOk="0" h="200" w="200">
                    <a:moveTo>
                      <a:pt x="0" y="200"/>
                    </a:moveTo>
                    <a:cubicBezTo>
                      <a:pt x="200" y="141"/>
                      <a:pt x="200" y="141"/>
                      <a:pt x="200" y="141"/>
                    </a:cubicBezTo>
                    <a:cubicBezTo>
                      <a:pt x="169" y="0"/>
                      <a:pt x="54" y="25"/>
                      <a:pt x="54" y="25"/>
                    </a:cubicBezTo>
                    <a:lnTo>
                      <a:pt x="0" y="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43"/>
              <p:cNvSpPr/>
              <p:nvPr/>
            </p:nvSpPr>
            <p:spPr>
              <a:xfrm>
                <a:off x="4571887" y="4206875"/>
                <a:ext cx="655638" cy="912813"/>
              </a:xfrm>
              <a:custGeom>
                <a:rect b="b" l="l" r="r" t="t"/>
                <a:pathLst>
                  <a:path extrusionOk="0" h="160" w="115">
                    <a:moveTo>
                      <a:pt x="115" y="12"/>
                    </a:moveTo>
                    <a:cubicBezTo>
                      <a:pt x="115" y="12"/>
                      <a:pt x="115" y="12"/>
                      <a:pt x="115" y="12"/>
                    </a:cubicBezTo>
                    <a:cubicBezTo>
                      <a:pt x="88" y="0"/>
                      <a:pt x="63" y="1"/>
                      <a:pt x="51" y="2"/>
                    </a:cubicBezTo>
                    <a:cubicBezTo>
                      <a:pt x="0" y="160"/>
                      <a:pt x="0" y="160"/>
                      <a:pt x="0" y="160"/>
                    </a:cubicBezTo>
                    <a:lnTo>
                      <a:pt x="115" y="12"/>
                    </a:lnTo>
                    <a:close/>
                  </a:path>
                </a:pathLst>
              </a:custGeom>
              <a:solidFill>
                <a:srgbClr val="42392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43"/>
              <p:cNvSpPr/>
              <p:nvPr/>
            </p:nvSpPr>
            <p:spPr>
              <a:xfrm>
                <a:off x="5711712" y="1739899"/>
                <a:ext cx="2073275" cy="1976438"/>
              </a:xfrm>
              <a:custGeom>
                <a:rect b="b" l="l" r="r" t="t"/>
                <a:pathLst>
                  <a:path extrusionOk="0" h="1245" w="1306">
                    <a:moveTo>
                      <a:pt x="1306" y="0"/>
                    </a:moveTo>
                    <a:lnTo>
                      <a:pt x="18" y="1245"/>
                    </a:lnTo>
                    <a:lnTo>
                      <a:pt x="0" y="1220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43"/>
              <p:cNvSpPr/>
              <p:nvPr/>
            </p:nvSpPr>
            <p:spPr>
              <a:xfrm>
                <a:off x="6195899" y="1836738"/>
                <a:ext cx="1697038" cy="2359025"/>
              </a:xfrm>
              <a:custGeom>
                <a:rect b="b" l="l" r="r" t="t"/>
                <a:pathLst>
                  <a:path extrusionOk="0" h="1486" w="1069">
                    <a:moveTo>
                      <a:pt x="1069" y="0"/>
                    </a:moveTo>
                    <a:lnTo>
                      <a:pt x="0" y="1486"/>
                    </a:lnTo>
                    <a:lnTo>
                      <a:pt x="4" y="1450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43"/>
              <p:cNvSpPr/>
              <p:nvPr/>
            </p:nvSpPr>
            <p:spPr>
              <a:xfrm>
                <a:off x="5090999" y="1722438"/>
                <a:ext cx="2506663" cy="1846263"/>
              </a:xfrm>
              <a:custGeom>
                <a:rect b="b" l="l" r="r" t="t"/>
                <a:pathLst>
                  <a:path extrusionOk="0" h="1163" w="1579">
                    <a:moveTo>
                      <a:pt x="1579" y="0"/>
                    </a:moveTo>
                    <a:lnTo>
                      <a:pt x="0" y="1163"/>
                    </a:lnTo>
                    <a:lnTo>
                      <a:pt x="57" y="1138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0" name="Google Shape;480;p43"/>
          <p:cNvSpPr txBox="1"/>
          <p:nvPr/>
        </p:nvSpPr>
        <p:spPr>
          <a:xfrm>
            <a:off x="5586275" y="1822125"/>
            <a:ext cx="5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 new approach that involves the user into the discovery process. </a:t>
            </a:r>
            <a:endParaRPr sz="2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3"/>
          <p:cNvSpPr txBox="1"/>
          <p:nvPr/>
        </p:nvSpPr>
        <p:spPr>
          <a:xfrm>
            <a:off x="5586275" y="1234225"/>
            <a:ext cx="5752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rPr b="1" lang="en-US" sz="3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Interactive Data Discovery </a:t>
            </a:r>
            <a:endParaRPr b="1" sz="3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6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219718" y="6510036"/>
            <a:ext cx="1946400" cy="2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16-11-2020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5583773" y="6583500"/>
            <a:ext cx="144000" cy="144000"/>
          </a:xfrm>
          <a:prstGeom prst="ellipse">
            <a:avLst/>
          </a:prstGeom>
          <a:solidFill>
            <a:srgbClr val="FFD7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5752258" y="65835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5911218" y="6583500"/>
            <a:ext cx="144000" cy="144000"/>
          </a:xfrm>
          <a:prstGeom prst="ellipse">
            <a:avLst/>
          </a:prstGeom>
          <a:solidFill>
            <a:srgbClr val="F49C00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6089228" y="6583500"/>
            <a:ext cx="144000" cy="14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257713" y="6583500"/>
            <a:ext cx="144000" cy="144000"/>
          </a:xfrm>
          <a:prstGeom prst="ellipse">
            <a:avLst/>
          </a:prstGeom>
          <a:solidFill>
            <a:srgbClr val="DC5E00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6426198" y="6583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6594683" y="6583500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/>
          <p:nvPr/>
        </p:nvSpPr>
        <p:spPr>
          <a:xfrm flipH="1" rot="10800000">
            <a:off x="-101749" y="6153343"/>
            <a:ext cx="12366300" cy="136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4426200" y="683000"/>
            <a:ext cx="7086300" cy="5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Meet a data scientist. 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user has access to a </a:t>
            </a:r>
            <a:r>
              <a:rPr b="1"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lake</a:t>
            </a: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wants to </a:t>
            </a:r>
            <a:r>
              <a:rPr b="1"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create meaningful insights</a:t>
            </a: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only the </a:t>
            </a:r>
            <a:r>
              <a:rPr b="1"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relational datasets</a:t>
            </a: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user has </a:t>
            </a:r>
            <a:r>
              <a:rPr b="1"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 knowledge</a:t>
            </a: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about the information from the data lake,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b="1"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knows</a:t>
            </a: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attributes</a:t>
            </a: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end table should have 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wants </a:t>
            </a:r>
            <a:r>
              <a:rPr b="1"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many rows as possible.</a:t>
            </a:r>
            <a:endParaRPr b="1"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681" y="757872"/>
            <a:ext cx="4595084" cy="4595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6"/>
          <p:cNvCxnSpPr/>
          <p:nvPr/>
        </p:nvCxnSpPr>
        <p:spPr>
          <a:xfrm>
            <a:off x="0" y="63848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187" name="Google Shape;187;p26"/>
          <p:cNvGrpSpPr/>
          <p:nvPr/>
        </p:nvGrpSpPr>
        <p:grpSpPr>
          <a:xfrm>
            <a:off x="11507374" y="6247600"/>
            <a:ext cx="538500" cy="420914"/>
            <a:chOff x="11507374" y="6247600"/>
            <a:chExt cx="538500" cy="420914"/>
          </a:xfrm>
        </p:grpSpPr>
        <p:sp>
          <p:nvSpPr>
            <p:cNvPr id="188" name="Google Shape;188;p26"/>
            <p:cNvSpPr/>
            <p:nvPr/>
          </p:nvSpPr>
          <p:spPr>
            <a:xfrm>
              <a:off x="11598254" y="6247600"/>
              <a:ext cx="377372" cy="420914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11507374" y="6290064"/>
              <a:ext cx="538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fld id="{00000000-1234-1234-1234-123412341234}" type="slidenum">
                <a:rPr lang="en-US" sz="1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  <a:endParaRPr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7" name="Google Shape;487;p44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488" name="Google Shape;488;p44"/>
          <p:cNvGrpSpPr/>
          <p:nvPr/>
        </p:nvGrpSpPr>
        <p:grpSpPr>
          <a:xfrm>
            <a:off x="11507374" y="6247600"/>
            <a:ext cx="538500" cy="420914"/>
            <a:chOff x="11507374" y="6247600"/>
            <a:chExt cx="538500" cy="420914"/>
          </a:xfrm>
        </p:grpSpPr>
        <p:sp>
          <p:nvSpPr>
            <p:cNvPr id="489" name="Google Shape;489;p44"/>
            <p:cNvSpPr/>
            <p:nvPr/>
          </p:nvSpPr>
          <p:spPr>
            <a:xfrm>
              <a:off x="11598254" y="6247600"/>
              <a:ext cx="377372" cy="420914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4"/>
            <p:cNvSpPr txBox="1"/>
            <p:nvPr/>
          </p:nvSpPr>
          <p:spPr>
            <a:xfrm>
              <a:off x="11507374" y="6290064"/>
              <a:ext cx="538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fld id="{00000000-1234-1234-1234-123412341234}" type="slidenum">
                <a:rPr lang="en-US" sz="1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  <a:endParaRPr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44"/>
          <p:cNvSpPr txBox="1"/>
          <p:nvPr>
            <p:ph idx="1" type="subTitle"/>
          </p:nvPr>
        </p:nvSpPr>
        <p:spPr>
          <a:xfrm>
            <a:off x="279075" y="183300"/>
            <a:ext cx="11384400" cy="591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[1] R. C. Fernandez, Z. Abedjan, F. Koko, G. Yuan, S. Madden, M. Stonebraker. 2018. Aurum: A data discovery system. In ICDE. 1001–1012.</a:t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[2] Y. Zhang, Z. G Ives. 2020. Finding Related Tables in Data Lakes for Interactive Data Science. SIGMOD, 1951–1966.</a:t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[3] M. J. Cafarella, A. Halevy, N. Khoussainova. 2009. Data integration for the relational web. PVLDB (2009), 1090–1101.</a:t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[4] R. Pimplikar, S. Sarawagi. 2012. Answering table queries on the web using column keywords. PVLDB (2012), 908–919.</a:t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[5] A. Bogatu, A. A.A. Fernandes, N.W. Paton, N. Konstantinou. 2020. Dataset discovery in data lakes. ICDE, 709–720.</a:t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[6] F. Nargesian, E. Zhu, K. Q. Pu, R. J Miller. 2018. Table union search on open data. PVLDB, 813–825.</a:t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[7] E. Zhu, D. Deng, F. Nargesian, R. J Miller. 2019. Josie: Overlap set similarity search for finding joinable tables in data lakes. In SIGMOD. 847–864.</a:t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[8] K. Dimitriadou, O. Papaemmanouil, Y.Diao. 2016. AIDE: an active learning-based approach for interactive data exploration. TKDE (2016), 2842–2856.</a:t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[9] M. Yakout, K. Ganjam, K. Chakrabarti, S. Chaudhuri. 2012. InfoGather: Entity augmentation and attribute discovery by holistic matching with web tables. SIGMOD, 97–108</a:t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[10] A. Bonifati, R. Ciucanu, S. Staworko. 2014. Interactive join query inference with JIM. PVLDB (2014), 1541–1544.</a:t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[11] C. Koutras, G. Siachamis, A. Ionescu, K. Psarakis, J. Brons, M. Fragkoulis, C. Lofi, A. Bonifati, A. Katsifodimos. 2021. Valentine: Evaluating Matching Techniques for Dataset Discovery, to appear pages</a:t>
            </a:r>
            <a:r>
              <a:rPr lang="en-US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[12] R. Hai, S. Geisler, C. Quix. 2016. Constance: An intelligent data lake system. SIGMOD 26-June-20, 2097–2100.</a:t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[13] M. T. Özsu, P. Valduriez. 1999. Principles of distributed database systems. Vol. 2.</a:t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[14] S. Chaudhuri, B. Ding, S. Kandula. 2017. Approximate query processing: No silver bullet. In SIGMOD. 511–519.</a:t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7F7F7F"/>
                </a:solidFill>
              </a:rPr>
              <a:t>[15] N. Chepurko, R. Marcus, E. Zgraggen, R. C. Fernandez, T. Kraska, D. Karger. 2020. ARDA: automatic relational data augmentation for machine learning. PVLDB (2020), 1373–1387.</a:t>
            </a:r>
            <a:endParaRPr sz="1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7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7"/>
          <p:cNvSpPr txBox="1"/>
          <p:nvPr>
            <p:ph idx="1" type="subTitle"/>
          </p:nvPr>
        </p:nvSpPr>
        <p:spPr>
          <a:xfrm>
            <a:off x="219718" y="6510036"/>
            <a:ext cx="1946400" cy="2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16-11-2020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5583773" y="6583500"/>
            <a:ext cx="144000" cy="144000"/>
          </a:xfrm>
          <a:prstGeom prst="ellipse">
            <a:avLst/>
          </a:prstGeom>
          <a:solidFill>
            <a:srgbClr val="FFD7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5752258" y="65835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5911218" y="6583500"/>
            <a:ext cx="144000" cy="144000"/>
          </a:xfrm>
          <a:prstGeom prst="ellipse">
            <a:avLst/>
          </a:prstGeom>
          <a:solidFill>
            <a:srgbClr val="F49C00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6089228" y="6583500"/>
            <a:ext cx="144000" cy="14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6257713" y="6583500"/>
            <a:ext cx="144000" cy="144000"/>
          </a:xfrm>
          <a:prstGeom prst="ellipse">
            <a:avLst/>
          </a:prstGeom>
          <a:solidFill>
            <a:srgbClr val="DC5E00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6426198" y="6583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594683" y="6583500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/>
          <p:nvPr/>
        </p:nvSpPr>
        <p:spPr>
          <a:xfrm flipH="1" rot="10800000">
            <a:off x="-101749" y="6153343"/>
            <a:ext cx="12366300" cy="136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27"/>
          <p:cNvCxnSpPr/>
          <p:nvPr/>
        </p:nvCxnSpPr>
        <p:spPr>
          <a:xfrm>
            <a:off x="0" y="58514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206" name="Google Shape;206;p27"/>
          <p:cNvGrpSpPr/>
          <p:nvPr/>
        </p:nvGrpSpPr>
        <p:grpSpPr>
          <a:xfrm>
            <a:off x="11507374" y="5714200"/>
            <a:ext cx="538500" cy="420914"/>
            <a:chOff x="11507374" y="6247600"/>
            <a:chExt cx="538500" cy="420914"/>
          </a:xfrm>
        </p:grpSpPr>
        <p:sp>
          <p:nvSpPr>
            <p:cNvPr id="207" name="Google Shape;207;p27"/>
            <p:cNvSpPr/>
            <p:nvPr/>
          </p:nvSpPr>
          <p:spPr>
            <a:xfrm>
              <a:off x="11598254" y="6247600"/>
              <a:ext cx="377372" cy="420914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7"/>
            <p:cNvSpPr txBox="1"/>
            <p:nvPr/>
          </p:nvSpPr>
          <p:spPr>
            <a:xfrm>
              <a:off x="11507374" y="6290064"/>
              <a:ext cx="538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fld id="{00000000-1234-1234-1234-123412341234}" type="slidenum">
                <a:rPr lang="en-US" sz="1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  <a:endParaRPr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7"/>
          <p:cNvSpPr txBox="1"/>
          <p:nvPr/>
        </p:nvSpPr>
        <p:spPr>
          <a:xfrm>
            <a:off x="4426200" y="73400"/>
            <a:ext cx="7569300" cy="5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user has a </a:t>
            </a:r>
            <a:r>
              <a:rPr b="1"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discovery</a:t>
            </a: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problem. 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information is known, but its place is not. 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user wants to </a:t>
            </a: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relevant information among thousands of disparate heterogeneous datasets [1]. 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Current systems allow our user to: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 a specific query language [1];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use of data science notebooks [2];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keyword search [3, 4];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>
              <a:rPr b="1"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all return top-k results</a:t>
            </a: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that the user has to </a:t>
            </a:r>
            <a:r>
              <a:rPr b="1"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manually inspect.</a:t>
            </a:r>
            <a:endParaRPr b="1"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681" y="757872"/>
            <a:ext cx="4595084" cy="45950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>
            <p:ph idx="1" type="subTitle"/>
          </p:nvPr>
        </p:nvSpPr>
        <p:spPr>
          <a:xfrm>
            <a:off x="219750" y="5900425"/>
            <a:ext cx="11110200" cy="4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[1] </a:t>
            </a:r>
            <a:r>
              <a:rPr lang="en-US"/>
              <a:t>R. C. Fernandez, Z. Abedjan, F. Koko, G. Yuan, S. Madden, M. Stonebraker. 2018. Aurum: A data discovery system. In ICDE. 1001–1012.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[2] Y. Zhang, Z. G Ives. 2020. Finding Related Tables in Data Lakes for Interactive Data Science. SIGMOD, 1951–1966.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[3] M. J. Cafarella, A. Halevy, N. Khoussainova. 2009. Data integration for the relational web. PVLDB (2009), 1090–1101.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[4] R. Pimplikar, S. Sarawagi. 2012. Answering table queries on the web using column keywords. PVLDB (2012), 908–919.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sz="110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28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28"/>
          <p:cNvSpPr txBox="1"/>
          <p:nvPr>
            <p:ph idx="1" type="subTitle"/>
          </p:nvPr>
        </p:nvSpPr>
        <p:spPr>
          <a:xfrm>
            <a:off x="219718" y="6510036"/>
            <a:ext cx="1946400" cy="2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16-11-2020</a:t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5583773" y="6583500"/>
            <a:ext cx="144000" cy="144000"/>
          </a:xfrm>
          <a:prstGeom prst="ellipse">
            <a:avLst/>
          </a:prstGeom>
          <a:solidFill>
            <a:srgbClr val="FFD7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5752258" y="65835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5911218" y="6583500"/>
            <a:ext cx="144000" cy="144000"/>
          </a:xfrm>
          <a:prstGeom prst="ellipse">
            <a:avLst/>
          </a:prstGeom>
          <a:solidFill>
            <a:srgbClr val="F49C00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6089228" y="6583500"/>
            <a:ext cx="144000" cy="14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6257713" y="6583500"/>
            <a:ext cx="144000" cy="144000"/>
          </a:xfrm>
          <a:prstGeom prst="ellipse">
            <a:avLst/>
          </a:prstGeom>
          <a:solidFill>
            <a:srgbClr val="DC5E00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6426198" y="6583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6594683" y="6583500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/>
          <p:nvPr/>
        </p:nvSpPr>
        <p:spPr>
          <a:xfrm flipH="1" rot="10800000">
            <a:off x="-101749" y="6153343"/>
            <a:ext cx="12366300" cy="136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4476575" y="630000"/>
            <a:ext cx="7569300" cy="5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Other systems allow the user to </a:t>
            </a:r>
            <a:r>
              <a:rPr b="1"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provide a base table</a:t>
            </a:r>
            <a:endParaRPr b="1"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find other related datasets [5, 6, 7]. 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Our data </a:t>
            </a: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scientist does not have any other base table.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Interactive Data Exploration </a:t>
            </a: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[8]</a:t>
            </a:r>
            <a:endParaRPr i="1"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user engages in an iterative process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query -&gt; review data -&gt; adjust query -&gt; repeat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labour intensive task 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usually the users do not know what they want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681" y="757872"/>
            <a:ext cx="4595084" cy="4595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11507374" y="6290064"/>
            <a:ext cx="538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28"/>
          <p:cNvCxnSpPr/>
          <p:nvPr/>
        </p:nvCxnSpPr>
        <p:spPr>
          <a:xfrm>
            <a:off x="0" y="58514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231" name="Google Shape;231;p28"/>
          <p:cNvGrpSpPr/>
          <p:nvPr/>
        </p:nvGrpSpPr>
        <p:grpSpPr>
          <a:xfrm>
            <a:off x="11507374" y="5714200"/>
            <a:ext cx="538500" cy="420914"/>
            <a:chOff x="11507374" y="6247600"/>
            <a:chExt cx="538500" cy="420914"/>
          </a:xfrm>
        </p:grpSpPr>
        <p:sp>
          <p:nvSpPr>
            <p:cNvPr id="232" name="Google Shape;232;p28"/>
            <p:cNvSpPr/>
            <p:nvPr/>
          </p:nvSpPr>
          <p:spPr>
            <a:xfrm>
              <a:off x="11598254" y="6247600"/>
              <a:ext cx="377372" cy="420914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8"/>
            <p:cNvSpPr txBox="1"/>
            <p:nvPr/>
          </p:nvSpPr>
          <p:spPr>
            <a:xfrm>
              <a:off x="11507374" y="6290064"/>
              <a:ext cx="538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fld id="{00000000-1234-1234-1234-123412341234}" type="slidenum">
                <a:rPr lang="en-US" sz="1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  <a:endParaRPr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28"/>
          <p:cNvSpPr txBox="1"/>
          <p:nvPr>
            <p:ph idx="1" type="subTitle"/>
          </p:nvPr>
        </p:nvSpPr>
        <p:spPr>
          <a:xfrm>
            <a:off x="219750" y="5900425"/>
            <a:ext cx="11384400" cy="136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[5] </a:t>
            </a:r>
            <a:r>
              <a:rPr lang="en-US"/>
              <a:t>A. Bogatu, A. A.A. Fernandes, N.W. Paton, N. Konstantinou. 2020. Dataset discovery in data lakes. ICDE, 709–720.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[6] F. Nargesian, E. Zhu, K. Q. Pu, R. J Miller. 2018. Table union search on open data. PVLDB, 813–825.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[7] E. Zhu, D. Deng, F. Nargesian, R. J Miller. 2019. Josie: Overlap set similarity search for finding joinable tables in data lakes. In SIGMOD. 847–864.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[8] K. Dimitriadou, O. Papaemmanouil, Y.Diao. 2016. AIDE: an active learning-based approach for interactive data exploration. TKDE (2016), 2842–2856.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sz="110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29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219718" y="6510036"/>
            <a:ext cx="1946400" cy="2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16-11-2020</a:t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5583773" y="6583500"/>
            <a:ext cx="144000" cy="144000"/>
          </a:xfrm>
          <a:prstGeom prst="ellipse">
            <a:avLst/>
          </a:prstGeom>
          <a:solidFill>
            <a:srgbClr val="FFD7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5752258" y="65835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5911218" y="6583500"/>
            <a:ext cx="144000" cy="144000"/>
          </a:xfrm>
          <a:prstGeom prst="ellipse">
            <a:avLst/>
          </a:prstGeom>
          <a:solidFill>
            <a:srgbClr val="F49C00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6089228" y="6583500"/>
            <a:ext cx="144000" cy="14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6257713" y="6583500"/>
            <a:ext cx="144000" cy="144000"/>
          </a:xfrm>
          <a:prstGeom prst="ellipse">
            <a:avLst/>
          </a:prstGeom>
          <a:solidFill>
            <a:srgbClr val="DC5E00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6426198" y="6583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6594683" y="6583500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/>
          <p:nvPr/>
        </p:nvSpPr>
        <p:spPr>
          <a:xfrm flipH="1" rot="10800000">
            <a:off x="-101749" y="6153343"/>
            <a:ext cx="12366300" cy="136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4476575" y="630000"/>
            <a:ext cx="7569300" cy="24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Focus of research: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dataset discovery in data lakes;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provide one result to the user instead of top-k.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4444275" y="2744400"/>
            <a:ext cx="75693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Returning one result requires an abundance of information about the datasets. 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data lakes contain minimum amount of information - metadata. 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 sufficient for this precise work =&gt; we need contextual information (context).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1032229" y="1945881"/>
            <a:ext cx="2693250" cy="2497100"/>
          </a:xfrm>
          <a:custGeom>
            <a:rect b="b" l="l" r="r" t="t"/>
            <a:pathLst>
              <a:path extrusionOk="0" h="128" w="132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29"/>
          <p:cNvCxnSpPr/>
          <p:nvPr/>
        </p:nvCxnSpPr>
        <p:spPr>
          <a:xfrm>
            <a:off x="0" y="63848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254" name="Google Shape;254;p29"/>
          <p:cNvGrpSpPr/>
          <p:nvPr/>
        </p:nvGrpSpPr>
        <p:grpSpPr>
          <a:xfrm>
            <a:off x="11507374" y="6247600"/>
            <a:ext cx="538500" cy="420914"/>
            <a:chOff x="11507374" y="6247600"/>
            <a:chExt cx="538500" cy="420914"/>
          </a:xfrm>
        </p:grpSpPr>
        <p:sp>
          <p:nvSpPr>
            <p:cNvPr id="255" name="Google Shape;255;p29"/>
            <p:cNvSpPr/>
            <p:nvPr/>
          </p:nvSpPr>
          <p:spPr>
            <a:xfrm>
              <a:off x="11598254" y="6247600"/>
              <a:ext cx="377372" cy="420914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9"/>
            <p:cNvSpPr txBox="1"/>
            <p:nvPr/>
          </p:nvSpPr>
          <p:spPr>
            <a:xfrm>
              <a:off x="11507374" y="6290064"/>
              <a:ext cx="538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fld id="{00000000-1234-1234-1234-123412341234}" type="slidenum">
                <a:rPr lang="en-US" sz="1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  <a:endParaRPr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30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63" name="Google Shape;263;p30"/>
          <p:cNvSpPr txBox="1"/>
          <p:nvPr>
            <p:ph idx="1" type="subTitle"/>
          </p:nvPr>
        </p:nvSpPr>
        <p:spPr>
          <a:xfrm>
            <a:off x="219718" y="6510036"/>
            <a:ext cx="1946400" cy="2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16-11-2020</a:t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5583773" y="6583500"/>
            <a:ext cx="144000" cy="144000"/>
          </a:xfrm>
          <a:prstGeom prst="ellipse">
            <a:avLst/>
          </a:prstGeom>
          <a:solidFill>
            <a:srgbClr val="FFD7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5752258" y="65835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5911218" y="6583500"/>
            <a:ext cx="144000" cy="144000"/>
          </a:xfrm>
          <a:prstGeom prst="ellipse">
            <a:avLst/>
          </a:prstGeom>
          <a:solidFill>
            <a:srgbClr val="F49C00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6089228" y="6583500"/>
            <a:ext cx="144000" cy="14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6257713" y="6583500"/>
            <a:ext cx="144000" cy="144000"/>
          </a:xfrm>
          <a:prstGeom prst="ellipse">
            <a:avLst/>
          </a:prstGeom>
          <a:solidFill>
            <a:srgbClr val="DC5E00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6426198" y="6583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6594683" y="6583500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0"/>
          <p:cNvSpPr/>
          <p:nvPr/>
        </p:nvSpPr>
        <p:spPr>
          <a:xfrm flipH="1" rot="10800000">
            <a:off x="-101749" y="6153343"/>
            <a:ext cx="12366300" cy="136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4476575" y="477600"/>
            <a:ext cx="7569300" cy="24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Web tables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500"/>
              <a:buChar char="-"/>
            </a:pPr>
            <a:r>
              <a:rPr lang="en-US" sz="25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Information surrounding the tables [4, 9] </a:t>
            </a:r>
            <a:endParaRPr sz="25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web page text and title</a:t>
            </a:r>
            <a:endParaRPr sz="25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sz="25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table caption</a:t>
            </a:r>
            <a:endParaRPr sz="25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4476575" y="3057800"/>
            <a:ext cx="75693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Search engines</a:t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Tailor the results by using past searches and the users’ interests</a:t>
            </a:r>
            <a:endParaRPr sz="25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Solution - provide context through user interactions </a:t>
            </a:r>
            <a:endParaRPr sz="25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/>
          <p:nvPr/>
        </p:nvSpPr>
        <p:spPr>
          <a:xfrm rot="-406529">
            <a:off x="1429752" y="1849107"/>
            <a:ext cx="1866196" cy="2577905"/>
          </a:xfrm>
          <a:custGeom>
            <a:rect b="b" l="l" r="r" t="t"/>
            <a:pathLst>
              <a:path extrusionOk="0" h="400" w="293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30"/>
          <p:cNvCxnSpPr/>
          <p:nvPr/>
        </p:nvCxnSpPr>
        <p:spPr>
          <a:xfrm>
            <a:off x="0" y="58514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276" name="Google Shape;276;p30"/>
          <p:cNvGrpSpPr/>
          <p:nvPr/>
        </p:nvGrpSpPr>
        <p:grpSpPr>
          <a:xfrm>
            <a:off x="11507374" y="5714200"/>
            <a:ext cx="538500" cy="420914"/>
            <a:chOff x="11507374" y="6247600"/>
            <a:chExt cx="538500" cy="420914"/>
          </a:xfrm>
        </p:grpSpPr>
        <p:sp>
          <p:nvSpPr>
            <p:cNvPr id="277" name="Google Shape;277;p30"/>
            <p:cNvSpPr/>
            <p:nvPr/>
          </p:nvSpPr>
          <p:spPr>
            <a:xfrm>
              <a:off x="11598254" y="6247600"/>
              <a:ext cx="377372" cy="420914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11507374" y="6290064"/>
              <a:ext cx="538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Arial"/>
                <a:buNone/>
              </a:pPr>
              <a:fld id="{00000000-1234-1234-1234-123412341234}" type="slidenum">
                <a:rPr lang="en-US" sz="1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‹#›</a:t>
              </a:fld>
              <a:endParaRPr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30"/>
          <p:cNvSpPr txBox="1"/>
          <p:nvPr>
            <p:ph idx="1" type="subTitle"/>
          </p:nvPr>
        </p:nvSpPr>
        <p:spPr>
          <a:xfrm>
            <a:off x="219750" y="5900425"/>
            <a:ext cx="11384400" cy="136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[9]</a:t>
            </a:r>
            <a:r>
              <a:rPr lang="en-US"/>
              <a:t> M. Yakout, K. Ganjam, K. Chakrabarti, S. Chaudhuri. 2012. InfoGather: Entity augmentation and attribute discovery by holistic matching with web tables. SIGMOD, 97–108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sz="110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31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p31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11507374" y="6290064"/>
            <a:ext cx="538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1043470" y="1381274"/>
            <a:ext cx="1673871" cy="1673912"/>
          </a:xfrm>
          <a:custGeom>
            <a:rect b="b" l="l" r="r" t="t"/>
            <a:pathLst>
              <a:path extrusionOk="0" h="943049" w="943026">
                <a:moveTo>
                  <a:pt x="0" y="471525"/>
                </a:moveTo>
                <a:cubicBezTo>
                  <a:pt x="0" y="211109"/>
                  <a:pt x="211104" y="0"/>
                  <a:pt x="471513" y="0"/>
                </a:cubicBezTo>
                <a:cubicBezTo>
                  <a:pt x="731922" y="0"/>
                  <a:pt x="943026" y="211109"/>
                  <a:pt x="943026" y="471525"/>
                </a:cubicBezTo>
                <a:cubicBezTo>
                  <a:pt x="943026" y="731941"/>
                  <a:pt x="731922" y="943050"/>
                  <a:pt x="471513" y="943050"/>
                </a:cubicBezTo>
                <a:cubicBezTo>
                  <a:pt x="211104" y="943050"/>
                  <a:pt x="0" y="731941"/>
                  <a:pt x="0" y="4715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3825" lIns="183800" spcFirstLastPara="1" rIns="183800" wrap="square" tIns="183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Interactive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636925" y="2780883"/>
            <a:ext cx="822600" cy="8214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2854907" y="1710572"/>
            <a:ext cx="478200" cy="4782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2677106" y="2381149"/>
            <a:ext cx="1673871" cy="1673912"/>
          </a:xfrm>
          <a:custGeom>
            <a:rect b="b" l="l" r="r" t="t"/>
            <a:pathLst>
              <a:path extrusionOk="0" h="943049" w="943026">
                <a:moveTo>
                  <a:pt x="0" y="471525"/>
                </a:moveTo>
                <a:cubicBezTo>
                  <a:pt x="0" y="211109"/>
                  <a:pt x="211104" y="0"/>
                  <a:pt x="471513" y="0"/>
                </a:cubicBezTo>
                <a:cubicBezTo>
                  <a:pt x="731922" y="0"/>
                  <a:pt x="943026" y="211109"/>
                  <a:pt x="943026" y="471525"/>
                </a:cubicBezTo>
                <a:cubicBezTo>
                  <a:pt x="943026" y="731941"/>
                  <a:pt x="731922" y="943050"/>
                  <a:pt x="471513" y="943050"/>
                </a:cubicBezTo>
                <a:cubicBezTo>
                  <a:pt x="211104" y="943050"/>
                  <a:pt x="0" y="731941"/>
                  <a:pt x="0" y="47152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83825" lIns="183800" spcFirstLastPara="1" rIns="183800" wrap="square" tIns="183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2852159" y="4157619"/>
            <a:ext cx="478200" cy="4782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1073300" y="3337821"/>
            <a:ext cx="1673871" cy="1673912"/>
          </a:xfrm>
          <a:custGeom>
            <a:rect b="b" l="l" r="r" t="t"/>
            <a:pathLst>
              <a:path extrusionOk="0" h="943049" w="943026">
                <a:moveTo>
                  <a:pt x="0" y="471525"/>
                </a:moveTo>
                <a:cubicBezTo>
                  <a:pt x="0" y="211109"/>
                  <a:pt x="211104" y="0"/>
                  <a:pt x="471513" y="0"/>
                </a:cubicBezTo>
                <a:cubicBezTo>
                  <a:pt x="731922" y="0"/>
                  <a:pt x="943026" y="211109"/>
                  <a:pt x="943026" y="471525"/>
                </a:cubicBezTo>
                <a:cubicBezTo>
                  <a:pt x="943026" y="731941"/>
                  <a:pt x="731922" y="943050"/>
                  <a:pt x="471513" y="943050"/>
                </a:cubicBezTo>
                <a:cubicBezTo>
                  <a:pt x="211104" y="943050"/>
                  <a:pt x="0" y="731941"/>
                  <a:pt x="0" y="4715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83825" lIns="183800" spcFirstLastPara="1" rIns="183800" wrap="square" tIns="183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Discovery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4951475" y="1209450"/>
            <a:ext cx="65559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3480"/>
              <a:buFont typeface="Arial"/>
              <a:buNone/>
            </a:pPr>
            <a:r>
              <a:rPr b="1" lang="en-US" sz="2700">
                <a:solidFill>
                  <a:srgbClr val="FF6037"/>
                </a:solidFill>
                <a:latin typeface="Calibri"/>
                <a:ea typeface="Calibri"/>
                <a:cs typeface="Calibri"/>
                <a:sym typeface="Calibri"/>
              </a:rPr>
              <a:t>Interactive dataset discovery</a:t>
            </a:r>
            <a:endParaRPr b="1" sz="2700">
              <a:solidFill>
                <a:srgbClr val="FF60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Provide the user with the right information in an interactive manner.</a:t>
            </a:r>
            <a:endParaRPr sz="25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Aim to improve usability by returning one result instead of top-k results.</a:t>
            </a:r>
            <a:endParaRPr sz="25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Aim to improve the user involvement by using easy and meaningful interactions that benefit both the user and the algorithms </a:t>
            </a:r>
            <a:endParaRPr sz="25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1000"/>
              </a:spcAft>
              <a:buClr>
                <a:srgbClr val="B43512"/>
              </a:buClr>
              <a:buSzPts val="2030"/>
              <a:buFont typeface="Arial"/>
              <a:buNone/>
            </a:pPr>
            <a:r>
              <a:t/>
            </a:r>
            <a:endParaRPr sz="2300" cap="non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32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32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11507374" y="6290064"/>
            <a:ext cx="538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1657675" y="2066055"/>
            <a:ext cx="8783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20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Devise a strategy to create easy meaningful and sufficient interactions</a:t>
            </a:r>
            <a:endParaRPr sz="20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2415769" y="1617102"/>
            <a:ext cx="726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047"/>
              </a:buClr>
              <a:buSzPts val="1600"/>
              <a:buFont typeface="Calibri"/>
              <a:buNone/>
            </a:pPr>
            <a:r>
              <a:rPr lang="en-US" sz="3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 the user interactions as context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1661375" y="3150494"/>
            <a:ext cx="87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20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Research ranking mechanisms which combine schema matching, data profiling and users’ interaction profile</a:t>
            </a:r>
            <a:endParaRPr sz="20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2415769" y="2708850"/>
            <a:ext cx="726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047"/>
              </a:buClr>
              <a:buSzPts val="1600"/>
              <a:buFont typeface="Calibri"/>
              <a:buNone/>
            </a:pPr>
            <a:r>
              <a:rPr lang="en-US" sz="3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Return one result instead of top-k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1661375" y="4537819"/>
            <a:ext cx="87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20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Short-term and long-term memory</a:t>
            </a:r>
            <a:endParaRPr sz="20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2415769" y="4080364"/>
            <a:ext cx="726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047"/>
              </a:buClr>
              <a:buSzPts val="1600"/>
              <a:buFont typeface="Calibri"/>
              <a:buNone/>
            </a:pPr>
            <a:r>
              <a:rPr lang="en-US" sz="3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Account for future users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1973100" y="511600"/>
            <a:ext cx="82458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dataset discovery in data lakes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1661375" y="5604619"/>
            <a:ext cx="87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20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Aim to perform at interactive speed without decreasing the accuracy</a:t>
            </a:r>
            <a:endParaRPr sz="20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2415769" y="5147164"/>
            <a:ext cx="726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047"/>
              </a:buClr>
              <a:buSzPts val="1600"/>
              <a:buFont typeface="Calibri"/>
              <a:buNone/>
            </a:pPr>
            <a:r>
              <a:rPr lang="en-US" sz="3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Interactive speed</a:t>
            </a:r>
            <a:endParaRPr sz="29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33"/>
          <p:cNvCxnSpPr/>
          <p:nvPr/>
        </p:nvCxnSpPr>
        <p:spPr>
          <a:xfrm>
            <a:off x="0" y="646109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33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11507374" y="6290064"/>
            <a:ext cx="538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7081"/>
            <a:ext cx="11887199" cy="211738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 txBox="1"/>
          <p:nvPr/>
        </p:nvSpPr>
        <p:spPr>
          <a:xfrm>
            <a:off x="1973100" y="511600"/>
            <a:ext cx="82458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dataset discovery in data lakes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