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143000" y="1122362"/>
            <a:ext cx="6858000" cy="2387601"/>
          </a:xfrm>
          <a:prstGeom prst="rect">
            <a:avLst/>
          </a:prstGeom>
        </p:spPr>
        <p:txBody>
          <a:bodyPr anchor="b"/>
          <a:lstStyle>
            <a:lvl1pPr algn="ctr">
              <a:defRPr sz="4500"/>
            </a:lvl1pPr>
          </a:lstStyle>
          <a:p>
            <a:r>
              <a:t>Title Text</a:t>
            </a:r>
          </a:p>
        </p:txBody>
      </p:sp>
      <p:sp>
        <p:nvSpPr>
          <p:cNvPr id="12" name="Body Level One…"/>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23887" y="1709739"/>
            <a:ext cx="7886701" cy="2852737"/>
          </a:xfrm>
          <a:prstGeom prst="rect">
            <a:avLst/>
          </a:prstGeom>
        </p:spPr>
        <p:txBody>
          <a:bodyPr anchor="b"/>
          <a:lstStyle>
            <a:lvl1pPr>
              <a:defRPr sz="4500"/>
            </a:lvl1pPr>
          </a:lstStyle>
          <a:p>
            <a:r>
              <a:t>Title Text</a:t>
            </a:r>
          </a:p>
        </p:txBody>
      </p:sp>
      <p:sp>
        <p:nvSpPr>
          <p:cNvPr id="30" name="Body Level One…"/>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29841" y="365125"/>
            <a:ext cx="7886701" cy="1325564"/>
          </a:xfrm>
          <a:prstGeom prst="rect">
            <a:avLst/>
          </a:prstGeom>
        </p:spPr>
        <p:txBody>
          <a:bodyPr/>
          <a:lstStyle/>
          <a:p>
            <a:r>
              <a:t>Title Text</a:t>
            </a:r>
          </a:p>
        </p:txBody>
      </p:sp>
      <p:sp>
        <p:nvSpPr>
          <p:cNvPr id="48" name="Body Level One…"/>
          <p:cNvSpPr txBox="1">
            <a:spLocks noGrp="1"/>
          </p:cNvSpPr>
          <p:nvPr>
            <p:ph type="body" sz="quarter" idx="1"/>
          </p:nvPr>
        </p:nvSpPr>
        <p:spPr>
          <a:xfrm>
            <a:off x="629841" y="1681163"/>
            <a:ext cx="3868341"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29150" y="1681163"/>
            <a:ext cx="3887392" cy="823913"/>
          </a:xfrm>
          <a:prstGeom prst="rect">
            <a:avLst/>
          </a:prstGeom>
        </p:spPr>
        <p:txBody>
          <a:bodyPr anchor="b"/>
          <a:lstStyle/>
          <a:p>
            <a:pPr marL="0" indent="0">
              <a:buSzTx/>
              <a:buFontTx/>
              <a:buNone/>
              <a:defRPr sz="18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73" name="Body Level One…"/>
          <p:cNvSpPr txBox="1">
            <a:spLocks noGrp="1"/>
          </p:cNvSpPr>
          <p:nvPr>
            <p:ph type="body" sz="half" idx="1"/>
          </p:nvPr>
        </p:nvSpPr>
        <p:spPr>
          <a:xfrm>
            <a:off x="3887391" y="987425"/>
            <a:ext cx="4629151" cy="4873626"/>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29840" y="2057400"/>
            <a:ext cx="2949180" cy="3811588"/>
          </a:xfrm>
          <a:prstGeom prst="rect">
            <a:avLst/>
          </a:prstGeom>
        </p:spPr>
        <p:txBody>
          <a:bodyPr/>
          <a:lstStyle/>
          <a:p>
            <a:pPr marL="0" indent="0">
              <a:buSzTx/>
              <a:buFontTx/>
              <a:buNone/>
              <a:defRPr sz="12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83" name="Picture Placeholder 2"/>
          <p:cNvSpPr>
            <a:spLocks noGrp="1"/>
          </p:cNvSpPr>
          <p:nvPr>
            <p:ph type="pic" sz="half" idx="21"/>
          </p:nvPr>
        </p:nvSpPr>
        <p:spPr>
          <a:xfrm>
            <a:off x="3887391" y="987425"/>
            <a:ext cx="4629151" cy="4873626"/>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629841" y="2057400"/>
            <a:ext cx="2949178"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95347" y="6435957"/>
            <a:ext cx="220003" cy="205914"/>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1"/>
          <p:cNvSpPr txBox="1"/>
          <p:nvPr/>
        </p:nvSpPr>
        <p:spPr>
          <a:xfrm>
            <a:off x="637021" y="2608709"/>
            <a:ext cx="7869958" cy="1317772"/>
          </a:xfrm>
          <a:prstGeom prst="rect">
            <a:avLst/>
          </a:prstGeom>
          <a:solidFill>
            <a:srgbClr val="FFFFFF"/>
          </a:solidFill>
          <a:ln w="12700">
            <a:solidFill>
              <a:srgbClr val="DDDDDD"/>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685800">
              <a:lnSpc>
                <a:spcPct val="90000"/>
              </a:lnSpc>
              <a:defRPr sz="4500">
                <a:latin typeface="Calibri Light"/>
                <a:ea typeface="Calibri Light"/>
                <a:cs typeface="Calibri Light"/>
                <a:sym typeface="Calibri Light"/>
              </a:defRPr>
            </a:lvl1pPr>
          </a:lstStyle>
          <a:p>
            <a:r>
              <a:t>FACE RECOGNITION  BASED ATTENDANCE SYSTEM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xfrm>
            <a:off x="628650" y="365127"/>
            <a:ext cx="7886700" cy="831626"/>
          </a:xfrm>
          <a:prstGeom prst="rect">
            <a:avLst/>
          </a:prstGeom>
        </p:spPr>
        <p:txBody>
          <a:bodyPr/>
          <a:lstStyle>
            <a:lvl1pPr>
              <a:defRPr sz="2400" b="1">
                <a:solidFill>
                  <a:srgbClr val="374151"/>
                </a:solidFill>
                <a:latin typeface="Times New Roman"/>
                <a:ea typeface="Times New Roman"/>
                <a:cs typeface="Times New Roman"/>
                <a:sym typeface="Times New Roman"/>
              </a:defRPr>
            </a:lvl1pPr>
          </a:lstStyle>
          <a:p>
            <a:r>
              <a:t>Algorithm:</a:t>
            </a:r>
          </a:p>
        </p:txBody>
      </p:sp>
      <p:sp>
        <p:nvSpPr>
          <p:cNvPr id="121" name="Content Placeholder 2"/>
          <p:cNvSpPr txBox="1">
            <a:spLocks noGrp="1"/>
          </p:cNvSpPr>
          <p:nvPr>
            <p:ph type="body" idx="1"/>
          </p:nvPr>
        </p:nvSpPr>
        <p:spPr>
          <a:xfrm>
            <a:off x="605035" y="1196753"/>
            <a:ext cx="7886701" cy="4845275"/>
          </a:xfrm>
          <a:prstGeom prst="rect">
            <a:avLst/>
          </a:prstGeom>
        </p:spPr>
        <p:txBody>
          <a:bodyPr/>
          <a:lstStyle/>
          <a:p>
            <a:pPr>
              <a:buFontTx/>
              <a:buAutoNum type="arabicPeriod"/>
              <a:defRPr sz="1800">
                <a:solidFill>
                  <a:srgbClr val="374151"/>
                </a:solidFill>
                <a:latin typeface="Times New Roman"/>
                <a:ea typeface="Times New Roman"/>
                <a:cs typeface="Times New Roman"/>
                <a:sym typeface="Times New Roman"/>
              </a:defRPr>
            </a:pPr>
            <a:r>
              <a:t>Initialize the system by checking the availability of the required files and folders.</a:t>
            </a:r>
          </a:p>
          <a:p>
            <a:pPr>
              <a:buFontTx/>
              <a:buAutoNum type="arabicPeriod"/>
              <a:defRPr sz="1800">
                <a:solidFill>
                  <a:srgbClr val="374151"/>
                </a:solidFill>
                <a:latin typeface="Times New Roman"/>
                <a:ea typeface="Times New Roman"/>
                <a:cs typeface="Times New Roman"/>
                <a:sym typeface="Times New Roman"/>
              </a:defRPr>
            </a:pPr>
            <a:r>
              <a:t>Create a classifier using the pre-trained Haar Cascade Classifier to detect and localize faces in the input image.</a:t>
            </a:r>
          </a:p>
          <a:p>
            <a:pPr>
              <a:buFontTx/>
              <a:buAutoNum type="arabicPeriod"/>
              <a:defRPr sz="1800">
                <a:solidFill>
                  <a:srgbClr val="374151"/>
                </a:solidFill>
                <a:latin typeface="Times New Roman"/>
                <a:ea typeface="Times New Roman"/>
                <a:cs typeface="Times New Roman"/>
                <a:sym typeface="Times New Roman"/>
              </a:defRPr>
            </a:pPr>
            <a:r>
              <a:t>Capture the images from the camera and convert them to grayscale for further processing.</a:t>
            </a:r>
          </a:p>
          <a:p>
            <a:pPr>
              <a:buFontTx/>
              <a:buAutoNum type="arabicPeriod"/>
              <a:defRPr sz="1800">
                <a:solidFill>
                  <a:srgbClr val="374151"/>
                </a:solidFill>
                <a:latin typeface="Times New Roman"/>
                <a:ea typeface="Times New Roman"/>
                <a:cs typeface="Times New Roman"/>
                <a:sym typeface="Times New Roman"/>
              </a:defRPr>
            </a:pPr>
            <a:r>
              <a:t>Detect the faces in the image using the classifier.</a:t>
            </a:r>
          </a:p>
          <a:p>
            <a:pPr>
              <a:buFontTx/>
              <a:buAutoNum type="arabicPeriod"/>
              <a:defRPr sz="1800">
                <a:solidFill>
                  <a:srgbClr val="374151"/>
                </a:solidFill>
                <a:latin typeface="Times New Roman"/>
                <a:ea typeface="Times New Roman"/>
                <a:cs typeface="Times New Roman"/>
                <a:sym typeface="Times New Roman"/>
              </a:defRPr>
            </a:pPr>
            <a:r>
              <a:t>Extract the features from the detected faces using a feature extraction algorithm</a:t>
            </a:r>
          </a:p>
          <a:p>
            <a:pPr>
              <a:buFontTx/>
              <a:buAutoNum type="arabicPeriod"/>
              <a:defRPr sz="1800">
                <a:solidFill>
                  <a:srgbClr val="374151"/>
                </a:solidFill>
                <a:latin typeface="Times New Roman"/>
                <a:ea typeface="Times New Roman"/>
                <a:cs typeface="Times New Roman"/>
                <a:sym typeface="Times New Roman"/>
              </a:defRPr>
            </a:pPr>
            <a:r>
              <a:t>Compare the extracted features with the pre-existing database of registered individuals using a machine learning algorithm</a:t>
            </a:r>
          </a:p>
          <a:p>
            <a:pPr>
              <a:buFontTx/>
              <a:buAutoNum type="arabicPeriod"/>
              <a:defRPr sz="1800">
                <a:solidFill>
                  <a:srgbClr val="374151"/>
                </a:solidFill>
                <a:latin typeface="Times New Roman"/>
                <a:ea typeface="Times New Roman"/>
                <a:cs typeface="Times New Roman"/>
                <a:sym typeface="Times New Roman"/>
              </a:defRPr>
            </a:pPr>
            <a:r>
              <a:t>If a match is found, mark the attendance for the corresponding individual and store the attendance data in a CSV file.</a:t>
            </a:r>
          </a:p>
          <a:p>
            <a:pPr>
              <a:buFontTx/>
              <a:buAutoNum type="arabicPeriod"/>
              <a:defRPr sz="1800">
                <a:solidFill>
                  <a:srgbClr val="374151"/>
                </a:solidFill>
                <a:latin typeface="Times New Roman"/>
                <a:ea typeface="Times New Roman"/>
                <a:cs typeface="Times New Roman"/>
                <a:sym typeface="Times New Roman"/>
              </a:defRPr>
            </a:pPr>
            <a:r>
              <a:t>Display the attendance data in a table format for easy visualization.</a:t>
            </a:r>
          </a:p>
          <a:p>
            <a:pPr>
              <a:buFontTx/>
              <a:buAutoNum type="arabicPeriod"/>
              <a:defRPr sz="1800">
                <a:solidFill>
                  <a:srgbClr val="374151"/>
                </a:solidFill>
                <a:latin typeface="Times New Roman"/>
                <a:ea typeface="Times New Roman"/>
                <a:cs typeface="Times New Roman"/>
                <a:sym typeface="Times New Roman"/>
              </a:defRPr>
            </a:pPr>
            <a:r>
              <a:t>Repeat the above steps for every image captured by the camera until the system is stopped.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xfrm>
            <a:off x="565638" y="260648"/>
            <a:ext cx="7886701" cy="864097"/>
          </a:xfrm>
          <a:prstGeom prst="rect">
            <a:avLst/>
          </a:prstGeom>
        </p:spPr>
        <p:txBody>
          <a:bodyPr/>
          <a:lstStyle/>
          <a:p>
            <a:pPr>
              <a:defRPr sz="2400" b="1">
                <a:latin typeface="Times New Roman"/>
                <a:ea typeface="Times New Roman"/>
                <a:cs typeface="Times New Roman"/>
                <a:sym typeface="Times New Roman"/>
              </a:defRPr>
            </a:pPr>
            <a:r>
              <a:t>DATA COLLECTION</a:t>
            </a:r>
            <a:r>
              <a:rPr sz="2800" b="0"/>
              <a:t>:</a:t>
            </a:r>
          </a:p>
        </p:txBody>
      </p:sp>
      <p:sp>
        <p:nvSpPr>
          <p:cNvPr id="124" name="Content Placeholder 4"/>
          <p:cNvSpPr txBox="1">
            <a:spLocks noGrp="1"/>
          </p:cNvSpPr>
          <p:nvPr>
            <p:ph type="body" idx="1"/>
          </p:nvPr>
        </p:nvSpPr>
        <p:spPr>
          <a:xfrm>
            <a:off x="565638" y="1424387"/>
            <a:ext cx="7886701" cy="4351339"/>
          </a:xfrm>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Gather images of individuals for training the face recognition system.</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Use a webcam to capture multiple images of each individual's face.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captured images in appropriate directories (</a:t>
            </a:r>
            <a:r>
              <a:rPr sz="1400"/>
              <a:t>static/faces/&lt;user&gt;</a:t>
            </a:r>
            <a:r>
              <a:t>).</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a web interface using Flask to facilitate user interaction.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Utilize OpenCV for webcam access and face detection.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Capture and save images of faces using OpenCV.</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Accumulate a dataset of face images representing each registered user.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628650" y="365127"/>
            <a:ext cx="7886700" cy="759619"/>
          </a:xfrm>
          <a:prstGeom prst="rect">
            <a:avLst/>
          </a:prstGeom>
        </p:spPr>
        <p:txBody>
          <a:bodyPr/>
          <a:lstStyle>
            <a:lvl1pPr>
              <a:defRPr sz="2400" b="1">
                <a:latin typeface="Times New Roman"/>
                <a:ea typeface="Times New Roman"/>
                <a:cs typeface="Times New Roman"/>
                <a:sym typeface="Times New Roman"/>
              </a:defRPr>
            </a:lvl1pPr>
          </a:lstStyle>
          <a:p>
            <a:r>
              <a:t>TRAINING:</a:t>
            </a:r>
          </a:p>
        </p:txBody>
      </p:sp>
      <p:sp>
        <p:nvSpPr>
          <p:cNvPr id="127" name="Content Placeholder 2"/>
          <p:cNvSpPr txBox="1">
            <a:spLocks noGrp="1"/>
          </p:cNvSpPr>
          <p:nvPr>
            <p:ph type="body" idx="1"/>
          </p:nvPr>
        </p:nvSpPr>
        <p:spPr>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Train a machine learning model for face recognition using the collected data.</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Extract features from the collected face images.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Train the face recognition model using a K-Nearest Neighbors (KNN) algorithm.</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trained model for future use.</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training logic using Python and libraries like NumPy, scikit-learn, and joblib.</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Utilize KNN algorithm to build the recognition model.</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Save the trained model to a file (</a:t>
            </a:r>
            <a:r>
              <a:rPr sz="1400"/>
              <a:t>static/face_recognition_model.pkl</a:t>
            </a:r>
            <a:r>
              <a:t>).</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Obtain a trained model capable of recognizing registered users based on their facial features.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628650" y="365127"/>
            <a:ext cx="7886700" cy="543595"/>
          </a:xfrm>
          <a:prstGeom prst="rect">
            <a:avLst/>
          </a:prstGeom>
        </p:spPr>
        <p:txBody>
          <a:bodyPr/>
          <a:lstStyle>
            <a:lvl1pPr>
              <a:defRPr sz="2400" b="1">
                <a:latin typeface="Times New Roman"/>
                <a:ea typeface="Times New Roman"/>
                <a:cs typeface="Times New Roman"/>
                <a:sym typeface="Times New Roman"/>
              </a:defRPr>
            </a:lvl1pPr>
          </a:lstStyle>
          <a:p>
            <a:r>
              <a:t>DETECTION:</a:t>
            </a:r>
          </a:p>
        </p:txBody>
      </p:sp>
      <p:sp>
        <p:nvSpPr>
          <p:cNvPr id="130" name="Content Placeholder 4"/>
          <p:cNvSpPr txBox="1">
            <a:spLocks noGrp="1"/>
          </p:cNvSpPr>
          <p:nvPr>
            <p:ph type="body" idx="1"/>
          </p:nvPr>
        </p:nvSpPr>
        <p:spPr>
          <a:xfrm>
            <a:off x="572335" y="1353994"/>
            <a:ext cx="7886701" cy="4351339"/>
          </a:xfrm>
          <a:prstGeom prst="rect">
            <a:avLst/>
          </a:prstGeom>
        </p:spPr>
        <p:txBody>
          <a:bodyPr/>
          <a:lstStyle/>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Objective: Use the trained model to detect and recognize faces in real-time for attendance tracking.</a:t>
            </a:r>
          </a:p>
          <a:p>
            <a:pPr marL="457200" indent="-317500" defTabSz="457200">
              <a:lnSpc>
                <a:spcPct val="100000"/>
              </a:lnSpc>
              <a:spcBef>
                <a:spcPts val="0"/>
              </a:spcBef>
              <a:buClr>
                <a:srgbClr val="ECECEC"/>
              </a:buClr>
              <a:buFont typeface="Helvetica Neue"/>
              <a:buAutoNum type="arabicPeriod"/>
              <a:defRPr sz="1600">
                <a:latin typeface="Helvetica Neue"/>
                <a:ea typeface="Helvetica Neue"/>
                <a:cs typeface="Helvetica Neue"/>
                <a:sym typeface="Helvetica Neue"/>
              </a:defRPr>
            </a:pPr>
            <a:r>
              <a:t>Steps:</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Activate the webcam to capture live video feed.</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Perform face detection and recognition on each frame of the video.</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Record attendance based on recognized faces.</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Implementation:</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Implement face detection and recognition logic using OpenCV and the trained model.</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Use Flask to create a web interface for starting attendance tracking.</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Record attendance in CSV files (</a:t>
            </a:r>
            <a:r>
              <a:rPr sz="1400"/>
              <a:t>Attendance/Attendance-&lt;date&gt;.csv</a:t>
            </a:r>
            <a:r>
              <a:t>).</a:t>
            </a:r>
          </a:p>
          <a:p>
            <a:pPr marL="457200" indent="-317500" defTabSz="457200">
              <a:lnSpc>
                <a:spcPct val="100000"/>
              </a:lnSpc>
              <a:spcBef>
                <a:spcPts val="0"/>
              </a:spcBef>
              <a:buClr>
                <a:srgbClr val="ECECEC"/>
              </a:buClr>
              <a:buFont typeface="Helvetica Neue"/>
              <a:buAutoNum type="arabicPeriod" startAt="3"/>
              <a:defRPr sz="1600">
                <a:latin typeface="Helvetica Neue"/>
                <a:ea typeface="Helvetica Neue"/>
                <a:cs typeface="Helvetica Neue"/>
                <a:sym typeface="Helvetica Neue"/>
              </a:defRPr>
            </a:pPr>
            <a:r>
              <a:t>Outcome:</a:t>
            </a:r>
          </a:p>
          <a:p>
            <a:pPr marL="914400" lvl="1" indent="-317500" defTabSz="457200">
              <a:lnSpc>
                <a:spcPct val="100000"/>
              </a:lnSpc>
              <a:spcBef>
                <a:spcPts val="0"/>
              </a:spcBef>
              <a:buClr>
                <a:srgbClr val="ECECEC"/>
              </a:buClr>
              <a:buFont typeface="Helvetica Neue"/>
              <a:defRPr sz="1600">
                <a:latin typeface="Helvetica Neue"/>
                <a:ea typeface="Helvetica Neue"/>
                <a:cs typeface="Helvetica Neue"/>
                <a:sym typeface="Helvetica Neue"/>
              </a:defRPr>
            </a:pPr>
            <a:r>
              <a:t>Real-time attendance tracking based on facial recognition, providing accurate and efficient attendance management.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Haar Cascade Classifier:</a:t>
            </a:r>
          </a:p>
        </p:txBody>
      </p:sp>
      <p:sp>
        <p:nvSpPr>
          <p:cNvPr id="133" name="Content Placeholder 2"/>
          <p:cNvSpPr txBox="1">
            <a:spLocks noGrp="1"/>
          </p:cNvSpPr>
          <p:nvPr>
            <p:ph type="body" idx="1"/>
          </p:nvPr>
        </p:nvSpPr>
        <p:spPr>
          <a:prstGeom prst="rect">
            <a:avLst/>
          </a:prstGeom>
        </p:spPr>
        <p:txBody>
          <a:bodyPr/>
          <a:lstStyle/>
          <a:p>
            <a:pPr>
              <a:lnSpc>
                <a:spcPct val="81000"/>
              </a:lnSpc>
              <a:buFontTx/>
              <a:buAutoNum type="arabicPeriod"/>
              <a:defRPr sz="1600">
                <a:solidFill>
                  <a:srgbClr val="374151"/>
                </a:solidFill>
                <a:latin typeface="Times New Roman"/>
                <a:ea typeface="Times New Roman"/>
                <a:cs typeface="Times New Roman"/>
                <a:sym typeface="Times New Roman"/>
              </a:defRPr>
            </a:pPr>
            <a:r>
              <a:t>For face recognition using Haar cascade classifiers, the algorithm first needs to be trained on a large dataset of positive and negative images that contain faces and other objects. The positive images contain faces in different positions, orientations, and lighting conditions, while the negative images contain scenes without faces.</a:t>
            </a:r>
          </a:p>
          <a:p>
            <a:pPr>
              <a:lnSpc>
                <a:spcPct val="81000"/>
              </a:lnSpc>
              <a:buFontTx/>
              <a:buAutoNum type="arabicPeriod"/>
              <a:defRPr sz="1600">
                <a:solidFill>
                  <a:srgbClr val="374151"/>
                </a:solidFill>
                <a:latin typeface="Times New Roman"/>
                <a:ea typeface="Times New Roman"/>
                <a:cs typeface="Times New Roman"/>
                <a:sym typeface="Times New Roman"/>
              </a:defRPr>
            </a:pPr>
            <a:r>
              <a:t>Once the algorithm is trained, it can be used to detect faces in new images or video streams. The detection process involves sliding a window over the image and applying the Haar cascade classifier to each window. If the classifier detects a face, it is marked as a positive detection.</a:t>
            </a:r>
          </a:p>
          <a:p>
            <a:pPr>
              <a:lnSpc>
                <a:spcPct val="81000"/>
              </a:lnSpc>
              <a:buFontTx/>
              <a:buAutoNum type="arabicPeriod"/>
              <a:defRPr sz="1600">
                <a:solidFill>
                  <a:srgbClr val="374151"/>
                </a:solidFill>
                <a:latin typeface="Times New Roman"/>
                <a:ea typeface="Times New Roman"/>
                <a:cs typeface="Times New Roman"/>
                <a:sym typeface="Times New Roman"/>
              </a:defRPr>
            </a:pPr>
            <a:r>
              <a:t>After detecting the face, the next step is to extract features from the face region. This can be done using techniques such as Local Binary Patterns (LBP) or Histogram of Oriented Gradients (HOG). These features can then be used to recognize the face by comparing them to a database of previously stored faces.</a:t>
            </a:r>
          </a:p>
          <a:p>
            <a:pPr>
              <a:lnSpc>
                <a:spcPct val="81000"/>
              </a:lnSpc>
              <a:buFontTx/>
              <a:buAutoNum type="arabicPeriod"/>
              <a:defRPr sz="1600">
                <a:solidFill>
                  <a:srgbClr val="374151"/>
                </a:solidFill>
                <a:latin typeface="Times New Roman"/>
                <a:ea typeface="Times New Roman"/>
                <a:cs typeface="Times New Roman"/>
                <a:sym typeface="Times New Roman"/>
              </a:defRPr>
            </a:pPr>
            <a:r>
              <a:t>The recognition process involves comparing the features extracted from the detected face to the features of the faces in the database. If a match is found, the detected face is recognized as belonging to the corresponding individual in the database.</a:t>
            </a:r>
          </a:p>
          <a:p>
            <a:pPr>
              <a:lnSpc>
                <a:spcPct val="81000"/>
              </a:lnSpc>
              <a:buFontTx/>
              <a:buAutoNum type="arabicPeriod"/>
              <a:defRPr sz="1600">
                <a:solidFill>
                  <a:srgbClr val="374151"/>
                </a:solidFill>
                <a:latin typeface="Times New Roman"/>
                <a:ea typeface="Times New Roman"/>
                <a:cs typeface="Times New Roman"/>
                <a:sym typeface="Times New Roman"/>
              </a:defRPr>
            </a:pPr>
            <a:r>
              <a:t>Overall, Haar cascade classifiers are one of the many techniques used for face recognition, and they can be effective when combined with other techniques such as feature extraction and matching. However, they do have limitations, such as difficulty in detecting faces under certain lighting conditions or when the face is partially occluded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5"/>
          <p:cNvSpPr txBox="1">
            <a:spLocks noGrp="1"/>
          </p:cNvSpPr>
          <p:nvPr>
            <p:ph type="ctrTitle"/>
          </p:nvPr>
        </p:nvSpPr>
        <p:spPr>
          <a:xfrm>
            <a:off x="-1044625" y="692695"/>
            <a:ext cx="6858001" cy="794470"/>
          </a:xfrm>
          <a:prstGeom prst="rect">
            <a:avLst/>
          </a:prstGeom>
        </p:spPr>
        <p:txBody>
          <a:bodyPr/>
          <a:lstStyle>
            <a:lvl1pPr>
              <a:defRPr sz="2400" b="1">
                <a:latin typeface="Times New Roman"/>
                <a:ea typeface="Times New Roman"/>
                <a:cs typeface="Times New Roman"/>
                <a:sym typeface="Times New Roman"/>
              </a:defRPr>
            </a:lvl1pPr>
          </a:lstStyle>
          <a:p>
            <a:r>
              <a:t>IMAGE PROCESSING :</a:t>
            </a:r>
          </a:p>
        </p:txBody>
      </p:sp>
      <p:sp>
        <p:nvSpPr>
          <p:cNvPr id="136" name="TextBox 2"/>
          <p:cNvSpPr txBox="1"/>
          <p:nvPr/>
        </p:nvSpPr>
        <p:spPr>
          <a:xfrm>
            <a:off x="729287" y="1628799"/>
            <a:ext cx="7541409" cy="33663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gn="just" defTabSz="685800">
              <a:lnSpc>
                <a:spcPct val="90000"/>
              </a:lnSpc>
              <a:spcBef>
                <a:spcPts val="700"/>
              </a:spcBef>
              <a:defRPr>
                <a:latin typeface="Times New Roman"/>
                <a:ea typeface="Times New Roman"/>
                <a:cs typeface="Times New Roman"/>
                <a:sym typeface="Times New Roman"/>
              </a:defRPr>
            </a:pPr>
            <a:r>
              <a:t>In this project image processing is done using open CV</a:t>
            </a:r>
            <a:endParaRPr sz="2400">
              <a:latin typeface="Calibri Light"/>
              <a:ea typeface="Calibri Light"/>
              <a:cs typeface="Calibri Light"/>
              <a:sym typeface="Calibri Light"/>
            </a:endParaRPr>
          </a:p>
          <a:p>
            <a:pPr algn="just" defTabSz="685800">
              <a:lnSpc>
                <a:spcPct val="90000"/>
              </a:lnSpc>
              <a:spcBef>
                <a:spcPts val="700"/>
              </a:spcBef>
              <a:defRPr>
                <a:latin typeface="Times New Roman"/>
                <a:ea typeface="Times New Roman"/>
                <a:cs typeface="Times New Roman"/>
                <a:sym typeface="Times New Roman"/>
              </a:defRPr>
            </a:pPr>
            <a:r>
              <a:t>First we collect the RGB images from image classifier and convert them into grayscale using OpenCV library and we detect the faces from the images and crop the images as per our requirement and save the processed images in training image folder</a:t>
            </a:r>
            <a:endParaRPr sz="2400">
              <a:latin typeface="Calibri Light"/>
              <a:ea typeface="Calibri Light"/>
              <a:cs typeface="Calibri Light"/>
              <a:sym typeface="Calibri Light"/>
            </a:endParaRPr>
          </a:p>
          <a:p>
            <a:pPr algn="just" defTabSz="685800">
              <a:lnSpc>
                <a:spcPct val="90000"/>
              </a:lnSpc>
              <a:spcBef>
                <a:spcPts val="700"/>
              </a:spcBef>
              <a:defRPr>
                <a:latin typeface="Times New Roman"/>
                <a:ea typeface="Times New Roman"/>
                <a:cs typeface="Times New Roman"/>
                <a:sym typeface="Times New Roman"/>
              </a:defRPr>
            </a:pPr>
            <a:r>
              <a:t>By doing image processing our data is more accurate so we can detect the faces with more accuracy in less time so image processing is a major step in face recognition based attendance system</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prstGeom prst="rect">
            <a:avLst/>
          </a:prstGeom>
        </p:spPr>
        <p:txBody>
          <a:bodyPr/>
          <a:lstStyle/>
          <a:p>
            <a:pPr>
              <a:defRPr sz="2400" b="1">
                <a:latin typeface="Times New Roman"/>
                <a:ea typeface="Times New Roman"/>
                <a:cs typeface="Times New Roman"/>
                <a:sym typeface="Times New Roman"/>
              </a:defRPr>
            </a:pPr>
            <a:r>
              <a:t>INTERFACE </a:t>
            </a:r>
            <a:r>
              <a:rPr sz="2800" b="0"/>
              <a:t>:</a:t>
            </a:r>
          </a:p>
        </p:txBody>
      </p:sp>
      <p:pic>
        <p:nvPicPr>
          <p:cNvPr id="139" name="Content Placeholder 10" descr="Content Placeholder 10"/>
          <p:cNvPicPr>
            <a:picLocks noChangeAspect="1"/>
          </p:cNvPicPr>
          <p:nvPr/>
        </p:nvPicPr>
        <p:blipFill>
          <a:blip r:embed="rId2"/>
          <a:stretch>
            <a:fillRect/>
          </a:stretch>
        </p:blipFill>
        <p:spPr>
          <a:xfrm>
            <a:off x="628650" y="2791178"/>
            <a:ext cx="7886700" cy="242023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lstStyle>
            <a:lvl1pPr>
              <a:defRPr sz="2800">
                <a:latin typeface="Times New Roman"/>
                <a:ea typeface="Times New Roman"/>
                <a:cs typeface="Times New Roman"/>
                <a:sym typeface="Times New Roman"/>
              </a:defRPr>
            </a:lvl1pPr>
          </a:lstStyle>
          <a:p>
            <a:r>
              <a:t>Output :</a:t>
            </a:r>
          </a:p>
        </p:txBody>
      </p:sp>
      <p:sp>
        <p:nvSpPr>
          <p:cNvPr id="142" name="TextBox 11"/>
          <p:cNvSpPr txBox="1"/>
          <p:nvPr/>
        </p:nvSpPr>
        <p:spPr>
          <a:xfrm>
            <a:off x="3249568" y="3586410"/>
            <a:ext cx="4046466" cy="333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After taking attendance</a:t>
            </a:r>
          </a:p>
        </p:txBody>
      </p:sp>
      <p:pic>
        <p:nvPicPr>
          <p:cNvPr id="143" name="Picture 14" descr="Picture 14"/>
          <p:cNvPicPr>
            <a:picLocks noChangeAspect="1"/>
          </p:cNvPicPr>
          <p:nvPr/>
        </p:nvPicPr>
        <p:blipFill>
          <a:blip r:embed="rId2"/>
          <a:stretch>
            <a:fillRect/>
          </a:stretch>
        </p:blipFill>
        <p:spPr>
          <a:xfrm>
            <a:off x="180975" y="1757486"/>
            <a:ext cx="8963025" cy="1762126"/>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5"/>
          <p:cNvSpPr txBox="1"/>
          <p:nvPr/>
        </p:nvSpPr>
        <p:spPr>
          <a:xfrm>
            <a:off x="1413364" y="2708919"/>
            <a:ext cx="6317272"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Times New Roman"/>
                <a:ea typeface="Times New Roman"/>
                <a:cs typeface="Times New Roman"/>
                <a:sym typeface="Times New Roman"/>
              </a:defRPr>
            </a:lvl1pPr>
          </a:lstStyle>
          <a:p>
            <a:r>
              <a:t>Student details will automatically register into an excel sheet</a:t>
            </a:r>
          </a:p>
        </p:txBody>
      </p:sp>
      <p:sp>
        <p:nvSpPr>
          <p:cNvPr id="146" name="TextBox 8"/>
          <p:cNvSpPr txBox="1"/>
          <p:nvPr/>
        </p:nvSpPr>
        <p:spPr>
          <a:xfrm>
            <a:off x="1089327" y="5013176"/>
            <a:ext cx="7253377"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Times New Roman"/>
                <a:ea typeface="Times New Roman"/>
                <a:cs typeface="Times New Roman"/>
                <a:sym typeface="Times New Roman"/>
              </a:defRPr>
            </a:lvl1pPr>
          </a:lstStyle>
          <a:p>
            <a:r>
              <a:t>Attendants will automatically mark in an excel sheet</a:t>
            </a:r>
          </a:p>
        </p:txBody>
      </p:sp>
      <p:pic>
        <p:nvPicPr>
          <p:cNvPr id="147" name="Picture 13" descr="Picture 13"/>
          <p:cNvPicPr>
            <a:picLocks noChangeAspect="1"/>
          </p:cNvPicPr>
          <p:nvPr/>
        </p:nvPicPr>
        <p:blipFill>
          <a:blip r:embed="rId2"/>
          <a:stretch>
            <a:fillRect/>
          </a:stretch>
        </p:blipFill>
        <p:spPr>
          <a:xfrm>
            <a:off x="1547663" y="3212975"/>
            <a:ext cx="4176466" cy="149048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prstGeom prst="rect">
            <a:avLst/>
          </a:prstGeom>
        </p:spPr>
        <p:txBody>
          <a:bodyPr/>
          <a:lstStyle>
            <a:lvl1pPr>
              <a:defRPr sz="2800">
                <a:latin typeface="Times New Roman"/>
                <a:ea typeface="Times New Roman"/>
                <a:cs typeface="Times New Roman"/>
                <a:sym typeface="Times New Roman"/>
              </a:defRPr>
            </a:lvl1pPr>
          </a:lstStyle>
          <a:p>
            <a:r>
              <a:t>REFERENCE :</a:t>
            </a:r>
          </a:p>
        </p:txBody>
      </p:sp>
      <p:sp>
        <p:nvSpPr>
          <p:cNvPr id="150" name="Content Placeholder 2"/>
          <p:cNvSpPr txBox="1">
            <a:spLocks noGrp="1"/>
          </p:cNvSpPr>
          <p:nvPr>
            <p:ph type="body" idx="1"/>
          </p:nvPr>
        </p:nvSpPr>
        <p:spPr>
          <a:xfrm>
            <a:off x="683568" y="1556792"/>
            <a:ext cx="7886701" cy="4351338"/>
          </a:xfrm>
          <a:prstGeom prst="rect">
            <a:avLst/>
          </a:prstGeom>
        </p:spPr>
        <p:txBody>
          <a:bodyPr/>
          <a:lstStyle/>
          <a:p>
            <a:pPr>
              <a:buFontTx/>
              <a:buAutoNum type="arabicPeriod"/>
              <a:defRPr sz="1400">
                <a:solidFill>
                  <a:srgbClr val="374151"/>
                </a:solidFill>
                <a:latin typeface="Söhne"/>
                <a:ea typeface="Söhne"/>
                <a:cs typeface="Söhne"/>
                <a:sym typeface="Söhne"/>
              </a:defRPr>
            </a:pPr>
            <a:r>
              <a:t>Sarwar, S., Khan, R. A., &amp; Javaid, M. (2021). Smart attendance system using face recognition: A review. International Journal of Advanced Science and Technology, 30(1), 2451-2462.</a:t>
            </a:r>
          </a:p>
          <a:p>
            <a:pPr>
              <a:buFontTx/>
              <a:buAutoNum type="arabicPeriod"/>
              <a:defRPr sz="1400">
                <a:solidFill>
                  <a:srgbClr val="374151"/>
                </a:solidFill>
                <a:latin typeface="Söhne"/>
                <a:ea typeface="Söhne"/>
                <a:cs typeface="Söhne"/>
                <a:sym typeface="Söhne"/>
              </a:defRPr>
            </a:pPr>
            <a:r>
              <a:t>Hasan, M., Alam, M. M., &amp; Islam, M. R. (2020). Face recognition-based attendance management system using deep learning. International Journal of Computer Science and Information Security, 18(3), 105-113.</a:t>
            </a:r>
          </a:p>
          <a:p>
            <a:pPr>
              <a:buFontTx/>
              <a:buAutoNum type="arabicPeriod"/>
              <a:defRPr sz="1400">
                <a:solidFill>
                  <a:srgbClr val="374151"/>
                </a:solidFill>
                <a:latin typeface="Söhne"/>
                <a:ea typeface="Söhne"/>
                <a:cs typeface="Söhne"/>
                <a:sym typeface="Söhne"/>
              </a:defRPr>
            </a:pPr>
            <a:r>
              <a:t>Rajkumar, R. J., Arunachalam, S., &amp; Murugan, A. (2020). Face recognition-based attendance management system using convolutional neural network. International Journal of Recent Technology and Engineering, 8(6), 6191-6196.</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noGrp="1"/>
          </p:cNvSpPr>
          <p:nvPr>
            <p:ph type="title"/>
          </p:nvPr>
        </p:nvSpPr>
        <p:spPr>
          <a:xfrm>
            <a:off x="395536" y="548680"/>
            <a:ext cx="8115052" cy="864097"/>
          </a:xfrm>
          <a:prstGeom prst="rect">
            <a:avLst/>
          </a:prstGeom>
        </p:spPr>
        <p:txBody>
          <a:bodyPr/>
          <a:lstStyle/>
          <a:p>
            <a:r>
              <a:t>Group Member Information</a:t>
            </a:r>
          </a:p>
        </p:txBody>
      </p:sp>
      <p:sp>
        <p:nvSpPr>
          <p:cNvPr id="97" name="Text Placeholder 2"/>
          <p:cNvSpPr txBox="1">
            <a:spLocks noGrp="1"/>
          </p:cNvSpPr>
          <p:nvPr>
            <p:ph type="body" idx="1"/>
          </p:nvPr>
        </p:nvSpPr>
        <p:spPr>
          <a:xfrm>
            <a:off x="628650" y="1787472"/>
            <a:ext cx="7886700" cy="4604868"/>
          </a:xfrm>
          <a:prstGeom prst="rect">
            <a:avLst/>
          </a:prstGeom>
        </p:spPr>
        <p:txBody>
          <a:bodyPr/>
          <a:lstStyle/>
          <a:p>
            <a:pPr>
              <a:defRPr b="1">
                <a:solidFill>
                  <a:srgbClr val="535353"/>
                </a:solidFill>
              </a:defRPr>
            </a:pPr>
            <a:r>
              <a:t>Member 1 – Andra Chandu  (700758901)</a:t>
            </a:r>
          </a:p>
          <a:p>
            <a:pPr>
              <a:defRPr b="1">
                <a:solidFill>
                  <a:srgbClr val="535353"/>
                </a:solidFill>
              </a:defRPr>
            </a:pPr>
            <a:endParaRPr/>
          </a:p>
          <a:p>
            <a:pPr>
              <a:defRPr b="1">
                <a:solidFill>
                  <a:srgbClr val="535353"/>
                </a:solidFill>
              </a:defRPr>
            </a:pPr>
            <a:r>
              <a:t>Member 2 – Doppalapudi Geetha Sai Krishna  (700758588)</a:t>
            </a:r>
          </a:p>
          <a:p>
            <a:pPr>
              <a:defRPr b="1">
                <a:solidFill>
                  <a:srgbClr val="535353"/>
                </a:solidFill>
              </a:defRPr>
            </a:pPr>
            <a:endParaRPr/>
          </a:p>
          <a:p>
            <a:pPr>
              <a:defRPr b="1">
                <a:solidFill>
                  <a:srgbClr val="535353"/>
                </a:solidFill>
              </a:defRPr>
            </a:pPr>
            <a:r>
              <a:t>Member 3 – Thonduru Pavan Kalyan Reddy  (700747587)</a:t>
            </a:r>
          </a:p>
          <a:p>
            <a:pPr>
              <a:defRPr b="1">
                <a:solidFill>
                  <a:srgbClr val="535353"/>
                </a:solidFill>
              </a:defRPr>
            </a:pPr>
            <a:endParaRPr/>
          </a:p>
          <a:p>
            <a:pPr>
              <a:defRPr b="1">
                <a:solidFill>
                  <a:srgbClr val="535353"/>
                </a:solidFill>
              </a:defRPr>
            </a:pPr>
            <a:r>
              <a:t>Member 4  - Yalavarthy Jaswanth  (700757807)</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xfrm>
            <a:off x="2771799" y="2564903"/>
            <a:ext cx="7498082" cy="1143001"/>
          </a:xfrm>
          <a:prstGeom prst="rect">
            <a:avLst/>
          </a:prstGeom>
        </p:spPr>
        <p:txBody>
          <a:bodyPr/>
          <a:lstStyle>
            <a:lvl1pPr>
              <a:defRPr sz="2800" b="1">
                <a:latin typeface="Times New Roman"/>
                <a:ea typeface="Times New Roman"/>
                <a:cs typeface="Times New Roman"/>
                <a:sym typeface="Times New Roman"/>
              </a:defRPr>
            </a:lvl1pPr>
          </a:lstStyle>
          <a:p>
            <a:r>
              <a:t>THANK YOU</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oogle Shape;67;p15"/>
          <p:cNvSpPr txBox="1"/>
          <p:nvPr/>
        </p:nvSpPr>
        <p:spPr>
          <a:xfrm>
            <a:off x="311699" y="620687"/>
            <a:ext cx="8520602" cy="57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90000"/>
              </a:lnSpc>
              <a:defRPr sz="2700">
                <a:latin typeface="Arial"/>
                <a:ea typeface="Arial"/>
                <a:cs typeface="Arial"/>
                <a:sym typeface="Arial"/>
              </a:defRPr>
            </a:lvl1pPr>
          </a:lstStyle>
          <a:p>
            <a:r>
              <a:t>Role/Responsibilities and Contribution in project</a:t>
            </a:r>
          </a:p>
        </p:txBody>
      </p:sp>
      <p:graphicFrame>
        <p:nvGraphicFramePr>
          <p:cNvPr id="100" name="Google Shape;66;p15"/>
          <p:cNvGraphicFramePr/>
          <p:nvPr>
            <p:extLst>
              <p:ext uri="{D42A27DB-BD31-4B8C-83A1-F6EECF244321}">
                <p14:modId xmlns:p14="http://schemas.microsoft.com/office/powerpoint/2010/main" val="2984588658"/>
              </p:ext>
            </p:extLst>
          </p:nvPr>
        </p:nvGraphicFramePr>
        <p:xfrm>
          <a:off x="269450" y="1484783"/>
          <a:ext cx="8407006" cy="4367113"/>
        </p:xfrm>
        <a:graphic>
          <a:graphicData uri="http://schemas.openxmlformats.org/drawingml/2006/table">
            <a:tbl>
              <a:tblPr>
                <a:tableStyleId>{4C3C2611-4C71-4FC5-86AE-919BDF0F9419}</a:tableStyleId>
              </a:tblPr>
              <a:tblGrid>
                <a:gridCol w="1190133">
                  <a:extLst>
                    <a:ext uri="{9D8B030D-6E8A-4147-A177-3AD203B41FA5}">
                      <a16:colId xmlns:a16="http://schemas.microsoft.com/office/drawing/2014/main" val="20000"/>
                    </a:ext>
                  </a:extLst>
                </a:gridCol>
                <a:gridCol w="3416479">
                  <a:extLst>
                    <a:ext uri="{9D8B030D-6E8A-4147-A177-3AD203B41FA5}">
                      <a16:colId xmlns:a16="http://schemas.microsoft.com/office/drawing/2014/main" val="20001"/>
                    </a:ext>
                  </a:extLst>
                </a:gridCol>
                <a:gridCol w="1583997">
                  <a:extLst>
                    <a:ext uri="{9D8B030D-6E8A-4147-A177-3AD203B41FA5}">
                      <a16:colId xmlns:a16="http://schemas.microsoft.com/office/drawing/2014/main" val="20002"/>
                    </a:ext>
                  </a:extLst>
                </a:gridCol>
                <a:gridCol w="2216397">
                  <a:extLst>
                    <a:ext uri="{9D8B030D-6E8A-4147-A177-3AD203B41FA5}">
                      <a16:colId xmlns:a16="http://schemas.microsoft.com/office/drawing/2014/main" val="20003"/>
                    </a:ext>
                  </a:extLst>
                </a:gridCol>
              </a:tblGrid>
              <a:tr h="648072">
                <a:tc>
                  <a:txBody>
                    <a:bodyPr/>
                    <a:lstStyle/>
                    <a:p>
                      <a:pPr algn="ctr" defTabSz="685800">
                        <a:lnSpc>
                          <a:spcPct val="150000"/>
                        </a:lnSpc>
                        <a:defRPr sz="1800"/>
                      </a:pPr>
                      <a:r>
                        <a:rPr sz="900" b="1">
                          <a:latin typeface="Roboto"/>
                          <a:ea typeface="Roboto"/>
                          <a:cs typeface="Roboto"/>
                          <a:sym typeface="Roboto"/>
                        </a:rPr>
                        <a:t>Work Completed</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Description</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Responsibility (Task, Person)</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b="1">
                          <a:latin typeface="Roboto"/>
                          <a:ea typeface="Roboto"/>
                          <a:cs typeface="Roboto"/>
                          <a:sym typeface="Roboto"/>
                        </a:rPr>
                        <a:t>Contributions (members/percentage)</a:t>
                      </a:r>
                    </a:p>
                  </a:txBody>
                  <a:tcPr marL="91425" marR="91425" marT="91425" marB="91425" anchor="b"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0"/>
                  </a:ext>
                </a:extLst>
              </a:tr>
              <a:tr h="1224136">
                <a:tc>
                  <a:txBody>
                    <a:bodyPr/>
                    <a:lstStyle/>
                    <a:p>
                      <a:pPr algn="ctr" defTabSz="685800">
                        <a:lnSpc>
                          <a:spcPct val="150000"/>
                        </a:lnSpc>
                        <a:defRPr sz="1800"/>
                      </a:pPr>
                      <a:r>
                        <a:rPr sz="800">
                          <a:latin typeface="Roboto"/>
                          <a:ea typeface="Roboto"/>
                          <a:cs typeface="Roboto"/>
                          <a:sym typeface="Roboto"/>
                        </a:rPr>
                        <a:t>Data preprocessing and exploratory data analysis</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dirty="0">
                          <a:latin typeface="Roboto"/>
                          <a:ea typeface="Roboto"/>
                          <a:cs typeface="Roboto"/>
                          <a:sym typeface="Roboto"/>
                        </a:rPr>
                        <a:t>We have completed the implementation of sentiment analysis using machine learning in Python.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Jaswanth</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1"/>
                  </a:ext>
                </a:extLst>
              </a:tr>
              <a:tr h="825294">
                <a:tc>
                  <a:txBody>
                    <a:bodyPr/>
                    <a:lstStyle/>
                    <a:p>
                      <a:pPr algn="ctr" defTabSz="685800">
                        <a:lnSpc>
                          <a:spcPct val="150000"/>
                        </a:lnSpc>
                        <a:defRPr sz="1800"/>
                      </a:pPr>
                      <a:r>
                        <a:rPr sz="800">
                          <a:latin typeface="Roboto"/>
                          <a:ea typeface="Roboto"/>
                          <a:cs typeface="Roboto"/>
                          <a:sym typeface="Roboto"/>
                        </a:rPr>
                        <a:t>Model definition and evaluation</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lang="en-GB" sz="800" dirty="0">
                          <a:latin typeface="Roboto"/>
                          <a:ea typeface="Roboto"/>
                          <a:cs typeface="Roboto"/>
                          <a:sym typeface="Roboto"/>
                        </a:rPr>
                        <a:t>We have loaded the dataset, </a:t>
                      </a:r>
                      <a:r>
                        <a:rPr lang="en-GB" sz="800" dirty="0" err="1">
                          <a:latin typeface="Roboto"/>
                          <a:ea typeface="Roboto"/>
                          <a:cs typeface="Roboto"/>
                          <a:sym typeface="Roboto"/>
                        </a:rPr>
                        <a:t>preprocessed</a:t>
                      </a:r>
                      <a:r>
                        <a:rPr lang="en-GB" sz="800" dirty="0">
                          <a:latin typeface="Roboto"/>
                          <a:ea typeface="Roboto"/>
                          <a:cs typeface="Roboto"/>
                          <a:sym typeface="Roboto"/>
                        </a:rPr>
                        <a:t> the data</a:t>
                      </a:r>
                      <a:endParaRPr sz="800" dirty="0">
                        <a:latin typeface="Roboto"/>
                        <a:ea typeface="Roboto"/>
                        <a:cs typeface="Roboto"/>
                        <a:sym typeface="Roboto"/>
                      </a:endParaRPr>
                    </a:p>
                  </a:txBody>
                  <a:tcPr marL="0" marR="0" marT="0" marB="0"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Geetha Sai Krishna</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2"/>
                  </a:ext>
                </a:extLst>
              </a:tr>
              <a:tr h="810561">
                <a:tc>
                  <a:txBody>
                    <a:bodyPr/>
                    <a:lstStyle/>
                    <a:p>
                      <a:pPr algn="ctr" defTabSz="685800">
                        <a:lnSpc>
                          <a:spcPct val="150000"/>
                        </a:lnSpc>
                        <a:defRPr sz="1800"/>
                      </a:pPr>
                      <a:r>
                        <a:rPr sz="800">
                          <a:latin typeface="Roboto"/>
                          <a:ea typeface="Roboto"/>
                          <a:cs typeface="Roboto"/>
                          <a:sym typeface="Roboto"/>
                        </a:rPr>
                        <a:t>real-time data testing</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performed real-time data testing</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Pavan Kalyan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3"/>
                  </a:ext>
                </a:extLst>
              </a:tr>
              <a:tr h="859050">
                <a:tc>
                  <a:txBody>
                    <a:bodyPr/>
                    <a:lstStyle/>
                    <a:p>
                      <a:pPr algn="ctr" defTabSz="685800">
                        <a:lnSpc>
                          <a:spcPct val="150000"/>
                        </a:lnSpc>
                        <a:defRPr sz="1800"/>
                      </a:pPr>
                      <a:r>
                        <a:rPr sz="800">
                          <a:latin typeface="Roboto"/>
                          <a:ea typeface="Roboto"/>
                          <a:cs typeface="Roboto"/>
                          <a:sym typeface="Roboto"/>
                        </a:rPr>
                        <a:t>Fine-tuning the models	</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a:latin typeface="Roboto"/>
                          <a:ea typeface="Roboto"/>
                          <a:cs typeface="Roboto"/>
                          <a:sym typeface="Roboto"/>
                        </a:rPr>
                        <a:t> fine-tune the models to improve their accuracy and performance.</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900"/>
                        <a:t>Chandu</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ctr" defTabSz="685800">
                        <a:lnSpc>
                          <a:spcPct val="150000"/>
                        </a:lnSpc>
                        <a:defRPr sz="1800"/>
                      </a:pPr>
                      <a:r>
                        <a:rPr sz="800" dirty="0">
                          <a:latin typeface="Roboto"/>
                          <a:ea typeface="Roboto"/>
                          <a:cs typeface="Roboto"/>
                          <a:sym typeface="Roboto"/>
                        </a:rPr>
                        <a:t>25%</a:t>
                      </a:r>
                    </a:p>
                  </a:txBody>
                  <a:tcPr marL="91425" marR="91425" marT="91425" marB="91425"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title"/>
          </p:nvPr>
        </p:nvSpPr>
        <p:spPr>
          <a:xfrm>
            <a:off x="628650" y="332656"/>
            <a:ext cx="7886700" cy="1325563"/>
          </a:xfrm>
          <a:prstGeom prst="rect">
            <a:avLst/>
          </a:prstGeom>
        </p:spPr>
        <p:txBody>
          <a:bodyPr/>
          <a:lstStyle>
            <a:lvl1pPr>
              <a:defRPr sz="2400" b="1">
                <a:latin typeface="Times New Roman"/>
                <a:ea typeface="Times New Roman"/>
                <a:cs typeface="Times New Roman"/>
                <a:sym typeface="Times New Roman"/>
              </a:defRPr>
            </a:lvl1pPr>
          </a:lstStyle>
          <a:p>
            <a:r>
              <a:t>CONTENTS :</a:t>
            </a:r>
          </a:p>
        </p:txBody>
      </p:sp>
      <p:sp>
        <p:nvSpPr>
          <p:cNvPr id="103" name="Content Placeholder 2"/>
          <p:cNvSpPr txBox="1">
            <a:spLocks noGrp="1"/>
          </p:cNvSpPr>
          <p:nvPr>
            <p:ph type="body" idx="1"/>
          </p:nvPr>
        </p:nvSpPr>
        <p:spPr>
          <a:xfrm>
            <a:off x="1115616" y="1412776"/>
            <a:ext cx="7886701" cy="4351338"/>
          </a:xfrm>
          <a:prstGeom prst="rect">
            <a:avLst/>
          </a:prstGeom>
        </p:spPr>
        <p:txBody>
          <a:bodyPr/>
          <a:lstStyle/>
          <a:p>
            <a:pPr>
              <a:defRPr sz="1800">
                <a:latin typeface="Times New Roman"/>
                <a:ea typeface="Times New Roman"/>
                <a:cs typeface="Times New Roman"/>
                <a:sym typeface="Times New Roman"/>
              </a:defRPr>
            </a:pPr>
            <a:r>
              <a:t>Abstract</a:t>
            </a:r>
          </a:p>
          <a:p>
            <a:pPr>
              <a:defRPr sz="1800">
                <a:latin typeface="Times New Roman"/>
                <a:ea typeface="Times New Roman"/>
                <a:cs typeface="Times New Roman"/>
                <a:sym typeface="Times New Roman"/>
              </a:defRPr>
            </a:pPr>
            <a:r>
              <a:t>Introduction</a:t>
            </a:r>
          </a:p>
          <a:p>
            <a:pPr>
              <a:defRPr sz="1800">
                <a:latin typeface="Times New Roman"/>
                <a:ea typeface="Times New Roman"/>
                <a:cs typeface="Times New Roman"/>
                <a:sym typeface="Times New Roman"/>
              </a:defRPr>
            </a:pPr>
            <a:r>
              <a:t>Flow chart</a:t>
            </a:r>
          </a:p>
          <a:p>
            <a:pPr>
              <a:defRPr sz="1800">
                <a:latin typeface="Times New Roman"/>
                <a:ea typeface="Times New Roman"/>
                <a:cs typeface="Times New Roman"/>
                <a:sym typeface="Times New Roman"/>
              </a:defRPr>
            </a:pPr>
            <a:r>
              <a:t>Requirements</a:t>
            </a:r>
          </a:p>
          <a:p>
            <a:pPr>
              <a:defRPr sz="1800">
                <a:latin typeface="Times New Roman"/>
                <a:ea typeface="Times New Roman"/>
                <a:cs typeface="Times New Roman"/>
                <a:sym typeface="Times New Roman"/>
              </a:defRPr>
            </a:pPr>
            <a:r>
              <a:t>Technologies used</a:t>
            </a:r>
          </a:p>
          <a:p>
            <a:pPr>
              <a:defRPr sz="1800">
                <a:latin typeface="Times New Roman"/>
                <a:ea typeface="Times New Roman"/>
                <a:cs typeface="Times New Roman"/>
                <a:sym typeface="Times New Roman"/>
              </a:defRPr>
            </a:pPr>
            <a:r>
              <a:t>Algorithm</a:t>
            </a:r>
          </a:p>
          <a:p>
            <a:pPr>
              <a:defRPr sz="1800">
                <a:latin typeface="Times New Roman"/>
                <a:ea typeface="Times New Roman"/>
                <a:cs typeface="Times New Roman"/>
                <a:sym typeface="Times New Roman"/>
              </a:defRPr>
            </a:pPr>
            <a:r>
              <a:t>Features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ABSTRACT :</a:t>
            </a:r>
          </a:p>
        </p:txBody>
      </p:sp>
      <p:sp>
        <p:nvSpPr>
          <p:cNvPr id="106" name="Content Placeholder 2"/>
          <p:cNvSpPr txBox="1">
            <a:spLocks noGrp="1"/>
          </p:cNvSpPr>
          <p:nvPr>
            <p:ph type="body" sz="half" idx="1"/>
          </p:nvPr>
        </p:nvSpPr>
        <p:spPr>
          <a:xfrm>
            <a:off x="628650" y="1825625"/>
            <a:ext cx="7886700" cy="2395464"/>
          </a:xfrm>
          <a:prstGeom prst="rect">
            <a:avLst/>
          </a:prstGeom>
        </p:spPr>
        <p:txBody>
          <a:bodyPr/>
          <a:lstStyle/>
          <a:p>
            <a:pPr marL="171449" indent="-171449" algn="just">
              <a:defRPr sz="1900">
                <a:latin typeface="Times New Roman"/>
                <a:ea typeface="Times New Roman"/>
                <a:cs typeface="Times New Roman"/>
                <a:sym typeface="Times New Roman"/>
              </a:defRPr>
            </a:pPr>
            <a:r>
              <a:t>The Face Recognition based Attendance System is an automated system that tracks the attendance of students or employees using facial recognition technology. The system captures images of individuals using a camera, extracts facial features using image processing techniques, and compares these features with a pre-existing database of registered individuals. If a match is found, the attendance is marked automatically</a:t>
            </a:r>
            <a:r>
              <a:rPr sz="2400">
                <a:latin typeface="Calibri Light"/>
                <a:ea typeface="Calibri Light"/>
                <a:cs typeface="Calibri Light"/>
                <a:sym typeface="Calibri Light"/>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INTRODUCTION :</a:t>
            </a:r>
          </a:p>
        </p:txBody>
      </p:sp>
      <p:sp>
        <p:nvSpPr>
          <p:cNvPr id="109" name="Content Placeholder 2"/>
          <p:cNvSpPr txBox="1">
            <a:spLocks noGrp="1"/>
          </p:cNvSpPr>
          <p:nvPr>
            <p:ph type="body" idx="1"/>
          </p:nvPr>
        </p:nvSpPr>
        <p:spPr>
          <a:prstGeom prst="rect">
            <a:avLst/>
          </a:prstGeom>
        </p:spPr>
        <p:txBody>
          <a:bodyPr/>
          <a:lstStyle/>
          <a:p>
            <a:pPr marL="171449" indent="-171449" algn="just">
              <a:lnSpc>
                <a:spcPct val="81000"/>
              </a:lnSpc>
              <a:defRPr sz="1900">
                <a:latin typeface="Times New Roman"/>
                <a:ea typeface="Times New Roman"/>
                <a:cs typeface="Times New Roman"/>
                <a:sym typeface="Times New Roman"/>
              </a:defRPr>
            </a:pPr>
            <a:r>
              <a:t>Traditionally attendance is marked manually by teachers and they must make sure correct attendance is marked for respective student. </a:t>
            </a:r>
          </a:p>
          <a:p>
            <a:pPr marL="171449" indent="-171449" algn="just">
              <a:lnSpc>
                <a:spcPct val="81000"/>
              </a:lnSpc>
              <a:defRPr sz="1900">
                <a:latin typeface="Times New Roman"/>
                <a:ea typeface="Times New Roman"/>
                <a:cs typeface="Times New Roman"/>
                <a:sym typeface="Times New Roman"/>
              </a:defRPr>
            </a:pPr>
            <a:r>
              <a:t>This whole process wastes some of lecture time and part of correct information is missed due to fraudulent and proxy cases.</a:t>
            </a:r>
          </a:p>
          <a:p>
            <a:pPr marL="171449" indent="-171449" algn="just">
              <a:lnSpc>
                <a:spcPct val="81000"/>
              </a:lnSpc>
              <a:defRPr sz="1900">
                <a:latin typeface="Times New Roman"/>
                <a:ea typeface="Times New Roman"/>
                <a:cs typeface="Times New Roman"/>
                <a:sym typeface="Times New Roman"/>
              </a:defRPr>
            </a:pPr>
            <a: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r>
              <a:rPr>
                <a:latin typeface="+mn-lt"/>
                <a:ea typeface="+mn-ea"/>
                <a:cs typeface="+mn-cs"/>
                <a:sym typeface="Calibri"/>
              </a:rPr>
              <a:t>.</a:t>
            </a:r>
          </a:p>
          <a:p>
            <a:pPr marL="171449" indent="-171449" algn="just">
              <a:lnSpc>
                <a:spcPct val="81000"/>
              </a:lnSpc>
              <a:defRPr sz="1900">
                <a:latin typeface="Times New Roman"/>
                <a:ea typeface="Times New Roman"/>
                <a:cs typeface="Times New Roman"/>
                <a:sym typeface="Times New Roman"/>
              </a:defRPr>
            </a:pPr>
            <a:r>
              <a:t>The modern face recognition attendance system is much efficient and safer than the conventional counter parts. There are few attendance systems that are based on the face recognition technology and each of them has extremely varying features for the best suitability in different environments.</a:t>
            </a:r>
          </a:p>
          <a:p>
            <a:pPr marL="171449" indent="-171449" algn="just">
              <a:lnSpc>
                <a:spcPct val="81000"/>
              </a:lnSpc>
              <a:defRPr sz="1900">
                <a:latin typeface="Times New Roman"/>
                <a:ea typeface="Times New Roman"/>
                <a:cs typeface="Times New Roman"/>
                <a:sym typeface="Times New Roman"/>
              </a:defRPr>
            </a:pPr>
            <a:r>
              <a:t>It provides a facility for the central data management system.</a:t>
            </a:r>
          </a:p>
          <a:p>
            <a:pPr marL="171449" indent="-171449" algn="just">
              <a:lnSpc>
                <a:spcPct val="81000"/>
              </a:lnSpc>
              <a:defRPr sz="1900">
                <a:latin typeface="Times New Roman"/>
                <a:ea typeface="Times New Roman"/>
                <a:cs typeface="Times New Roman"/>
                <a:sym typeface="Times New Roman"/>
              </a:defRPr>
            </a:pPr>
            <a:r>
              <a:t>A very cost effective method of recording the attendance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 name="Table 1"/>
          <p:cNvGraphicFramePr/>
          <p:nvPr/>
        </p:nvGraphicFramePr>
        <p:xfrm>
          <a:off x="651536" y="692695"/>
          <a:ext cx="8136904" cy="5089902"/>
        </p:xfrm>
        <a:graphic>
          <a:graphicData uri="http://schemas.openxmlformats.org/drawingml/2006/table">
            <a:tbl>
              <a:tblPr firstRow="1" bandRow="1">
                <a:tableStyleId>{4C3C2611-4C71-4FC5-86AE-919BDF0F9419}</a:tableStyleId>
              </a:tblPr>
              <a:tblGrid>
                <a:gridCol w="72008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872207">
                  <a:extLst>
                    <a:ext uri="{9D8B030D-6E8A-4147-A177-3AD203B41FA5}">
                      <a16:colId xmlns:a16="http://schemas.microsoft.com/office/drawing/2014/main" val="20004"/>
                    </a:ext>
                  </a:extLst>
                </a:gridCol>
              </a:tblGrid>
              <a:tr h="576663">
                <a:tc>
                  <a:txBody>
                    <a:bodyPr/>
                    <a:lstStyle/>
                    <a:p>
                      <a:pPr algn="l" defTabSz="685800">
                        <a:defRPr sz="1800" b="0">
                          <a:solidFill>
                            <a:srgbClr val="000000"/>
                          </a:solidFill>
                        </a:defRPr>
                      </a:pPr>
                      <a:r>
                        <a:rPr sz="1400">
                          <a:latin typeface="Times New Roman"/>
                          <a:ea typeface="Times New Roman"/>
                          <a:cs typeface="Times New Roman"/>
                          <a:sym typeface="Times New Roman"/>
                        </a:rPr>
                        <a:t>SI.NO</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JOURNAL TYPE</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AUTHORS</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TITLE</a:t>
                      </a:r>
                    </a:p>
                  </a:txBody>
                  <a:tcPr marL="45720" marR="45720" horzOverflow="overflow"/>
                </a:tc>
                <a:tc>
                  <a:txBody>
                    <a:bodyPr/>
                    <a:lstStyle/>
                    <a:p>
                      <a:pPr algn="l" defTabSz="685800">
                        <a:defRPr sz="1800" b="0">
                          <a:solidFill>
                            <a:srgbClr val="000000"/>
                          </a:solidFill>
                        </a:defRPr>
                      </a:pPr>
                      <a:r>
                        <a:rPr sz="1400">
                          <a:latin typeface="Times New Roman"/>
                          <a:ea typeface="Times New Roman"/>
                          <a:cs typeface="Times New Roman"/>
                          <a:sym typeface="Times New Roman"/>
                        </a:rPr>
                        <a:t>OUTCOMES</a:t>
                      </a:r>
                    </a:p>
                  </a:txBody>
                  <a:tcPr marL="45720" marR="45720" horzOverflow="overflow"/>
                </a:tc>
                <a:extLst>
                  <a:ext uri="{0D108BD9-81ED-4DB2-BD59-A6C34878D82A}">
                    <a16:rowId xmlns:a16="http://schemas.microsoft.com/office/drawing/2014/main" val="10000"/>
                  </a:ext>
                </a:extLst>
              </a:tr>
              <a:tr h="795284">
                <a:tc>
                  <a:txBody>
                    <a:bodyPr/>
                    <a:lstStyle/>
                    <a:p>
                      <a:pPr algn="l" defTabSz="685800">
                        <a:defRPr sz="1800"/>
                      </a:pPr>
                      <a:r>
                        <a:rPr sz="1300"/>
                        <a:t>1.</a:t>
                      </a:r>
                    </a:p>
                  </a:txBody>
                  <a:tcPr marL="45720" marR="45720" horzOverflow="overflow"/>
                </a:tc>
                <a:tc>
                  <a:txBody>
                    <a:bodyPr/>
                    <a:lstStyle/>
                    <a:p>
                      <a:pPr algn="l" defTabSz="685800">
                        <a:defRPr sz="1300"/>
                      </a:pPr>
                      <a:r>
                        <a:t>2022 1</a:t>
                      </a:r>
                      <a:r>
                        <a:rPr baseline="30000"/>
                        <a:t>ST</a:t>
                      </a:r>
                      <a:r>
                        <a:t> IEEE International conference on Industrial Electronics: Developments &amp;Applications(ICIDeA)</a:t>
                      </a:r>
                    </a:p>
                  </a:txBody>
                  <a:tcPr marL="45720" marR="45720" horzOverflow="overflow"/>
                </a:tc>
                <a:tc>
                  <a:txBody>
                    <a:bodyPr/>
                    <a:lstStyle/>
                    <a:p>
                      <a:pPr algn="l" defTabSz="685800">
                        <a:defRPr sz="1800"/>
                      </a:pPr>
                      <a:r>
                        <a:rPr sz="1300"/>
                        <a:t>Saurabh Singh Rajawat, Komal Saxena</a:t>
                      </a:r>
                    </a:p>
                  </a:txBody>
                  <a:tcPr marL="45720" marR="45720" horzOverflow="overflow"/>
                </a:tc>
                <a:tc>
                  <a:txBody>
                    <a:bodyPr/>
                    <a:lstStyle/>
                    <a:p>
                      <a:pPr algn="l" defTabSz="685800">
                        <a:defRPr sz="1800"/>
                      </a:pPr>
                      <a:r>
                        <a:rPr sz="1300"/>
                        <a:t>Face Recognition based Attendance System</a:t>
                      </a:r>
                    </a:p>
                  </a:txBody>
                  <a:tcPr marL="45720" marR="45720" horzOverflow="overflow"/>
                </a:tc>
                <a:tc>
                  <a:txBody>
                    <a:bodyPr/>
                    <a:lstStyle/>
                    <a:p>
                      <a:pPr algn="l" defTabSz="685800">
                        <a:defRPr sz="1800"/>
                      </a:pPr>
                      <a:r>
                        <a:rPr sz="1300"/>
                        <a:t>It will help to instigate using several ways</a:t>
                      </a:r>
                    </a:p>
                  </a:txBody>
                  <a:tcPr marL="45720" marR="45720" horzOverflow="overflow"/>
                </a:tc>
                <a:extLst>
                  <a:ext uri="{0D108BD9-81ED-4DB2-BD59-A6C34878D82A}">
                    <a16:rowId xmlns:a16="http://schemas.microsoft.com/office/drawing/2014/main" val="10001"/>
                  </a:ext>
                </a:extLst>
              </a:tr>
              <a:tr h="795284">
                <a:tc>
                  <a:txBody>
                    <a:bodyPr/>
                    <a:lstStyle/>
                    <a:p>
                      <a:pPr algn="l" defTabSz="685800">
                        <a:defRPr sz="1800"/>
                      </a:pPr>
                      <a:r>
                        <a:rPr sz="1300"/>
                        <a:t>2.</a:t>
                      </a:r>
                    </a:p>
                  </a:txBody>
                  <a:tcPr marL="45720" marR="45720" horzOverflow="overflow"/>
                </a:tc>
                <a:tc>
                  <a:txBody>
                    <a:bodyPr/>
                    <a:lstStyle/>
                    <a:p>
                      <a:pPr algn="l" defTabSz="685800">
                        <a:defRPr sz="1800"/>
                      </a:pPr>
                      <a:r>
                        <a:rPr sz="1300"/>
                        <a:t>2022 IEEE Conference on Information &amp;Communication Technology(CICT-2022)</a:t>
                      </a:r>
                    </a:p>
                  </a:txBody>
                  <a:tcPr marL="45720" marR="45720" horzOverflow="overflow"/>
                </a:tc>
                <a:tc>
                  <a:txBody>
                    <a:bodyPr/>
                    <a:lstStyle/>
                    <a:p>
                      <a:pPr algn="l" defTabSz="685800">
                        <a:defRPr sz="1800"/>
                      </a:pPr>
                      <a:r>
                        <a:rPr sz="1300"/>
                        <a:t>Ashwin Rao</a:t>
                      </a:r>
                    </a:p>
                  </a:txBody>
                  <a:tcPr marL="45720" marR="45720" horzOverflow="overflow"/>
                </a:tc>
                <a:tc>
                  <a:txBody>
                    <a:bodyPr/>
                    <a:lstStyle/>
                    <a:p>
                      <a:pPr algn="l" defTabSz="685800">
                        <a:defRPr sz="1800"/>
                      </a:pPr>
                      <a:r>
                        <a:rPr sz="1300"/>
                        <a:t>A Real Time Attendance System Using Face Recognition</a:t>
                      </a:r>
                    </a:p>
                  </a:txBody>
                  <a:tcPr marL="45720" marR="45720" horzOverflow="overflow"/>
                </a:tc>
                <a:tc>
                  <a:txBody>
                    <a:bodyPr/>
                    <a:lstStyle/>
                    <a:p>
                      <a:pPr algn="l" defTabSz="685800">
                        <a:defRPr sz="1800"/>
                      </a:pPr>
                      <a:r>
                        <a:rPr sz="1300"/>
                        <a:t>By using snapshots and Face recognition server</a:t>
                      </a:r>
                    </a:p>
                  </a:txBody>
                  <a:tcPr marL="45720" marR="45720" horzOverflow="overflow"/>
                </a:tc>
                <a:extLst>
                  <a:ext uri="{0D108BD9-81ED-4DB2-BD59-A6C34878D82A}">
                    <a16:rowId xmlns:a16="http://schemas.microsoft.com/office/drawing/2014/main" val="10002"/>
                  </a:ext>
                </a:extLst>
              </a:tr>
              <a:tr h="974223">
                <a:tc>
                  <a:txBody>
                    <a:bodyPr/>
                    <a:lstStyle/>
                    <a:p>
                      <a:pPr algn="l" defTabSz="685800">
                        <a:defRPr sz="1800"/>
                      </a:pPr>
                      <a:r>
                        <a:rPr sz="1300"/>
                        <a:t>3.</a:t>
                      </a:r>
                    </a:p>
                  </a:txBody>
                  <a:tcPr marL="45720" marR="45720" horzOverflow="overflow"/>
                </a:tc>
                <a:tc>
                  <a:txBody>
                    <a:bodyPr/>
                    <a:lstStyle/>
                    <a:p>
                      <a:pPr algn="l" defTabSz="685800">
                        <a:defRPr sz="1800"/>
                      </a:pPr>
                      <a:r>
                        <a:rPr sz="1300"/>
                        <a:t>2020 International Conference on Computer Network &amp; Automation(ICCNEA)</a:t>
                      </a:r>
                    </a:p>
                  </a:txBody>
                  <a:tcPr marL="45720" marR="45720" horzOverflow="overflow"/>
                </a:tc>
                <a:tc>
                  <a:txBody>
                    <a:bodyPr/>
                    <a:lstStyle/>
                    <a:p>
                      <a:pPr algn="l" defTabSz="685800">
                        <a:defRPr sz="1800"/>
                      </a:pPr>
                      <a:r>
                        <a:rPr sz="1300"/>
                        <a:t>Xiaojun Bai , Tianyi Shi, Feihu Jiang&amp;
Yuang Wu</a:t>
                      </a:r>
                    </a:p>
                  </a:txBody>
                  <a:tcPr marL="45720" marR="45720" horzOverflow="overflow"/>
                </a:tc>
                <a:tc>
                  <a:txBody>
                    <a:bodyPr/>
                    <a:lstStyle/>
                    <a:p>
                      <a:pPr algn="l" defTabSz="685800">
                        <a:defRPr sz="1800"/>
                      </a:pPr>
                      <a:r>
                        <a:rPr sz="1300"/>
                        <a:t>Design of Attendance System Based on Face Recognition &amp; Android Platform</a:t>
                      </a:r>
                    </a:p>
                  </a:txBody>
                  <a:tcPr marL="45720" marR="45720" horzOverflow="overflow"/>
                </a:tc>
                <a:tc>
                  <a:txBody>
                    <a:bodyPr/>
                    <a:lstStyle/>
                    <a:p>
                      <a:pPr algn="l" defTabSz="685800">
                        <a:defRPr sz="1800"/>
                      </a:pPr>
                      <a:r>
                        <a:rPr sz="1300"/>
                        <a:t>It was implemented through mobile platform.</a:t>
                      </a:r>
                    </a:p>
                  </a:txBody>
                  <a:tcPr marL="45720" marR="45720" horzOverflow="overflow"/>
                </a:tc>
                <a:extLst>
                  <a:ext uri="{0D108BD9-81ED-4DB2-BD59-A6C34878D82A}">
                    <a16:rowId xmlns:a16="http://schemas.microsoft.com/office/drawing/2014/main" val="10003"/>
                  </a:ext>
                </a:extLst>
              </a:tr>
              <a:tr h="1153162">
                <a:tc>
                  <a:txBody>
                    <a:bodyPr/>
                    <a:lstStyle/>
                    <a:p>
                      <a:pPr algn="l" defTabSz="685800">
                        <a:defRPr sz="1800"/>
                      </a:pPr>
                      <a:r>
                        <a:rPr sz="1300"/>
                        <a:t>4.</a:t>
                      </a:r>
                    </a:p>
                  </a:txBody>
                  <a:tcPr marL="45720" marR="45720" horzOverflow="overflow"/>
                </a:tc>
                <a:tc>
                  <a:txBody>
                    <a:bodyPr/>
                    <a:lstStyle/>
                    <a:p>
                      <a:pPr algn="l" defTabSz="685800">
                        <a:defRPr sz="1800"/>
                      </a:pPr>
                      <a:r>
                        <a:rPr sz="1300"/>
                        <a:t>2017 International Conference on Cyberworlds</a:t>
                      </a:r>
                    </a:p>
                  </a:txBody>
                  <a:tcPr marL="45720" marR="45720" horzOverflow="overflow"/>
                </a:tc>
                <a:tc>
                  <a:txBody>
                    <a:bodyPr/>
                    <a:lstStyle/>
                    <a:p>
                      <a:pPr algn="l" defTabSz="685800">
                        <a:defRPr sz="1800"/>
                      </a:pPr>
                      <a:r>
                        <a:rPr sz="1300"/>
                        <a:t>Refik Samet;
Muhammed Tanrivedi</a:t>
                      </a:r>
                    </a:p>
                  </a:txBody>
                  <a:tcPr marL="45720" marR="45720" horzOverflow="overflow"/>
                </a:tc>
                <a:tc>
                  <a:txBody>
                    <a:bodyPr/>
                    <a:lstStyle/>
                    <a:p>
                      <a:pPr algn="l" defTabSz="685800">
                        <a:defRPr sz="1800"/>
                      </a:pPr>
                      <a:r>
                        <a:rPr sz="1300"/>
                        <a:t>Face Recognition Based Mobile Automatic Classroom Attendance System</a:t>
                      </a:r>
                    </a:p>
                  </a:txBody>
                  <a:tcPr marL="45720" marR="45720" horzOverflow="overflow"/>
                </a:tc>
                <a:tc>
                  <a:txBody>
                    <a:bodyPr/>
                    <a:lstStyle/>
                    <a:p>
                      <a:pPr algn="l" defTabSz="685800">
                        <a:defRPr sz="1800"/>
                      </a:pPr>
                      <a:r>
                        <a:rPr sz="1300"/>
                        <a:t>This project was based on Euclidean distances calculated by 3faces namely Eigenfaces, Fisherfaces &amp; Local binary pattern</a:t>
                      </a:r>
                    </a:p>
                  </a:txBody>
                  <a:tcPr marL="45720" marR="45720" horzOverflow="overflow"/>
                </a:tc>
                <a:extLst>
                  <a:ext uri="{0D108BD9-81ED-4DB2-BD59-A6C34878D82A}">
                    <a16:rowId xmlns:a16="http://schemas.microsoft.com/office/drawing/2014/main" val="10004"/>
                  </a:ext>
                </a:extLst>
              </a:tr>
              <a:tr h="795284">
                <a:tc>
                  <a:txBody>
                    <a:bodyPr/>
                    <a:lstStyle/>
                    <a:p>
                      <a:pPr algn="l" defTabSz="685800">
                        <a:defRPr sz="1800"/>
                      </a:pPr>
                      <a:r>
                        <a:rPr sz="1300"/>
                        <a:t>5.</a:t>
                      </a:r>
                    </a:p>
                  </a:txBody>
                  <a:tcPr marL="45720" marR="45720" horzOverflow="overflow"/>
                </a:tc>
                <a:tc>
                  <a:txBody>
                    <a:bodyPr/>
                    <a:lstStyle/>
                    <a:p>
                      <a:pPr algn="l" defTabSz="685800">
                        <a:defRPr sz="1800"/>
                      </a:pPr>
                      <a:r>
                        <a:rPr sz="1300"/>
                        <a:t>2020 International Conference on Communication InformationSystem (CISCE)</a:t>
                      </a:r>
                    </a:p>
                  </a:txBody>
                  <a:tcPr marL="45720" marR="45720" horzOverflow="overflow"/>
                </a:tc>
                <a:tc>
                  <a:txBody>
                    <a:bodyPr/>
                    <a:lstStyle/>
                    <a:p>
                      <a:pPr algn="l" defTabSz="685800">
                        <a:defRPr sz="1800"/>
                      </a:pPr>
                      <a:r>
                        <a:rPr sz="1300"/>
                        <a:t>Shizhen Huang,
Haonan Luo</a:t>
                      </a:r>
                    </a:p>
                  </a:txBody>
                  <a:tcPr marL="45720" marR="45720" horzOverflow="overflow"/>
                </a:tc>
                <a:tc>
                  <a:txBody>
                    <a:bodyPr/>
                    <a:lstStyle/>
                    <a:p>
                      <a:pPr algn="l" defTabSz="685800">
                        <a:defRPr sz="1800"/>
                      </a:pPr>
                      <a:r>
                        <a:rPr sz="1300"/>
                        <a:t>Attendance System Based on Dynamic Face Recognition</a:t>
                      </a:r>
                    </a:p>
                  </a:txBody>
                  <a:tcPr marL="45720" marR="45720" horzOverflow="overflow"/>
                </a:tc>
                <a:tc>
                  <a:txBody>
                    <a:bodyPr/>
                    <a:lstStyle/>
                    <a:p>
                      <a:pPr algn="l" defTabSz="685800">
                        <a:defRPr sz="1800"/>
                      </a:pPr>
                      <a:r>
                        <a:rPr sz="1300"/>
                        <a:t>The implementation was on based MTCNN and FaceNet algorithm.</a:t>
                      </a:r>
                    </a:p>
                  </a:txBody>
                  <a:tcPr marL="45720" marR="45720" horzOverflow="overflow"/>
                </a:tc>
                <a:extLst>
                  <a:ext uri="{0D108BD9-81ED-4DB2-BD59-A6C34878D82A}">
                    <a16:rowId xmlns:a16="http://schemas.microsoft.com/office/drawing/2014/main" val="10005"/>
                  </a:ext>
                </a:extLst>
              </a:tr>
            </a:tbl>
          </a:graphicData>
        </a:graphic>
      </p:graphicFrame>
      <p:sp>
        <p:nvSpPr>
          <p:cNvPr id="112" name="Title 3"/>
          <p:cNvSpPr txBox="1">
            <a:spLocks noGrp="1"/>
          </p:cNvSpPr>
          <p:nvPr>
            <p:ph type="title"/>
          </p:nvPr>
        </p:nvSpPr>
        <p:spPr>
          <a:xfrm>
            <a:off x="628650" y="-531440"/>
            <a:ext cx="7886700" cy="1872208"/>
          </a:xfrm>
          <a:prstGeom prst="rect">
            <a:avLst/>
          </a:prstGeom>
        </p:spPr>
        <p:txBody>
          <a:bodyPr/>
          <a:lstStyle/>
          <a:p>
            <a:pPr>
              <a:defRPr sz="2400">
                <a:latin typeface="Times New Roman"/>
                <a:ea typeface="Times New Roman"/>
                <a:cs typeface="Times New Roman"/>
                <a:sym typeface="Times New Roman"/>
              </a:defRPr>
            </a:pPr>
            <a:r>
              <a:t> </a:t>
            </a:r>
            <a:r>
              <a:rPr b="1"/>
              <a:t>Literature Survey: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idx="4294967295"/>
          </p:nvPr>
        </p:nvSpPr>
        <p:spPr>
          <a:xfrm>
            <a:off x="0" y="365125"/>
            <a:ext cx="7886700" cy="1325563"/>
          </a:xfrm>
          <a:prstGeom prst="rect">
            <a:avLst/>
          </a:prstGeom>
        </p:spPr>
        <p:txBody>
          <a:bodyPr/>
          <a:lstStyle>
            <a:lvl1pPr>
              <a:defRPr sz="2400" b="1">
                <a:latin typeface="Times New Roman"/>
                <a:ea typeface="Times New Roman"/>
                <a:cs typeface="Times New Roman"/>
                <a:sym typeface="Times New Roman"/>
              </a:defRPr>
            </a:lvl1pPr>
          </a:lstStyle>
          <a:p>
            <a:r>
              <a:t>            TECHNOLOGIES USED :</a:t>
            </a:r>
          </a:p>
        </p:txBody>
      </p:sp>
      <p:sp>
        <p:nvSpPr>
          <p:cNvPr id="115" name="Content Placeholder 2"/>
          <p:cNvSpPr txBox="1">
            <a:spLocks noGrp="1"/>
          </p:cNvSpPr>
          <p:nvPr>
            <p:ph type="body" idx="4294967295"/>
          </p:nvPr>
        </p:nvSpPr>
        <p:spPr>
          <a:xfrm>
            <a:off x="1187624" y="1684338"/>
            <a:ext cx="7667626" cy="3530601"/>
          </a:xfrm>
          <a:prstGeom prst="rect">
            <a:avLst/>
          </a:prstGeom>
        </p:spPr>
        <p:txBody>
          <a:bodyPr/>
          <a:lstStyle/>
          <a:p>
            <a:pPr>
              <a:defRPr sz="1800">
                <a:latin typeface="Times New Roman"/>
                <a:ea typeface="Times New Roman"/>
                <a:cs typeface="Times New Roman"/>
                <a:sym typeface="Times New Roman"/>
              </a:defRPr>
            </a:pPr>
            <a:r>
              <a:t>Flask for micro web farmework</a:t>
            </a:r>
          </a:p>
          <a:p>
            <a:pPr>
              <a:defRPr sz="1800">
                <a:latin typeface="Times New Roman"/>
                <a:ea typeface="Times New Roman"/>
                <a:cs typeface="Times New Roman"/>
                <a:sym typeface="Times New Roman"/>
              </a:defRPr>
            </a:pPr>
            <a:r>
              <a:t>OpenCV for taking images and face recognition </a:t>
            </a:r>
          </a:p>
          <a:p>
            <a:pPr>
              <a:defRPr sz="1800">
                <a:latin typeface="Times New Roman"/>
                <a:ea typeface="Times New Roman"/>
                <a:cs typeface="Times New Roman"/>
                <a:sym typeface="Times New Roman"/>
              </a:defRPr>
            </a:pPr>
            <a:r>
              <a:t>CSV , NumPy , datetime , Pandas etc. for other purposes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sz="2400" b="1">
                <a:latin typeface="Times New Roman"/>
                <a:ea typeface="Times New Roman"/>
                <a:cs typeface="Times New Roman"/>
                <a:sym typeface="Times New Roman"/>
              </a:defRPr>
            </a:lvl1pPr>
          </a:lstStyle>
          <a:p>
            <a:r>
              <a:t>FEATURES :</a:t>
            </a:r>
          </a:p>
        </p:txBody>
      </p:sp>
      <p:sp>
        <p:nvSpPr>
          <p:cNvPr id="118" name="Content Placeholder 2"/>
          <p:cNvSpPr txBox="1">
            <a:spLocks noGrp="1"/>
          </p:cNvSpPr>
          <p:nvPr>
            <p:ph type="body" idx="1"/>
          </p:nvPr>
        </p:nvSpPr>
        <p:spPr>
          <a:xfrm>
            <a:off x="899591" y="1694767"/>
            <a:ext cx="7452036" cy="3530601"/>
          </a:xfrm>
          <a:prstGeom prst="rect">
            <a:avLst/>
          </a:prstGeom>
        </p:spPr>
        <p:txBody>
          <a:bodyPr/>
          <a:lstStyle/>
          <a:p>
            <a:pPr>
              <a:defRPr sz="1800">
                <a:latin typeface="Times New Roman"/>
                <a:ea typeface="Times New Roman"/>
                <a:cs typeface="Times New Roman"/>
                <a:sym typeface="Times New Roman"/>
              </a:defRPr>
            </a:pPr>
            <a:r>
              <a:t>Easy to use with interactive GUI support.</a:t>
            </a:r>
          </a:p>
          <a:p>
            <a:pPr>
              <a:defRPr sz="1800">
                <a:latin typeface="Times New Roman"/>
                <a:ea typeface="Times New Roman"/>
                <a:cs typeface="Times New Roman"/>
                <a:sym typeface="Times New Roman"/>
              </a:defRPr>
            </a:pPr>
            <a:r>
              <a:t>Password protection for new person registration.</a:t>
            </a:r>
          </a:p>
          <a:p>
            <a:pPr>
              <a:defRPr sz="1800">
                <a:latin typeface="Times New Roman"/>
                <a:ea typeface="Times New Roman"/>
                <a:cs typeface="Times New Roman"/>
                <a:sym typeface="Times New Roman"/>
              </a:defRPr>
            </a:pPr>
            <a:r>
              <a:t>Creates/updates CSV file for details of students on registration.</a:t>
            </a:r>
          </a:p>
          <a:p>
            <a:pPr>
              <a:defRPr sz="1800">
                <a:latin typeface="Times New Roman"/>
                <a:ea typeface="Times New Roman"/>
                <a:cs typeface="Times New Roman"/>
                <a:sym typeface="Times New Roman"/>
              </a:defRPr>
            </a:pPr>
            <a:r>
              <a:t>Creates a new CSV file everyday for attendance with proper date and time.</a:t>
            </a:r>
          </a:p>
          <a:p>
            <a:pPr>
              <a:defRPr sz="1800">
                <a:latin typeface="Times New Roman"/>
                <a:ea typeface="Times New Roman"/>
                <a:cs typeface="Times New Roman"/>
                <a:sym typeface="Times New Roman"/>
              </a:defRPr>
            </a:pPr>
            <a:r>
              <a:t>Displays live attendance updates for the day on the main screen in tabular format with id, name, date and time.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1641</Words>
  <Application>Microsoft Office PowerPoint</Application>
  <PresentationFormat>On-screen Show (4:3)</PresentationFormat>
  <Paragraphs>153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Neue</vt:lpstr>
      <vt:lpstr>Roboto</vt:lpstr>
      <vt:lpstr>Times New Roman</vt:lpstr>
      <vt:lpstr>Office Theme</vt:lpstr>
      <vt:lpstr>PowerPoint Presentation</vt:lpstr>
      <vt:lpstr>Group Member Information</vt:lpstr>
      <vt:lpstr>PowerPoint Presentation</vt:lpstr>
      <vt:lpstr>CONTENTS :</vt:lpstr>
      <vt:lpstr>ABSTRACT :</vt:lpstr>
      <vt:lpstr>INTRODUCTION :</vt:lpstr>
      <vt:lpstr> Literature Survey:</vt:lpstr>
      <vt:lpstr>            TECHNOLOGIES USED :</vt:lpstr>
      <vt:lpstr>FEATURES :</vt:lpstr>
      <vt:lpstr>Algorithm:</vt:lpstr>
      <vt:lpstr>DATA COLLECTION:</vt:lpstr>
      <vt:lpstr>TRAINING:</vt:lpstr>
      <vt:lpstr>DETECTION:</vt:lpstr>
      <vt:lpstr>Haar Cascade Classifier:</vt:lpstr>
      <vt:lpstr>IMAGE PROCESSING :</vt:lpstr>
      <vt:lpstr>INTERFACE :</vt:lpstr>
      <vt:lpstr>Output :</vt:lpstr>
      <vt:lpstr>PowerPoint Presentation</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PAVANKUMAR BORRA</cp:lastModifiedBy>
  <cp:revision>1</cp:revision>
  <dcterms:modified xsi:type="dcterms:W3CDTF">2024-04-18T21:55:35Z</dcterms:modified>
</cp:coreProperties>
</file>