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59" r:id="rId3"/>
    <p:sldId id="260" r:id="rId4"/>
    <p:sldId id="265" r:id="rId5"/>
    <p:sldId id="382" r:id="rId6"/>
    <p:sldId id="383" r:id="rId7"/>
    <p:sldId id="384" r:id="rId8"/>
    <p:sldId id="266" r:id="rId9"/>
    <p:sldId id="267" r:id="rId10"/>
    <p:sldId id="268" r:id="rId11"/>
    <p:sldId id="269" r:id="rId12"/>
    <p:sldId id="270" r:id="rId13"/>
    <p:sldId id="272" r:id="rId14"/>
    <p:sldId id="297" r:id="rId15"/>
    <p:sldId id="298" r:id="rId16"/>
    <p:sldId id="29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0" r:id="rId41"/>
    <p:sldId id="301" r:id="rId42"/>
    <p:sldId id="302" r:id="rId43"/>
    <p:sldId id="303" r:id="rId44"/>
    <p:sldId id="386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85" r:id="rId57"/>
    <p:sldId id="315" r:id="rId58"/>
    <p:sldId id="316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ny Vladimir Pincay Nieves" initials="JVP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924" autoAdjust="0"/>
  </p:normalViewPr>
  <p:slideViewPr>
    <p:cSldViewPr snapToGrid="0" snapToObjects="1">
      <p:cViewPr varScale="1">
        <p:scale>
          <a:sx n="68" d="100"/>
          <a:sy n="68" d="100"/>
        </p:scale>
        <p:origin x="-7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printerSettings" Target="printerSettings/printerSettings1.bin"/><Relationship Id="rId87" Type="http://schemas.openxmlformats.org/officeDocument/2006/relationships/commentAuthors" Target="commentAuthors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B8ED1-21AE-40A4-A2C0-B3641E784B35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905582-32EA-40AC-B009-E2D1BF017D9D}">
      <dgm:prSet phldrT="[Texto]"/>
      <dgm:spPr/>
      <dgm:t>
        <a:bodyPr/>
        <a:lstStyle/>
        <a:p>
          <a:r>
            <a:rPr lang="es-ES" dirty="0"/>
            <a:t>Lógicos</a:t>
          </a:r>
        </a:p>
      </dgm:t>
    </dgm:pt>
    <dgm:pt modelId="{BAC7D89C-F1B7-42B3-9095-573D11F39D76}" type="parTrans" cxnId="{7BAAC737-13C3-4A51-83C0-2DCB4F439857}">
      <dgm:prSet/>
      <dgm:spPr/>
      <dgm:t>
        <a:bodyPr/>
        <a:lstStyle/>
        <a:p>
          <a:endParaRPr lang="es-ES"/>
        </a:p>
      </dgm:t>
    </dgm:pt>
    <dgm:pt modelId="{CF1E02A4-64AF-4758-BA77-6CC25AAC4B57}" type="sibTrans" cxnId="{7BAAC737-13C3-4A51-83C0-2DCB4F439857}">
      <dgm:prSet/>
      <dgm:spPr/>
      <dgm:t>
        <a:bodyPr/>
        <a:lstStyle/>
        <a:p>
          <a:endParaRPr lang="es-ES"/>
        </a:p>
      </dgm:t>
    </dgm:pt>
    <dgm:pt modelId="{FA193120-88C2-4A43-A007-40076A4AD318}">
      <dgm:prSet phldrT="[Texto]"/>
      <dgm:spPr/>
      <dgm:t>
        <a:bodyPr/>
        <a:lstStyle/>
        <a:p>
          <a:r>
            <a:rPr lang="es-ES" dirty="0"/>
            <a:t>Numéricos</a:t>
          </a:r>
        </a:p>
      </dgm:t>
    </dgm:pt>
    <dgm:pt modelId="{74D96D5B-3D90-4DFB-8E73-3950FB01E9E5}" type="parTrans" cxnId="{B0BF3B72-69C7-4A3C-9757-67C58D6E1C06}">
      <dgm:prSet/>
      <dgm:spPr/>
      <dgm:t>
        <a:bodyPr/>
        <a:lstStyle/>
        <a:p>
          <a:endParaRPr lang="es-ES"/>
        </a:p>
      </dgm:t>
    </dgm:pt>
    <dgm:pt modelId="{589F1FA6-18DC-4421-93D0-9BA2F3F5F9FB}" type="sibTrans" cxnId="{B0BF3B72-69C7-4A3C-9757-67C58D6E1C06}">
      <dgm:prSet/>
      <dgm:spPr/>
      <dgm:t>
        <a:bodyPr/>
        <a:lstStyle/>
        <a:p>
          <a:endParaRPr lang="es-ES"/>
        </a:p>
      </dgm:t>
    </dgm:pt>
    <dgm:pt modelId="{B30C909B-D86C-CC4E-AC5B-287D8B214EC7}">
      <dgm:prSet/>
      <dgm:spPr/>
      <dgm:t>
        <a:bodyPr/>
        <a:lstStyle/>
        <a:p>
          <a:r>
            <a:rPr lang="es-ES_tradnl" dirty="0" smtClean="0"/>
            <a:t>Cadenas</a:t>
          </a:r>
          <a:endParaRPr lang="es-ES_tradnl" dirty="0"/>
        </a:p>
      </dgm:t>
    </dgm:pt>
    <dgm:pt modelId="{C3C6303D-D8C9-3345-B94C-3F943793452A}" type="parTrans" cxnId="{46CE52D3-FD83-804D-8BF8-E3D9468C8BD9}">
      <dgm:prSet/>
      <dgm:spPr/>
      <dgm:t>
        <a:bodyPr/>
        <a:lstStyle/>
        <a:p>
          <a:endParaRPr lang="es-ES_tradnl"/>
        </a:p>
      </dgm:t>
    </dgm:pt>
    <dgm:pt modelId="{019F925D-8C44-0F4B-83C7-088AE7C97E08}" type="sibTrans" cxnId="{46CE52D3-FD83-804D-8BF8-E3D9468C8BD9}">
      <dgm:prSet/>
      <dgm:spPr/>
      <dgm:t>
        <a:bodyPr/>
        <a:lstStyle/>
        <a:p>
          <a:endParaRPr lang="es-ES_tradnl"/>
        </a:p>
      </dgm:t>
    </dgm:pt>
    <dgm:pt modelId="{9069C877-ED0D-4A2F-AD0B-C52395A0D44E}" type="pres">
      <dgm:prSet presAssocID="{C63B8ED1-21AE-40A4-A2C0-B3641E784B3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s-ES"/>
        </a:p>
      </dgm:t>
    </dgm:pt>
    <dgm:pt modelId="{B5326A96-446E-F047-B8B8-DB2D4139E400}" type="pres">
      <dgm:prSet presAssocID="{61905582-32EA-40AC-B009-E2D1BF017D9D}" presName="text1" presStyleCnt="0"/>
      <dgm:spPr/>
    </dgm:pt>
    <dgm:pt modelId="{0823AA51-5E46-4942-8995-A8CF15EA9C98}" type="pres">
      <dgm:prSet presAssocID="{61905582-32EA-40AC-B009-E2D1BF017D9D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09A501-7C74-3A42-8528-3F755E958E71}" type="pres">
      <dgm:prSet presAssocID="{61905582-32EA-40AC-B009-E2D1BF017D9D}" presName="textaccent1" presStyleCnt="0"/>
      <dgm:spPr/>
    </dgm:pt>
    <dgm:pt modelId="{FC1529AC-B610-4A1A-B9E7-1BB197397614}" type="pres">
      <dgm:prSet presAssocID="{61905582-32EA-40AC-B009-E2D1BF017D9D}" presName="accentRepeatNode" presStyleLbl="solidAlignAcc1" presStyleIdx="0" presStyleCnt="6"/>
      <dgm:spPr/>
    </dgm:pt>
    <dgm:pt modelId="{7EE7A909-3DB1-5645-A371-7CA59E979C04}" type="pres">
      <dgm:prSet presAssocID="{CF1E02A4-64AF-4758-BA77-6CC25AAC4B57}" presName="image1" presStyleCnt="0"/>
      <dgm:spPr/>
    </dgm:pt>
    <dgm:pt modelId="{BCCAB3A1-72BA-475C-B73E-3F45381370F5}" type="pres">
      <dgm:prSet presAssocID="{CF1E02A4-64AF-4758-BA77-6CC25AAC4B57}" presName="imageRepeatNode" presStyleLbl="alignAcc1" presStyleIdx="0" presStyleCnt="3"/>
      <dgm:spPr/>
      <dgm:t>
        <a:bodyPr/>
        <a:lstStyle/>
        <a:p>
          <a:endParaRPr lang="es-ES"/>
        </a:p>
      </dgm:t>
    </dgm:pt>
    <dgm:pt modelId="{7CD872AB-456A-CA40-9167-AA54E70CD222}" type="pres">
      <dgm:prSet presAssocID="{CF1E02A4-64AF-4758-BA77-6CC25AAC4B57}" presName="imageaccent1" presStyleCnt="0"/>
      <dgm:spPr/>
    </dgm:pt>
    <dgm:pt modelId="{66CE1666-5DEC-404C-9F8F-698FAD81E89E}" type="pres">
      <dgm:prSet presAssocID="{CF1E02A4-64AF-4758-BA77-6CC25AAC4B57}" presName="accentRepeatNode" presStyleLbl="solidAlignAcc1" presStyleIdx="1" presStyleCnt="6"/>
      <dgm:spPr/>
    </dgm:pt>
    <dgm:pt modelId="{D05D13E8-B738-7544-BCEB-4309CE2319F5}" type="pres">
      <dgm:prSet presAssocID="{B30C909B-D86C-CC4E-AC5B-287D8B214EC7}" presName="text2" presStyleCnt="0"/>
      <dgm:spPr/>
    </dgm:pt>
    <dgm:pt modelId="{1DDDD7E5-0E6A-8449-ABC8-19D458C4497E}" type="pres">
      <dgm:prSet presAssocID="{B30C909B-D86C-CC4E-AC5B-287D8B214EC7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7E1BFDC-5272-0748-9E8E-317371A71AB2}" type="pres">
      <dgm:prSet presAssocID="{B30C909B-D86C-CC4E-AC5B-287D8B214EC7}" presName="textaccent2" presStyleCnt="0"/>
      <dgm:spPr/>
    </dgm:pt>
    <dgm:pt modelId="{69815265-1EF7-C24F-AF1C-BB6E08866F36}" type="pres">
      <dgm:prSet presAssocID="{B30C909B-D86C-CC4E-AC5B-287D8B214EC7}" presName="accentRepeatNode" presStyleLbl="solidAlignAcc1" presStyleIdx="2" presStyleCnt="6"/>
      <dgm:spPr/>
    </dgm:pt>
    <dgm:pt modelId="{9C91DCC7-70ED-2542-ABC5-D46BD1D67968}" type="pres">
      <dgm:prSet presAssocID="{019F925D-8C44-0F4B-83C7-088AE7C97E08}" presName="image2" presStyleCnt="0"/>
      <dgm:spPr/>
    </dgm:pt>
    <dgm:pt modelId="{16183823-1C5C-434A-BF6F-7B6A91A4B469}" type="pres">
      <dgm:prSet presAssocID="{019F925D-8C44-0F4B-83C7-088AE7C97E08}" presName="imageRepeatNode" presStyleLbl="alignAcc1" presStyleIdx="1" presStyleCnt="3"/>
      <dgm:spPr/>
      <dgm:t>
        <a:bodyPr/>
        <a:lstStyle/>
        <a:p>
          <a:endParaRPr lang="es-ES_tradnl"/>
        </a:p>
      </dgm:t>
    </dgm:pt>
    <dgm:pt modelId="{F900ED30-9956-644A-9997-D4D24B16179F}" type="pres">
      <dgm:prSet presAssocID="{019F925D-8C44-0F4B-83C7-088AE7C97E08}" presName="imageaccent2" presStyleCnt="0"/>
      <dgm:spPr/>
    </dgm:pt>
    <dgm:pt modelId="{EC76891F-3AED-954C-8E66-F16F5A36E84E}" type="pres">
      <dgm:prSet presAssocID="{019F925D-8C44-0F4B-83C7-088AE7C97E08}" presName="accentRepeatNode" presStyleLbl="solidAlignAcc1" presStyleIdx="3" presStyleCnt="6"/>
      <dgm:spPr/>
    </dgm:pt>
    <dgm:pt modelId="{F505F3F8-4635-4E5D-B448-7FE3CBA2E027}" type="pres">
      <dgm:prSet presAssocID="{FA193120-88C2-4A43-A007-40076A4AD318}" presName="text3" presStyleCnt="0"/>
      <dgm:spPr/>
    </dgm:pt>
    <dgm:pt modelId="{5AF4818D-C763-4042-9318-A4ED0D21F5D8}" type="pres">
      <dgm:prSet presAssocID="{FA193120-88C2-4A43-A007-40076A4AD318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C38ABD-4F83-4539-BA9B-A76673E5D6B5}" type="pres">
      <dgm:prSet presAssocID="{FA193120-88C2-4A43-A007-40076A4AD318}" presName="textaccent3" presStyleCnt="0"/>
      <dgm:spPr/>
    </dgm:pt>
    <dgm:pt modelId="{3BF68463-A471-4B06-A0AA-455A5E6B85B5}" type="pres">
      <dgm:prSet presAssocID="{FA193120-88C2-4A43-A007-40076A4AD318}" presName="accentRepeatNode" presStyleLbl="solidAlignAcc1" presStyleIdx="4" presStyleCnt="6"/>
      <dgm:spPr/>
    </dgm:pt>
    <dgm:pt modelId="{282F084D-AA84-469C-B045-E9136EA97C6C}" type="pres">
      <dgm:prSet presAssocID="{589F1FA6-18DC-4421-93D0-9BA2F3F5F9FB}" presName="image3" presStyleCnt="0"/>
      <dgm:spPr/>
    </dgm:pt>
    <dgm:pt modelId="{6F84F6D6-CECA-414E-BBDC-269406774243}" type="pres">
      <dgm:prSet presAssocID="{589F1FA6-18DC-4421-93D0-9BA2F3F5F9FB}" presName="imageRepeatNode" presStyleLbl="alignAcc1" presStyleIdx="2" presStyleCnt="3"/>
      <dgm:spPr/>
      <dgm:t>
        <a:bodyPr/>
        <a:lstStyle/>
        <a:p>
          <a:endParaRPr lang="es-ES"/>
        </a:p>
      </dgm:t>
    </dgm:pt>
    <dgm:pt modelId="{6DE57312-AFC0-4729-99B9-20F2C1AE2136}" type="pres">
      <dgm:prSet presAssocID="{589F1FA6-18DC-4421-93D0-9BA2F3F5F9FB}" presName="imageaccent3" presStyleCnt="0"/>
      <dgm:spPr/>
    </dgm:pt>
    <dgm:pt modelId="{BFF5C05D-37D8-460D-B5A1-3146CE3803DB}" type="pres">
      <dgm:prSet presAssocID="{589F1FA6-18DC-4421-93D0-9BA2F3F5F9FB}" presName="accentRepeatNode" presStyleLbl="solidAlignAcc1" presStyleIdx="5" presStyleCnt="6"/>
      <dgm:spPr/>
    </dgm:pt>
  </dgm:ptLst>
  <dgm:cxnLst>
    <dgm:cxn modelId="{46CE52D3-FD83-804D-8BF8-E3D9468C8BD9}" srcId="{C63B8ED1-21AE-40A4-A2C0-B3641E784B35}" destId="{B30C909B-D86C-CC4E-AC5B-287D8B214EC7}" srcOrd="1" destOrd="0" parTransId="{C3C6303D-D8C9-3345-B94C-3F943793452A}" sibTransId="{019F925D-8C44-0F4B-83C7-088AE7C97E08}"/>
    <dgm:cxn modelId="{194CC762-2AAB-7E43-815E-04B7D58D84B3}" type="presOf" srcId="{CF1E02A4-64AF-4758-BA77-6CC25AAC4B57}" destId="{BCCAB3A1-72BA-475C-B73E-3F45381370F5}" srcOrd="0" destOrd="0" presId="urn:microsoft.com/office/officeart/2008/layout/HexagonCluster"/>
    <dgm:cxn modelId="{68462353-62F8-8742-90AC-439E42A6BAEC}" type="presOf" srcId="{B30C909B-D86C-CC4E-AC5B-287D8B214EC7}" destId="{1DDDD7E5-0E6A-8449-ABC8-19D458C4497E}" srcOrd="0" destOrd="0" presId="urn:microsoft.com/office/officeart/2008/layout/HexagonCluster"/>
    <dgm:cxn modelId="{186050CE-7294-5A48-ADDA-E905D6541253}" type="presOf" srcId="{C63B8ED1-21AE-40A4-A2C0-B3641E784B35}" destId="{9069C877-ED0D-4A2F-AD0B-C52395A0D44E}" srcOrd="0" destOrd="0" presId="urn:microsoft.com/office/officeart/2008/layout/HexagonCluster"/>
    <dgm:cxn modelId="{E6920EED-A7B0-0447-9E7A-1C164FDCE8A2}" type="presOf" srcId="{019F925D-8C44-0F4B-83C7-088AE7C97E08}" destId="{16183823-1C5C-434A-BF6F-7B6A91A4B469}" srcOrd="0" destOrd="0" presId="urn:microsoft.com/office/officeart/2008/layout/HexagonCluster"/>
    <dgm:cxn modelId="{9B27ED52-DB44-E643-A76B-F3D367C15A3A}" type="presOf" srcId="{589F1FA6-18DC-4421-93D0-9BA2F3F5F9FB}" destId="{6F84F6D6-CECA-414E-BBDC-269406774243}" srcOrd="0" destOrd="0" presId="urn:microsoft.com/office/officeart/2008/layout/HexagonCluster"/>
    <dgm:cxn modelId="{55B9069F-7707-5840-AB59-83BD240D8F75}" type="presOf" srcId="{61905582-32EA-40AC-B009-E2D1BF017D9D}" destId="{0823AA51-5E46-4942-8995-A8CF15EA9C98}" srcOrd="0" destOrd="0" presId="urn:microsoft.com/office/officeart/2008/layout/HexagonCluster"/>
    <dgm:cxn modelId="{65B352CF-11B0-4940-AFDB-3EA57B7569CD}" type="presOf" srcId="{FA193120-88C2-4A43-A007-40076A4AD318}" destId="{5AF4818D-C763-4042-9318-A4ED0D21F5D8}" srcOrd="0" destOrd="0" presId="urn:microsoft.com/office/officeart/2008/layout/HexagonCluster"/>
    <dgm:cxn modelId="{B0BF3B72-69C7-4A3C-9757-67C58D6E1C06}" srcId="{C63B8ED1-21AE-40A4-A2C0-B3641E784B35}" destId="{FA193120-88C2-4A43-A007-40076A4AD318}" srcOrd="2" destOrd="0" parTransId="{74D96D5B-3D90-4DFB-8E73-3950FB01E9E5}" sibTransId="{589F1FA6-18DC-4421-93D0-9BA2F3F5F9FB}"/>
    <dgm:cxn modelId="{7BAAC737-13C3-4A51-83C0-2DCB4F439857}" srcId="{C63B8ED1-21AE-40A4-A2C0-B3641E784B35}" destId="{61905582-32EA-40AC-B009-E2D1BF017D9D}" srcOrd="0" destOrd="0" parTransId="{BAC7D89C-F1B7-42B3-9095-573D11F39D76}" sibTransId="{CF1E02A4-64AF-4758-BA77-6CC25AAC4B57}"/>
    <dgm:cxn modelId="{E53B96DE-3E53-DB49-A99B-40654E0E2DDF}" type="presParOf" srcId="{9069C877-ED0D-4A2F-AD0B-C52395A0D44E}" destId="{B5326A96-446E-F047-B8B8-DB2D4139E400}" srcOrd="0" destOrd="0" presId="urn:microsoft.com/office/officeart/2008/layout/HexagonCluster"/>
    <dgm:cxn modelId="{A8DCB5B9-701A-FE4E-ADCF-0BD3854CC94E}" type="presParOf" srcId="{B5326A96-446E-F047-B8B8-DB2D4139E400}" destId="{0823AA51-5E46-4942-8995-A8CF15EA9C98}" srcOrd="0" destOrd="0" presId="urn:microsoft.com/office/officeart/2008/layout/HexagonCluster"/>
    <dgm:cxn modelId="{678708C1-B99B-704D-81B5-1C30713F2599}" type="presParOf" srcId="{9069C877-ED0D-4A2F-AD0B-C52395A0D44E}" destId="{D409A501-7C74-3A42-8528-3F755E958E71}" srcOrd="1" destOrd="0" presId="urn:microsoft.com/office/officeart/2008/layout/HexagonCluster"/>
    <dgm:cxn modelId="{23D87CB1-1F93-0D4A-9606-BB1AD1C8D692}" type="presParOf" srcId="{D409A501-7C74-3A42-8528-3F755E958E71}" destId="{FC1529AC-B610-4A1A-B9E7-1BB197397614}" srcOrd="0" destOrd="0" presId="urn:microsoft.com/office/officeart/2008/layout/HexagonCluster"/>
    <dgm:cxn modelId="{5A028D34-9537-474C-9F53-140DBD9E76ED}" type="presParOf" srcId="{9069C877-ED0D-4A2F-AD0B-C52395A0D44E}" destId="{7EE7A909-3DB1-5645-A371-7CA59E979C04}" srcOrd="2" destOrd="0" presId="urn:microsoft.com/office/officeart/2008/layout/HexagonCluster"/>
    <dgm:cxn modelId="{3D44907D-39D5-8D47-B100-668C61456FFC}" type="presParOf" srcId="{7EE7A909-3DB1-5645-A371-7CA59E979C04}" destId="{BCCAB3A1-72BA-475C-B73E-3F45381370F5}" srcOrd="0" destOrd="0" presId="urn:microsoft.com/office/officeart/2008/layout/HexagonCluster"/>
    <dgm:cxn modelId="{24D84641-34A6-A843-93E9-C631411F56AE}" type="presParOf" srcId="{9069C877-ED0D-4A2F-AD0B-C52395A0D44E}" destId="{7CD872AB-456A-CA40-9167-AA54E70CD222}" srcOrd="3" destOrd="0" presId="urn:microsoft.com/office/officeart/2008/layout/HexagonCluster"/>
    <dgm:cxn modelId="{20C1EE4B-EE0C-5F4A-BDA3-CA9ADA3C0EED}" type="presParOf" srcId="{7CD872AB-456A-CA40-9167-AA54E70CD222}" destId="{66CE1666-5DEC-404C-9F8F-698FAD81E89E}" srcOrd="0" destOrd="0" presId="urn:microsoft.com/office/officeart/2008/layout/HexagonCluster"/>
    <dgm:cxn modelId="{4F770498-6AF9-3344-B03E-DE741CC7AA93}" type="presParOf" srcId="{9069C877-ED0D-4A2F-AD0B-C52395A0D44E}" destId="{D05D13E8-B738-7544-BCEB-4309CE2319F5}" srcOrd="4" destOrd="0" presId="urn:microsoft.com/office/officeart/2008/layout/HexagonCluster"/>
    <dgm:cxn modelId="{237BE441-BAA1-DC47-A058-0872CED5BD00}" type="presParOf" srcId="{D05D13E8-B738-7544-BCEB-4309CE2319F5}" destId="{1DDDD7E5-0E6A-8449-ABC8-19D458C4497E}" srcOrd="0" destOrd="0" presId="urn:microsoft.com/office/officeart/2008/layout/HexagonCluster"/>
    <dgm:cxn modelId="{E9B5CA38-A73D-5D43-A882-662A287CCE77}" type="presParOf" srcId="{9069C877-ED0D-4A2F-AD0B-C52395A0D44E}" destId="{97E1BFDC-5272-0748-9E8E-317371A71AB2}" srcOrd="5" destOrd="0" presId="urn:microsoft.com/office/officeart/2008/layout/HexagonCluster"/>
    <dgm:cxn modelId="{3FB64688-EB9B-9046-AAF5-05065B7CE98E}" type="presParOf" srcId="{97E1BFDC-5272-0748-9E8E-317371A71AB2}" destId="{69815265-1EF7-C24F-AF1C-BB6E08866F36}" srcOrd="0" destOrd="0" presId="urn:microsoft.com/office/officeart/2008/layout/HexagonCluster"/>
    <dgm:cxn modelId="{07C6E3AC-4E88-0042-AB35-43A206EA0B64}" type="presParOf" srcId="{9069C877-ED0D-4A2F-AD0B-C52395A0D44E}" destId="{9C91DCC7-70ED-2542-ABC5-D46BD1D67968}" srcOrd="6" destOrd="0" presId="urn:microsoft.com/office/officeart/2008/layout/HexagonCluster"/>
    <dgm:cxn modelId="{6642ADF4-37C3-2C48-B5C5-5B60712D9162}" type="presParOf" srcId="{9C91DCC7-70ED-2542-ABC5-D46BD1D67968}" destId="{16183823-1C5C-434A-BF6F-7B6A91A4B469}" srcOrd="0" destOrd="0" presId="urn:microsoft.com/office/officeart/2008/layout/HexagonCluster"/>
    <dgm:cxn modelId="{B6D610FB-F1DB-E64E-AFC0-C09CEACA1F97}" type="presParOf" srcId="{9069C877-ED0D-4A2F-AD0B-C52395A0D44E}" destId="{F900ED30-9956-644A-9997-D4D24B16179F}" srcOrd="7" destOrd="0" presId="urn:microsoft.com/office/officeart/2008/layout/HexagonCluster"/>
    <dgm:cxn modelId="{40413A40-C48F-C84A-927F-30ACBB19DDD7}" type="presParOf" srcId="{F900ED30-9956-644A-9997-D4D24B16179F}" destId="{EC76891F-3AED-954C-8E66-F16F5A36E84E}" srcOrd="0" destOrd="0" presId="urn:microsoft.com/office/officeart/2008/layout/HexagonCluster"/>
    <dgm:cxn modelId="{A52BFFFD-5755-CC44-82BB-597C7276D02C}" type="presParOf" srcId="{9069C877-ED0D-4A2F-AD0B-C52395A0D44E}" destId="{F505F3F8-4635-4E5D-B448-7FE3CBA2E027}" srcOrd="8" destOrd="0" presId="urn:microsoft.com/office/officeart/2008/layout/HexagonCluster"/>
    <dgm:cxn modelId="{87ED1D2C-3956-7649-83FE-3D0525F16B6E}" type="presParOf" srcId="{F505F3F8-4635-4E5D-B448-7FE3CBA2E027}" destId="{5AF4818D-C763-4042-9318-A4ED0D21F5D8}" srcOrd="0" destOrd="0" presId="urn:microsoft.com/office/officeart/2008/layout/HexagonCluster"/>
    <dgm:cxn modelId="{29D6AFD4-AC42-AB46-85F1-E3BBA39B618F}" type="presParOf" srcId="{9069C877-ED0D-4A2F-AD0B-C52395A0D44E}" destId="{8AC38ABD-4F83-4539-BA9B-A76673E5D6B5}" srcOrd="9" destOrd="0" presId="urn:microsoft.com/office/officeart/2008/layout/HexagonCluster"/>
    <dgm:cxn modelId="{5627EF44-72A7-4544-B027-4649FD3C8A7A}" type="presParOf" srcId="{8AC38ABD-4F83-4539-BA9B-A76673E5D6B5}" destId="{3BF68463-A471-4B06-A0AA-455A5E6B85B5}" srcOrd="0" destOrd="0" presId="urn:microsoft.com/office/officeart/2008/layout/HexagonCluster"/>
    <dgm:cxn modelId="{4D649E9D-CE06-BD47-B959-CE8AA0322204}" type="presParOf" srcId="{9069C877-ED0D-4A2F-AD0B-C52395A0D44E}" destId="{282F084D-AA84-469C-B045-E9136EA97C6C}" srcOrd="10" destOrd="0" presId="urn:microsoft.com/office/officeart/2008/layout/HexagonCluster"/>
    <dgm:cxn modelId="{F488E525-51E0-D241-AFC1-9E762DB3EF68}" type="presParOf" srcId="{282F084D-AA84-469C-B045-E9136EA97C6C}" destId="{6F84F6D6-CECA-414E-BBDC-269406774243}" srcOrd="0" destOrd="0" presId="urn:microsoft.com/office/officeart/2008/layout/HexagonCluster"/>
    <dgm:cxn modelId="{2BB02CC3-FAD0-5D4C-9D70-6FE07F061A5E}" type="presParOf" srcId="{9069C877-ED0D-4A2F-AD0B-C52395A0D44E}" destId="{6DE57312-AFC0-4729-99B9-20F2C1AE2136}" srcOrd="11" destOrd="0" presId="urn:microsoft.com/office/officeart/2008/layout/HexagonCluster"/>
    <dgm:cxn modelId="{D6E8A202-2972-BE41-A188-EA43BB453D11}" type="presParOf" srcId="{6DE57312-AFC0-4729-99B9-20F2C1AE2136}" destId="{BFF5C05D-37D8-460D-B5A1-3146CE3803D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3AA51-5E46-4942-8995-A8CF15EA9C98}">
      <dsp:nvSpPr>
        <dsp:cNvPr id="0" name=""/>
        <dsp:cNvSpPr/>
      </dsp:nvSpPr>
      <dsp:spPr>
        <a:xfrm>
          <a:off x="2169295" y="2667850"/>
          <a:ext cx="1884478" cy="16247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Lógicos</a:t>
          </a:r>
        </a:p>
      </dsp:txBody>
      <dsp:txXfrm>
        <a:off x="2461731" y="2919981"/>
        <a:ext cx="1299606" cy="1120487"/>
      </dsp:txXfrm>
    </dsp:sp>
    <dsp:sp modelId="{FC1529AC-B610-4A1A-B9E7-1BB197397614}">
      <dsp:nvSpPr>
        <dsp:cNvPr id="0" name=""/>
        <dsp:cNvSpPr/>
      </dsp:nvSpPr>
      <dsp:spPr>
        <a:xfrm>
          <a:off x="2218251" y="3385144"/>
          <a:ext cx="220638" cy="1901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AB3A1-72BA-475C-B73E-3F45381370F5}">
      <dsp:nvSpPr>
        <dsp:cNvPr id="0" name=""/>
        <dsp:cNvSpPr/>
      </dsp:nvSpPr>
      <dsp:spPr>
        <a:xfrm>
          <a:off x="558435" y="1795165"/>
          <a:ext cx="1884478" cy="162474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E1666-5DEC-404C-9F8F-698FAD81E89E}">
      <dsp:nvSpPr>
        <dsp:cNvPr id="0" name=""/>
        <dsp:cNvSpPr/>
      </dsp:nvSpPr>
      <dsp:spPr>
        <a:xfrm>
          <a:off x="1841356" y="3205284"/>
          <a:ext cx="220638" cy="1901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DD7E5-0E6A-8449-ABC8-19D458C4497E}">
      <dsp:nvSpPr>
        <dsp:cNvPr id="0" name=""/>
        <dsp:cNvSpPr/>
      </dsp:nvSpPr>
      <dsp:spPr>
        <a:xfrm>
          <a:off x="3774790" y="1775848"/>
          <a:ext cx="1884478" cy="16247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Cadenas</a:t>
          </a:r>
          <a:endParaRPr lang="es-ES_tradnl" sz="2300" kern="1200" dirty="0"/>
        </a:p>
      </dsp:txBody>
      <dsp:txXfrm>
        <a:off x="4067226" y="2027979"/>
        <a:ext cx="1299606" cy="1120487"/>
      </dsp:txXfrm>
    </dsp:sp>
    <dsp:sp modelId="{69815265-1EF7-C24F-AF1C-BB6E08866F36}">
      <dsp:nvSpPr>
        <dsp:cNvPr id="0" name=""/>
        <dsp:cNvSpPr/>
      </dsp:nvSpPr>
      <dsp:spPr>
        <a:xfrm>
          <a:off x="5063076" y="3184250"/>
          <a:ext cx="220638" cy="1901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83823-1C5C-434A-BF6F-7B6A91A4B469}">
      <dsp:nvSpPr>
        <dsp:cNvPr id="0" name=""/>
        <dsp:cNvSpPr/>
      </dsp:nvSpPr>
      <dsp:spPr>
        <a:xfrm>
          <a:off x="5380286" y="2667850"/>
          <a:ext cx="1884478" cy="162474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6891F-3AED-954C-8E66-F16F5A36E84E}">
      <dsp:nvSpPr>
        <dsp:cNvPr id="0" name=""/>
        <dsp:cNvSpPr/>
      </dsp:nvSpPr>
      <dsp:spPr>
        <a:xfrm>
          <a:off x="5429242" y="3385144"/>
          <a:ext cx="220638" cy="1901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4818D-C763-4042-9318-A4ED0D21F5D8}">
      <dsp:nvSpPr>
        <dsp:cNvPr id="0" name=""/>
        <dsp:cNvSpPr/>
      </dsp:nvSpPr>
      <dsp:spPr>
        <a:xfrm>
          <a:off x="2169295" y="887709"/>
          <a:ext cx="1884478" cy="16247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Numéricos</a:t>
          </a:r>
        </a:p>
      </dsp:txBody>
      <dsp:txXfrm>
        <a:off x="2461731" y="1139840"/>
        <a:ext cx="1299606" cy="1120487"/>
      </dsp:txXfrm>
    </dsp:sp>
    <dsp:sp modelId="{3BF68463-A471-4B06-A0AA-455A5E6B85B5}">
      <dsp:nvSpPr>
        <dsp:cNvPr id="0" name=""/>
        <dsp:cNvSpPr/>
      </dsp:nvSpPr>
      <dsp:spPr>
        <a:xfrm>
          <a:off x="3446851" y="922908"/>
          <a:ext cx="220638" cy="1901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4F6D6-CECA-414E-BBDC-269406774243}">
      <dsp:nvSpPr>
        <dsp:cNvPr id="0" name=""/>
        <dsp:cNvSpPr/>
      </dsp:nvSpPr>
      <dsp:spPr>
        <a:xfrm>
          <a:off x="3774790" y="0"/>
          <a:ext cx="1884478" cy="162474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5C05D-37D8-460D-B5A1-3146CE3803DB}">
      <dsp:nvSpPr>
        <dsp:cNvPr id="0" name=""/>
        <dsp:cNvSpPr/>
      </dsp:nvSpPr>
      <dsp:spPr>
        <a:xfrm>
          <a:off x="3830453" y="713430"/>
          <a:ext cx="220638" cy="1901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9B7F-78D8-46D3-AE70-4AE5928120D5}" type="datetimeFigureOut">
              <a:rPr lang="es-ES" smtClean="0"/>
              <a:t>18/06/19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8AD7-CBAE-4D4E-B7F3-642C6015B6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70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lenguaje </a:t>
            </a:r>
            <a:r>
              <a:rPr lang="es-ES" dirty="0" err="1"/>
              <a:t>Python</a:t>
            </a:r>
            <a:r>
              <a:rPr lang="es-ES" dirty="0"/>
              <a:t> permite operar con los siguientes tipos de datos básicos: </a:t>
            </a:r>
          </a:p>
          <a:p>
            <a:pPr lvl="1"/>
            <a:r>
              <a:rPr lang="es-ES" dirty="0">
                <a:solidFill>
                  <a:schemeClr val="tx2"/>
                </a:solidFill>
              </a:rPr>
              <a:t>Numéricos: enteros, reales o de punto flotante, y complejos </a:t>
            </a:r>
          </a:p>
          <a:p>
            <a:pPr lvl="1"/>
            <a:r>
              <a:rPr lang="es-ES" dirty="0">
                <a:solidFill>
                  <a:schemeClr val="tx2"/>
                </a:solidFill>
              </a:rPr>
              <a:t>Lógicos: booleanos</a:t>
            </a:r>
          </a:p>
          <a:p>
            <a:pPr lvl="1"/>
            <a:r>
              <a:rPr lang="es-ES" dirty="0">
                <a:solidFill>
                  <a:schemeClr val="tx2"/>
                </a:solidFill>
              </a:rPr>
              <a:t>Cadenas de caracteres (tipo de dato estructurado).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0BFD-0FCF-4A7B-9E85-8F7D0B316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Type()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baseline="0" dirty="0"/>
              <a:t> de </a:t>
            </a:r>
            <a:r>
              <a:rPr lang="en-US" baseline="0" dirty="0" err="1"/>
              <a:t>dato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0BFD-0FCF-4A7B-9E85-8F7D0B3163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6D859-9406-4AA9-B014-B785CA20C24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C" dirty="0"/>
              <a:t>Para ver que variables están activas en el workspace de Scilab,</a:t>
            </a:r>
            <a:r>
              <a:rPr lang="es-EC" baseline="0" dirty="0"/>
              <a:t> se utiliza el comando “who”.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3169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valor anterior</a:t>
            </a:r>
            <a:r>
              <a:rPr lang="es-ES" baseline="0" dirty="0"/>
              <a:t> asignado a esa variable se pierde y se sobre escribe con el nuevo valor.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0BFD-0FCF-4A7B-9E85-8F7D0B3163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err="1"/>
              <a:t>Reglas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Python: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Son </a:t>
            </a:r>
            <a:r>
              <a:rPr lang="en-US" sz="2400" dirty="0" err="1"/>
              <a:t>secuencias</a:t>
            </a:r>
            <a:r>
              <a:rPr lang="en-US" sz="2400" dirty="0"/>
              <a:t> </a:t>
            </a:r>
            <a:r>
              <a:rPr lang="en-US" sz="2400" dirty="0" err="1"/>
              <a:t>arbitrariamente</a:t>
            </a:r>
            <a:r>
              <a:rPr lang="en-US" sz="2400" dirty="0"/>
              <a:t> </a:t>
            </a:r>
            <a:r>
              <a:rPr lang="en-US" sz="2400" dirty="0" err="1"/>
              <a:t>largas</a:t>
            </a:r>
            <a:r>
              <a:rPr lang="en-US" sz="2400" dirty="0"/>
              <a:t> de </a:t>
            </a:r>
            <a:r>
              <a:rPr lang="en-US" sz="2400" dirty="0" err="1"/>
              <a:t>letras</a:t>
            </a:r>
            <a:r>
              <a:rPr lang="en-US" sz="2400" dirty="0"/>
              <a:t> y </a:t>
            </a:r>
            <a:r>
              <a:rPr lang="en-US" sz="2400" dirty="0" err="1"/>
              <a:t>dígitos</a:t>
            </a:r>
            <a:r>
              <a:rPr lang="en-US" sz="2400" dirty="0"/>
              <a:t>.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La </a:t>
            </a:r>
            <a:r>
              <a:rPr lang="en-US" sz="2400" dirty="0" err="1"/>
              <a:t>secuencia</a:t>
            </a:r>
            <a:r>
              <a:rPr lang="en-US" sz="2400" dirty="0"/>
              <a:t> </a:t>
            </a:r>
            <a:r>
              <a:rPr lang="en-US" sz="2400" dirty="0" err="1"/>
              <a:t>debe</a:t>
            </a:r>
            <a:r>
              <a:rPr lang="en-US" sz="2400" dirty="0"/>
              <a:t> </a:t>
            </a:r>
            <a:r>
              <a:rPr lang="en-US" sz="2400" dirty="0" err="1"/>
              <a:t>empezar</a:t>
            </a:r>
            <a:r>
              <a:rPr lang="en-US" sz="2400" dirty="0"/>
              <a:t> con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letra</a:t>
            </a:r>
            <a:r>
              <a:rPr lang="en-US" sz="2400" dirty="0"/>
              <a:t>.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/>
              <a:t>Además</a:t>
            </a:r>
            <a:r>
              <a:rPr lang="en-US" sz="2400" dirty="0"/>
              <a:t> de </a:t>
            </a:r>
            <a:r>
              <a:rPr lang="en-US" sz="2400" dirty="0" err="1"/>
              <a:t>a..z</a:t>
            </a:r>
            <a:r>
              <a:rPr lang="en-US" sz="2400" dirty="0"/>
              <a:t>, y A..Z, el </a:t>
            </a:r>
            <a:r>
              <a:rPr lang="en-US" sz="2400" dirty="0" err="1"/>
              <a:t>guión</a:t>
            </a:r>
            <a:r>
              <a:rPr lang="en-US" sz="2400" dirty="0"/>
              <a:t> bajo (_)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letra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0BFE0-AF9F-46C0-BB20-2E92BA0495DB}" type="slidenum">
              <a:rPr lang="es-EC" smtClean="0"/>
              <a:pPr/>
              <a:t>23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203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Los </a:t>
            </a:r>
            <a:r>
              <a:rPr lang="en-US" sz="1200" b="1" dirty="0" err="1"/>
              <a:t>operadores</a:t>
            </a:r>
            <a:r>
              <a:rPr lang="en-US" sz="1200" b="1" dirty="0"/>
              <a:t> </a:t>
            </a:r>
            <a:r>
              <a:rPr lang="en-US" sz="1200" b="1" dirty="0" err="1"/>
              <a:t>aritméticos</a:t>
            </a:r>
            <a:r>
              <a:rPr lang="en-US" sz="1200" b="1" dirty="0"/>
              <a:t> </a:t>
            </a:r>
            <a:r>
              <a:rPr lang="en-US" sz="1200" dirty="0"/>
              <a:t>se </a:t>
            </a:r>
            <a:r>
              <a:rPr lang="en-US" sz="1200" dirty="0" err="1"/>
              <a:t>utilizan</a:t>
            </a:r>
            <a:r>
              <a:rPr lang="en-US" sz="1200" dirty="0"/>
              <a:t> para </a:t>
            </a:r>
            <a:r>
              <a:rPr lang="en-US" sz="1200" dirty="0" err="1"/>
              <a:t>escribir</a:t>
            </a:r>
            <a:r>
              <a:rPr lang="en-US" sz="1200" dirty="0"/>
              <a:t> </a:t>
            </a:r>
            <a:r>
              <a:rPr lang="en-US" sz="1200" dirty="0" err="1"/>
              <a:t>expresiones</a:t>
            </a:r>
            <a:r>
              <a:rPr lang="en-US" sz="1200" dirty="0"/>
              <a:t> </a:t>
            </a:r>
            <a:r>
              <a:rPr lang="en-US" sz="1200" dirty="0" err="1"/>
              <a:t>aritméticas</a:t>
            </a:r>
            <a:r>
              <a:rPr lang="en-US" sz="1200" dirty="0"/>
              <a:t>. </a:t>
            </a:r>
            <a:r>
              <a:rPr lang="en-US" sz="1200" dirty="0" err="1"/>
              <a:t>También</a:t>
            </a:r>
            <a:r>
              <a:rPr lang="en-US" sz="1200" dirty="0"/>
              <a:t> se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usar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paréntesis</a:t>
            </a:r>
            <a:r>
              <a:rPr lang="en-US" sz="1200" dirty="0"/>
              <a:t> </a:t>
            </a:r>
            <a:r>
              <a:rPr lang="en-US" sz="1200" b="1" dirty="0"/>
              <a:t>( ) </a:t>
            </a:r>
            <a:r>
              <a:rPr lang="en-US" sz="1200" dirty="0"/>
              <a:t>para </a:t>
            </a:r>
            <a:r>
              <a:rPr lang="en-US" sz="1200" dirty="0" err="1"/>
              <a:t>definir</a:t>
            </a:r>
            <a:r>
              <a:rPr lang="en-US" sz="1200" dirty="0"/>
              <a:t> el </a:t>
            </a:r>
            <a:r>
              <a:rPr lang="en-US" sz="1200" dirty="0" err="1"/>
              <a:t>orden</a:t>
            </a:r>
            <a:r>
              <a:rPr lang="en-US" sz="1200" dirty="0"/>
              <a:t> de las </a:t>
            </a:r>
            <a:r>
              <a:rPr lang="en-US" sz="1200" dirty="0" err="1"/>
              <a:t>operaciones</a:t>
            </a:r>
            <a:r>
              <a:rPr lang="en-US" sz="1200" dirty="0"/>
              <a:t>. El </a:t>
            </a:r>
            <a:r>
              <a:rPr lang="en-US" sz="1200" dirty="0" err="1"/>
              <a:t>resultado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un valor </a:t>
            </a:r>
            <a:r>
              <a:rPr lang="en-US" sz="1200" dirty="0" err="1"/>
              <a:t>aritmético</a:t>
            </a:r>
            <a:r>
              <a:rPr lang="en-US" sz="1200" dirty="0"/>
              <a:t>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D91C4-C512-4DA2-B9FB-517EC9CF8EAD}" type="slidenum">
              <a:rPr lang="es-EC" smtClean="0"/>
              <a:t>30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677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El resultado es un </a:t>
            </a:r>
            <a:r>
              <a:rPr lang="es-ES_tradnl" dirty="0" err="1"/>
              <a:t>string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B03B8-68D2-D240-BCC8-EB9E994632A7}" type="slidenum">
              <a:rPr lang="es-ES_tradnl" smtClean="0"/>
              <a:t>63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729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0BFD-0FCF-4A7B-9E85-8F7D0B3163E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0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charset="2"/>
              <a:buChar char="Ø"/>
            </a:pPr>
            <a:r>
              <a:rPr lang="es-ES_tradnl" sz="1200" dirty="0" smtClean="0"/>
              <a:t>E val() </a:t>
            </a:r>
            <a:r>
              <a:rPr lang="es-ES_tradnl" sz="1200" dirty="0" smtClean="0">
                <a:sym typeface="Wingdings"/>
              </a:rPr>
              <a:t> </a:t>
            </a:r>
            <a:r>
              <a:rPr lang="es-ES_tradnl" sz="1200" dirty="0" err="1" smtClean="0">
                <a:sym typeface="Wingdings"/>
              </a:rPr>
              <a:t>funcion</a:t>
            </a:r>
            <a:r>
              <a:rPr lang="es-ES_tradnl" sz="1200" dirty="0" smtClean="0">
                <a:sym typeface="Wingdings"/>
              </a:rPr>
              <a:t> para enteros o </a:t>
            </a:r>
            <a:r>
              <a:rPr lang="es-ES_tradnl" sz="1200" dirty="0" err="1" smtClean="0">
                <a:sym typeface="Wingdings"/>
              </a:rPr>
              <a:t>float</a:t>
            </a:r>
            <a:endParaRPr lang="es-ES_tradnl" sz="1200" dirty="0" smtClean="0">
              <a:sym typeface="Wingdings"/>
            </a:endParaRPr>
          </a:p>
          <a:p>
            <a:pPr lvl="0">
              <a:buFont typeface="Wingdings" charset="2"/>
              <a:buChar char="Ø"/>
            </a:pPr>
            <a:r>
              <a:rPr lang="es-ES_tradnl" sz="1200" dirty="0" smtClean="0">
                <a:sym typeface="Wingdings"/>
              </a:rPr>
              <a:t>2e4  es un </a:t>
            </a:r>
            <a:r>
              <a:rPr lang="es-ES_tradnl" sz="1200" dirty="0" err="1" smtClean="0">
                <a:sym typeface="Wingdings"/>
              </a:rPr>
              <a:t>float</a:t>
            </a:r>
            <a:endParaRPr lang="es-ES_tradnl" sz="120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0BFD-0FCF-4A7B-9E85-8F7D0B3163E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16154"/>
            <a:ext cx="9144000" cy="2387600"/>
          </a:xfrm>
        </p:spPr>
        <p:txBody>
          <a:bodyPr anchor="b"/>
          <a:lstStyle>
            <a:lvl1pPr algn="r">
              <a:defRPr sz="54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2228"/>
            <a:ext cx="9144000" cy="1655762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image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" y="403930"/>
            <a:ext cx="1349022" cy="1176514"/>
          </a:xfrm>
          <a:prstGeom prst="rect">
            <a:avLst/>
          </a:prstGeom>
        </p:spPr>
      </p:pic>
      <p:pic>
        <p:nvPicPr>
          <p:cNvPr id="10" name="image2.jpe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23194" y="403930"/>
            <a:ext cx="1135027" cy="10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E980-2F26-9E4C-894C-FF0F4777931E}" type="datetimeFigureOut">
              <a:rPr lang="en-US" smtClean="0"/>
              <a:t>18/06/19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32548"/>
            <a:ext cx="12192000" cy="4254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2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56350"/>
            <a:ext cx="12192000" cy="879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ol.edu.ec/" TargetMode="External"/><Relationship Id="rId4" Type="http://schemas.openxmlformats.org/officeDocument/2006/relationships/hyperlink" Target="http://www.uchile.cl/" TargetMode="External"/><Relationship Id="rId5" Type="http://schemas.openxmlformats.org/officeDocument/2006/relationships/hyperlink" Target="http://www.unam.mx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795" y="152824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0544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Unidad</a:t>
            </a:r>
            <a:r>
              <a:rPr lang="en-US" dirty="0"/>
              <a:t> 1 – </a:t>
            </a:r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 smtClean="0"/>
              <a:t>Programación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29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Objetos escalares Lógicos</a:t>
            </a:r>
            <a:endParaRPr lang="es-EC" dirty="0"/>
          </a:p>
        </p:txBody>
      </p:sp>
      <p:graphicFrame>
        <p:nvGraphicFramePr>
          <p:cNvPr id="4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6802"/>
              </p:ext>
            </p:extLst>
          </p:nvPr>
        </p:nvGraphicFramePr>
        <p:xfrm>
          <a:off x="2068713" y="2673887"/>
          <a:ext cx="8362219" cy="237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7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03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82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690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Tipo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Nombre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Descripción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Ejemplo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03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Booleano</a:t>
                      </a:r>
                    </a:p>
                    <a:p>
                      <a:pPr algn="ctr"/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/>
                        <a:t>bool</a:t>
                      </a:r>
                      <a:endParaRPr lang="es-ES" sz="2400" dirty="0"/>
                    </a:p>
                    <a:p>
                      <a:pPr algn="ctr"/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Representación de los valores lógicos Verdadero o Falso.</a:t>
                      </a:r>
                      <a:endParaRPr lang="es-E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True</a:t>
                      </a:r>
                      <a:endParaRPr lang="es-ES" sz="2400" dirty="0"/>
                    </a:p>
                    <a:p>
                      <a:pPr algn="ctr"/>
                      <a:r>
                        <a:rPr lang="es-ES" sz="2400" dirty="0" smtClean="0"/>
                        <a:t>False</a:t>
                      </a:r>
                      <a:endParaRPr lang="es-ES" sz="2400" dirty="0"/>
                    </a:p>
                    <a:p>
                      <a:pPr algn="ctr"/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079412" y="5154507"/>
            <a:ext cx="8351520" cy="442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solidFill>
                  <a:sysClr val="windowText" lastClr="000000"/>
                </a:solidFill>
              </a:rPr>
              <a:t>Nota: T – F con mayúscula  -&gt; Python es case-</a:t>
            </a:r>
            <a:r>
              <a:rPr lang="es-ES" sz="2200" b="1" dirty="0" err="1">
                <a:solidFill>
                  <a:sysClr val="windowText" lastClr="000000"/>
                </a:solidFill>
              </a:rPr>
              <a:t>sensitive</a:t>
            </a:r>
            <a:r>
              <a:rPr lang="es-ES" sz="2200" b="1" dirty="0">
                <a:solidFill>
                  <a:sysClr val="windowText" lastClr="000000"/>
                </a:solidFill>
              </a:rPr>
              <a:t>.</a:t>
            </a:r>
            <a:endParaRPr lang="es-ES" sz="2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4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Cadena de Caracteres</a:t>
            </a:r>
          </a:p>
        </p:txBody>
      </p:sp>
      <p:graphicFrame>
        <p:nvGraphicFramePr>
          <p:cNvPr id="4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96398"/>
              </p:ext>
            </p:extLst>
          </p:nvPr>
        </p:nvGraphicFramePr>
        <p:xfrm>
          <a:off x="1097280" y="2198193"/>
          <a:ext cx="9836140" cy="322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9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14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44886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Tipo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Nombre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Descripción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Ejemplo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Cadenas</a:t>
                      </a:r>
                    </a:p>
                    <a:p>
                      <a:pPr algn="ctr"/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/>
                        <a:t>str</a:t>
                      </a:r>
                      <a:endParaRPr lang="es-ES" sz="2400" dirty="0"/>
                    </a:p>
                    <a:p>
                      <a:pPr algn="ctr"/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Expresiones (texto) formadas por caracteres.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/>
                        <a:t>Se pueden representar indistintamente con comillas simples o dobles.</a:t>
                      </a:r>
                      <a:endParaRPr lang="es-E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‘Hola’</a:t>
                      </a:r>
                    </a:p>
                    <a:p>
                      <a:pPr algn="ctr"/>
                      <a:r>
                        <a:rPr lang="es-ES" sz="2400" dirty="0"/>
                        <a:t>“Mundo”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7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739126"/>
            <a:ext cx="10058400" cy="402336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501339" y="2304256"/>
            <a:ext cx="27228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30 == 40</a:t>
            </a:r>
          </a:p>
          <a:p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25 &gt; 12</a:t>
            </a:r>
          </a:p>
          <a:p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087360" y="2304256"/>
            <a:ext cx="30683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(9.8)</a:t>
            </a:r>
          </a:p>
          <a:p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(-0.69)</a:t>
            </a:r>
          </a:p>
          <a:p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421836" y="3410127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(58)</a:t>
            </a:r>
          </a:p>
          <a:p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(-4)</a:t>
            </a:r>
          </a:p>
          <a:p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67192" y="4856677"/>
            <a:ext cx="71018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("Fundamentos de Programación")</a:t>
            </a:r>
          </a:p>
          <a:p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('2017')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type</a:t>
            </a:r>
            <a:r>
              <a:rPr lang="es-EC" dirty="0"/>
              <a:t>()</a:t>
            </a:r>
          </a:p>
        </p:txBody>
      </p:sp>
      <p:pic>
        <p:nvPicPr>
          <p:cNvPr id="10" name="Picture 9" descr="Captura de pantalla 2018-10-25 a las 10.13.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26"/>
          <a:stretch/>
        </p:blipFill>
        <p:spPr>
          <a:xfrm>
            <a:off x="8670287" y="530700"/>
            <a:ext cx="232918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0710" y="2103282"/>
            <a:ext cx="10058400" cy="460310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Identifique</a:t>
            </a:r>
            <a:r>
              <a:rPr lang="en-US" sz="2400" dirty="0">
                <a:solidFill>
                  <a:srgbClr val="000000"/>
                </a:solidFill>
              </a:rPr>
              <a:t> el </a:t>
            </a:r>
            <a:r>
              <a:rPr lang="en-US" sz="2400" dirty="0" err="1">
                <a:solidFill>
                  <a:srgbClr val="000000"/>
                </a:solidFill>
              </a:rPr>
              <a:t>tipo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objeto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1465760" lvl="5" indent="-457200">
              <a:lnSpc>
                <a:spcPct val="8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El </a:t>
            </a:r>
            <a:r>
              <a:rPr lang="en-US" sz="2400" dirty="0" err="1">
                <a:solidFill>
                  <a:srgbClr val="000000"/>
                </a:solidFill>
              </a:rPr>
              <a:t>estado</a:t>
            </a:r>
            <a:r>
              <a:rPr lang="en-US" sz="2400" dirty="0">
                <a:solidFill>
                  <a:srgbClr val="000000"/>
                </a:solidFill>
              </a:rPr>
              <a:t> civil de </a:t>
            </a:r>
            <a:r>
              <a:rPr lang="en-US" sz="2400" dirty="0" err="1">
                <a:solidFill>
                  <a:srgbClr val="000000"/>
                </a:solidFill>
              </a:rPr>
              <a:t>una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persona</a:t>
            </a:r>
          </a:p>
          <a:p>
            <a:pPr marL="1465760" lvl="5" indent="-457200">
              <a:lnSpc>
                <a:spcPct val="8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La </a:t>
            </a:r>
            <a:r>
              <a:rPr lang="en-US" sz="2400" dirty="0" err="1">
                <a:solidFill>
                  <a:srgbClr val="000000"/>
                </a:solidFill>
              </a:rPr>
              <a:t>edad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una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persona</a:t>
            </a:r>
            <a:endParaRPr lang="en-US" sz="2400" dirty="0">
              <a:solidFill>
                <a:srgbClr val="000000"/>
              </a:solidFill>
            </a:endParaRPr>
          </a:p>
          <a:p>
            <a:pPr marL="1465760" lvl="5" indent="-457200">
              <a:lnSpc>
                <a:spcPct val="8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s-EC" sz="2400" dirty="0">
                <a:solidFill>
                  <a:srgbClr val="000000"/>
                </a:solidFill>
              </a:rPr>
              <a:t>¿</a:t>
            </a:r>
            <a:r>
              <a:rPr lang="en-US" sz="2400" dirty="0" err="1">
                <a:solidFill>
                  <a:srgbClr val="000000"/>
                </a:solidFill>
              </a:rPr>
              <a:t>Tiene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multa</a:t>
            </a:r>
            <a:r>
              <a:rPr lang="en-US" sz="2400" dirty="0">
                <a:solidFill>
                  <a:srgbClr val="000000"/>
                </a:solidFill>
              </a:rPr>
              <a:t> un </a:t>
            </a:r>
            <a:r>
              <a:rPr lang="en-US" sz="2400" dirty="0" err="1">
                <a:solidFill>
                  <a:srgbClr val="000000"/>
                </a:solidFill>
              </a:rPr>
              <a:t>estudiante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 marL="1465760" lvl="5" indent="-457200">
              <a:lnSpc>
                <a:spcPct val="8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La </a:t>
            </a:r>
            <a:r>
              <a:rPr lang="en-US" sz="2400" dirty="0" err="1">
                <a:solidFill>
                  <a:srgbClr val="000000"/>
                </a:solidFill>
              </a:rPr>
              <a:t>cantidad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hijos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una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pareja</a:t>
            </a:r>
            <a:endParaRPr lang="en-US" sz="2400" dirty="0">
              <a:solidFill>
                <a:srgbClr val="000000"/>
              </a:solidFill>
            </a:endParaRPr>
          </a:p>
          <a:p>
            <a:pPr marL="1465760" lvl="5" indent="-457200">
              <a:lnSpc>
                <a:spcPct val="8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El color de un </a:t>
            </a:r>
            <a:r>
              <a:rPr lang="en-US" sz="2400" dirty="0" err="1">
                <a:solidFill>
                  <a:srgbClr val="000000"/>
                </a:solidFill>
              </a:rPr>
              <a:t>pantalón</a:t>
            </a:r>
            <a:endParaRPr lang="en-US" sz="2400" dirty="0">
              <a:solidFill>
                <a:srgbClr val="000000"/>
              </a:solidFill>
            </a:endParaRPr>
          </a:p>
          <a:p>
            <a:pPr marL="1465760" lvl="5" indent="-457200">
              <a:lnSpc>
                <a:spcPct val="8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s-EC" sz="2400" dirty="0">
                <a:solidFill>
                  <a:srgbClr val="000000"/>
                </a:solidFill>
              </a:rPr>
              <a:t>¿</a:t>
            </a:r>
            <a:r>
              <a:rPr lang="en-US" sz="2400" dirty="0" err="1">
                <a:solidFill>
                  <a:srgbClr val="000000"/>
                </a:solidFill>
              </a:rPr>
              <a:t>Tiene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beca</a:t>
            </a:r>
            <a:r>
              <a:rPr lang="en-US" sz="2400" dirty="0">
                <a:solidFill>
                  <a:srgbClr val="000000"/>
                </a:solidFill>
              </a:rPr>
              <a:t> un </a:t>
            </a:r>
            <a:r>
              <a:rPr lang="en-US" sz="2400" dirty="0" err="1">
                <a:solidFill>
                  <a:srgbClr val="000000"/>
                </a:solidFill>
              </a:rPr>
              <a:t>estudiante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 marL="1465760" lvl="5" indent="-457200">
              <a:lnSpc>
                <a:spcPct val="8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La </a:t>
            </a:r>
            <a:r>
              <a:rPr lang="en-US" sz="2400" dirty="0" err="1">
                <a:solidFill>
                  <a:srgbClr val="000000"/>
                </a:solidFill>
              </a:rPr>
              <a:t>carrera</a:t>
            </a:r>
            <a:r>
              <a:rPr lang="en-US" sz="2400" dirty="0">
                <a:solidFill>
                  <a:srgbClr val="000000"/>
                </a:solidFill>
              </a:rPr>
              <a:t> de un </a:t>
            </a:r>
            <a:r>
              <a:rPr lang="en-US" sz="2400" dirty="0" err="1">
                <a:solidFill>
                  <a:srgbClr val="000000"/>
                </a:solidFill>
              </a:rPr>
              <a:t>estudiante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1465760" lvl="5" indent="-457200">
              <a:lnSpc>
                <a:spcPct val="8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La </a:t>
            </a:r>
            <a:r>
              <a:rPr lang="en-US" sz="2400" dirty="0" err="1">
                <a:solidFill>
                  <a:srgbClr val="000000"/>
                </a:solidFill>
              </a:rPr>
              <a:t>dirección</a:t>
            </a:r>
            <a:r>
              <a:rPr lang="en-US" sz="2400" dirty="0">
                <a:solidFill>
                  <a:srgbClr val="000000"/>
                </a:solidFill>
              </a:rPr>
              <a:t> de un </a:t>
            </a:r>
            <a:r>
              <a:rPr lang="en-US" sz="2400" dirty="0" err="1">
                <a:solidFill>
                  <a:srgbClr val="000000"/>
                </a:solidFill>
              </a:rPr>
              <a:t>estudiante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1465760" lvl="5" indent="-457200">
              <a:lnSpc>
                <a:spcPct val="80000"/>
              </a:lnSpc>
              <a:buClr>
                <a:schemeClr val="tx2"/>
              </a:buClr>
              <a:buFont typeface="+mj-lt"/>
              <a:buAutoNum type="arabicParenR"/>
            </a:pPr>
            <a:r>
              <a:rPr lang="es-EC" sz="2400" dirty="0">
                <a:solidFill>
                  <a:srgbClr val="000000"/>
                </a:solidFill>
              </a:rPr>
              <a:t>¿Se quedó un estudiante de la materia?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84109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Conversiones</a:t>
            </a:r>
            <a:r>
              <a:rPr lang="en-US" dirty="0" smtClean="0"/>
              <a:t> (cast)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Siempre que el contenido sea </a:t>
            </a:r>
            <a:r>
              <a:rPr lang="en-US" b="1" dirty="0">
                <a:solidFill>
                  <a:srgbClr val="FF0000"/>
                </a:solidFill>
              </a:rPr>
              <a:t>compatible</a:t>
            </a:r>
            <a:r>
              <a:rPr lang="en-US" dirty="0"/>
              <a:t>, se puede convertir entre tipos de datos mediante una especificación correspondiente al tipo de datos requerido. </a:t>
            </a:r>
          </a:p>
          <a:p>
            <a:r>
              <a:rPr lang="en-US" dirty="0" err="1"/>
              <a:t>En</a:t>
            </a:r>
            <a:r>
              <a:rPr lang="en-US" dirty="0"/>
              <a:t> python,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conversiones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funciones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 </a:t>
            </a:r>
            <a:r>
              <a:rPr lang="en-US" b="1" dirty="0" err="1"/>
              <a:t>tipo</a:t>
            </a:r>
            <a:r>
              <a:rPr lang="en-US" b="1" dirty="0"/>
              <a:t> </a:t>
            </a:r>
            <a:r>
              <a:rPr lang="en-US" b="1" dirty="0" err="1"/>
              <a:t>convertidor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4896" y="4339683"/>
            <a:ext cx="1603332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int</a:t>
            </a:r>
            <a:r>
              <a:rPr lang="en-US" sz="3200" b="1" dirty="0" smtClean="0"/>
              <a:t>()</a:t>
            </a:r>
            <a:endParaRPr lang="en-US" sz="3200" b="1" dirty="0"/>
          </a:p>
          <a:p>
            <a:pPr algn="ctr"/>
            <a:r>
              <a:rPr lang="en-US" sz="3200" b="1" dirty="0" smtClean="0"/>
              <a:t>float()</a:t>
            </a:r>
            <a:endParaRPr lang="en-US" sz="3200" b="1" dirty="0"/>
          </a:p>
          <a:p>
            <a:pPr algn="ctr"/>
            <a:r>
              <a:rPr lang="en-US" sz="3200" b="1" dirty="0" err="1" smtClean="0"/>
              <a:t>str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grpSp>
        <p:nvGrpSpPr>
          <p:cNvPr id="20" name="Grupo 19"/>
          <p:cNvGrpSpPr/>
          <p:nvPr/>
        </p:nvGrpSpPr>
        <p:grpSpPr>
          <a:xfrm>
            <a:off x="4493570" y="4171515"/>
            <a:ext cx="6632063" cy="2007120"/>
            <a:chOff x="4493570" y="3412710"/>
            <a:chExt cx="6632063" cy="2765925"/>
          </a:xfrm>
        </p:grpSpPr>
        <p:grpSp>
          <p:nvGrpSpPr>
            <p:cNvPr id="5" name="Grupo 4"/>
            <p:cNvGrpSpPr/>
            <p:nvPr/>
          </p:nvGrpSpPr>
          <p:grpSpPr>
            <a:xfrm>
              <a:off x="4493570" y="3412710"/>
              <a:ext cx="2760874" cy="1476820"/>
              <a:chOff x="1346260" y="2508055"/>
              <a:chExt cx="2760874" cy="1476820"/>
            </a:xfrm>
          </p:grpSpPr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1346260" y="2538832"/>
                <a:ext cx="492443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32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2845250" y="3057707"/>
                <a:ext cx="1261884" cy="6463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Enteros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1505620" y="3072973"/>
                <a:ext cx="800219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3.99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/>
              <p:cNvSpPr>
                <a:spLocks noChangeArrowheads="1"/>
              </p:cNvSpPr>
              <p:nvPr/>
            </p:nvSpPr>
            <p:spPr bwMode="auto">
              <a:xfrm>
                <a:off x="1353456" y="3553986"/>
                <a:ext cx="800219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-3.8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ight Brace 1"/>
              <p:cNvSpPr/>
              <p:nvPr/>
            </p:nvSpPr>
            <p:spPr>
              <a:xfrm>
                <a:off x="2427667" y="2508055"/>
                <a:ext cx="265419" cy="1476820"/>
              </a:xfrm>
              <a:prstGeom prst="rightBrac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7866152" y="3507923"/>
              <a:ext cx="3259481" cy="1286394"/>
              <a:chOff x="7398090" y="2508055"/>
              <a:chExt cx="3259481" cy="1286394"/>
            </a:xfrm>
          </p:grpSpPr>
          <p:sp>
            <p:nvSpPr>
              <p:cNvPr id="12" name="Rectangle 1"/>
              <p:cNvSpPr>
                <a:spLocks noChangeArrowheads="1"/>
              </p:cNvSpPr>
              <p:nvPr/>
            </p:nvSpPr>
            <p:spPr bwMode="auto">
              <a:xfrm>
                <a:off x="9087911" y="3026516"/>
                <a:ext cx="1569660" cy="6463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Decimales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"/>
              <p:cNvSpPr>
                <a:spLocks noChangeArrowheads="1"/>
              </p:cNvSpPr>
              <p:nvPr/>
            </p:nvSpPr>
            <p:spPr bwMode="auto">
              <a:xfrm>
                <a:off x="7682690" y="2709982"/>
                <a:ext cx="492443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14" name="Rectangle 1"/>
              <p:cNvSpPr>
                <a:spLocks noChangeArrowheads="1"/>
              </p:cNvSpPr>
              <p:nvPr/>
            </p:nvSpPr>
            <p:spPr bwMode="auto">
              <a:xfrm>
                <a:off x="7398090" y="3171647"/>
                <a:ext cx="1261884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3.14169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ight Brace 12"/>
              <p:cNvSpPr/>
              <p:nvPr/>
            </p:nvSpPr>
            <p:spPr>
              <a:xfrm>
                <a:off x="8752838" y="2508055"/>
                <a:ext cx="335073" cy="1286394"/>
              </a:xfrm>
              <a:prstGeom prst="rightBrac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4862845" y="5470309"/>
              <a:ext cx="5724838" cy="708326"/>
              <a:chOff x="4604998" y="5167053"/>
              <a:chExt cx="5724838" cy="708326"/>
            </a:xfrm>
          </p:grpSpPr>
          <p:sp>
            <p:nvSpPr>
              <p:cNvPr id="17" name="Rectangle 1"/>
              <p:cNvSpPr>
                <a:spLocks noChangeArrowheads="1"/>
              </p:cNvSpPr>
              <p:nvPr/>
            </p:nvSpPr>
            <p:spPr bwMode="auto">
              <a:xfrm>
                <a:off x="4604998" y="5214937"/>
                <a:ext cx="2031325" cy="6463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Hello world 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"/>
              <p:cNvSpPr>
                <a:spLocks noChangeArrowheads="1"/>
              </p:cNvSpPr>
              <p:nvPr/>
            </p:nvSpPr>
            <p:spPr bwMode="auto">
              <a:xfrm>
                <a:off x="7067404" y="5229048"/>
                <a:ext cx="3262432" cy="6463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Cadena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kumimoji="0" lang="en-US" alt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Caracteres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ight Brace 14"/>
              <p:cNvSpPr/>
              <p:nvPr/>
            </p:nvSpPr>
            <p:spPr>
              <a:xfrm>
                <a:off x="6729951" y="5167053"/>
                <a:ext cx="259516" cy="611981"/>
              </a:xfrm>
              <a:prstGeom prst="rightBrac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63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pic>
        <p:nvPicPr>
          <p:cNvPr id="7" name="Picture 6" descr="Captura de pantalla 2018-10-25 a las 19.51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55"/>
          <a:stretch/>
        </p:blipFill>
        <p:spPr>
          <a:xfrm>
            <a:off x="8178407" y="1690688"/>
            <a:ext cx="3175394" cy="4079890"/>
          </a:xfrm>
          <a:prstGeom prst="rect">
            <a:avLst/>
          </a:prstGeom>
        </p:spPr>
      </p:pic>
      <p:pic>
        <p:nvPicPr>
          <p:cNvPr id="8" name="Picture 7" descr="Captura de pantalla 2018-10-25 a las 19.52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3" y="2629908"/>
            <a:ext cx="6825839" cy="153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2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pic>
        <p:nvPicPr>
          <p:cNvPr id="6" name="Picture 5" descr="Captura de pantalla 2018-10-25 a las 19.53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30" y="2396357"/>
            <a:ext cx="4241129" cy="35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8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2.2 </a:t>
            </a:r>
            <a:r>
              <a:rPr lang="es-EC" sz="4000" dirty="0"/>
              <a:t>Definición y Asignación de Variables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536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C" dirty="0"/>
              <a:t>Creación y Asignación de 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528" y="1526175"/>
            <a:ext cx="8229600" cy="175679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C" sz="2400" dirty="0"/>
              <a:t>La creación de variables se realiza a través de la </a:t>
            </a:r>
            <a:r>
              <a:rPr lang="es-EC" sz="2400" b="1" dirty="0"/>
              <a:t>asignación</a:t>
            </a:r>
            <a:r>
              <a:rPr lang="es-EC" sz="2400" dirty="0"/>
              <a:t> de un </a:t>
            </a:r>
            <a:r>
              <a:rPr lang="es-EC" sz="2400" b="1" dirty="0"/>
              <a:t>valor</a:t>
            </a:r>
            <a:r>
              <a:rPr lang="es-EC" sz="2400" dirty="0"/>
              <a:t> a la misma.</a:t>
            </a:r>
          </a:p>
          <a:p>
            <a:pPr eaLnBrk="1" hangingPunct="1">
              <a:lnSpc>
                <a:spcPct val="90000"/>
              </a:lnSpc>
            </a:pPr>
            <a:r>
              <a:rPr lang="es-EC" sz="2400" dirty="0"/>
              <a:t>El operador de asignación en Python es el </a:t>
            </a:r>
            <a:r>
              <a:rPr lang="es-EC" sz="3600" dirty="0"/>
              <a:t>“=“</a:t>
            </a:r>
            <a:r>
              <a:rPr lang="es-EC" sz="2400" dirty="0"/>
              <a:t>.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992604" y="3097700"/>
            <a:ext cx="10267751" cy="2149516"/>
            <a:chOff x="321346" y="2447920"/>
            <a:chExt cx="10267751" cy="2861006"/>
          </a:xfrm>
        </p:grpSpPr>
        <p:sp>
          <p:nvSpPr>
            <p:cNvPr id="11" name="Rectángulo 2"/>
            <p:cNvSpPr/>
            <p:nvPr/>
          </p:nvSpPr>
          <p:spPr>
            <a:xfrm>
              <a:off x="1307778" y="3402591"/>
              <a:ext cx="33438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3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100</a:t>
              </a:r>
            </a:p>
          </p:txBody>
        </p:sp>
        <p:sp>
          <p:nvSpPr>
            <p:cNvPr id="12" name="Rectángulo 2"/>
            <p:cNvSpPr/>
            <p:nvPr/>
          </p:nvSpPr>
          <p:spPr>
            <a:xfrm>
              <a:off x="6877459" y="3308388"/>
              <a:ext cx="33438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3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 = x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341581" y="4206898"/>
              <a:ext cx="1258237" cy="15764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76124" y="4314458"/>
              <a:ext cx="1315984" cy="153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6"/>
            <p:cNvCxnSpPr>
              <a:stCxn id="11" idx="0"/>
            </p:cNvCxnSpPr>
            <p:nvPr/>
          </p:nvCxnSpPr>
          <p:spPr>
            <a:xfrm rot="16200000" flipH="1" flipV="1">
              <a:off x="2196820" y="2720686"/>
              <a:ext cx="100994" cy="1464804"/>
            </a:xfrm>
            <a:prstGeom prst="bentConnector4">
              <a:avLst>
                <a:gd name="adj1" fmla="val -331141"/>
                <a:gd name="adj2" fmla="val 99938"/>
              </a:avLst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1"/>
            <p:cNvSpPr txBox="1"/>
            <p:nvPr/>
          </p:nvSpPr>
          <p:spPr>
            <a:xfrm>
              <a:off x="3611310" y="3381189"/>
              <a:ext cx="8357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6000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22"/>
            <p:cNvSpPr txBox="1"/>
            <p:nvPr/>
          </p:nvSpPr>
          <p:spPr>
            <a:xfrm>
              <a:off x="9242507" y="3274093"/>
              <a:ext cx="11017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✖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urved Connector 16"/>
            <p:cNvCxnSpPr/>
            <p:nvPr/>
          </p:nvCxnSpPr>
          <p:spPr>
            <a:xfrm rot="5400000" flipH="1" flipV="1">
              <a:off x="8067791" y="2715148"/>
              <a:ext cx="34295" cy="1243985"/>
            </a:xfrm>
            <a:prstGeom prst="bentConnector3">
              <a:avLst>
                <a:gd name="adj1" fmla="val 1229465"/>
              </a:avLst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2"/>
            <p:cNvSpPr/>
            <p:nvPr/>
          </p:nvSpPr>
          <p:spPr>
            <a:xfrm>
              <a:off x="321346" y="4809549"/>
              <a:ext cx="42846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 derecha a izquierda</a:t>
              </a:r>
            </a:p>
          </p:txBody>
        </p:sp>
        <p:sp>
          <p:nvSpPr>
            <p:cNvPr id="20" name="Rectángulo 2"/>
            <p:cNvSpPr/>
            <p:nvPr/>
          </p:nvSpPr>
          <p:spPr>
            <a:xfrm>
              <a:off x="6120244" y="4778356"/>
              <a:ext cx="44688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 izquierda a derecha</a:t>
              </a:r>
            </a:p>
          </p:txBody>
        </p:sp>
        <p:cxnSp>
          <p:nvCxnSpPr>
            <p:cNvPr id="21" name="Straight Connector 50"/>
            <p:cNvCxnSpPr/>
            <p:nvPr/>
          </p:nvCxnSpPr>
          <p:spPr>
            <a:xfrm>
              <a:off x="5263945" y="2447920"/>
              <a:ext cx="0" cy="286100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665047" y="5476607"/>
            <a:ext cx="10540312" cy="778840"/>
            <a:chOff x="813488" y="5307713"/>
            <a:chExt cx="10540312" cy="778840"/>
          </a:xfrm>
        </p:grpSpPr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1668548" y="5311982"/>
              <a:ext cx="9685252" cy="774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B0F0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/>
                <a:t>TIP:</a:t>
              </a:r>
            </a:p>
            <a:p>
              <a:pPr marL="0" indent="0" algn="ctr">
                <a:buNone/>
              </a:pPr>
              <a:r>
                <a:rPr lang="es-EC" sz="2000" dirty="0"/>
                <a:t>Una </a:t>
              </a:r>
              <a:r>
                <a:rPr lang="es-EC" sz="2000" b="1" dirty="0"/>
                <a:t>variable</a:t>
              </a:r>
              <a:r>
                <a:rPr lang="es-EC" sz="2000" dirty="0"/>
                <a:t> es un valor que puede cambiar a lo largo de la ejecución de nuestro algoritmo</a:t>
              </a:r>
              <a:endParaRPr lang="en-US" sz="2000" dirty="0"/>
            </a:p>
          </p:txBody>
        </p:sp>
        <p:pic>
          <p:nvPicPr>
            <p:cNvPr id="2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88" y="5307713"/>
              <a:ext cx="773811" cy="773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73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a 4"/>
          <p:cNvGraphicFramePr>
            <a:graphicFrameLocks noGrp="1"/>
          </p:cNvGraphicFramePr>
          <p:nvPr>
            <p:extLst/>
          </p:nvPr>
        </p:nvGraphicFramePr>
        <p:xfrm>
          <a:off x="9410211" y="1979083"/>
          <a:ext cx="1644676" cy="30903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46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11767">
                <a:tc>
                  <a:txBody>
                    <a:bodyPr/>
                    <a:lstStyle/>
                    <a:p>
                      <a:r>
                        <a:rPr lang="es-ES" sz="6000" dirty="0"/>
                        <a:t>   </a:t>
                      </a:r>
                      <a:endParaRPr lang="es-ES" sz="3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1767">
                <a:tc>
                  <a:txBody>
                    <a:bodyPr/>
                    <a:lstStyle/>
                    <a:p>
                      <a:pPr algn="l"/>
                      <a:endParaRPr lang="es-ES" sz="3200" b="1" dirty="0"/>
                    </a:p>
                    <a:p>
                      <a:pPr algn="l"/>
                      <a:r>
                        <a:rPr lang="es-ES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1767">
                <a:tc>
                  <a:txBody>
                    <a:bodyPr/>
                    <a:lstStyle/>
                    <a:p>
                      <a:pPr algn="l"/>
                      <a:endParaRPr lang="es-ES" sz="3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6" name="Tabla 4"/>
          <p:cNvGraphicFramePr>
            <a:graphicFrameLocks noGrp="1"/>
          </p:cNvGraphicFramePr>
          <p:nvPr>
            <p:extLst/>
          </p:nvPr>
        </p:nvGraphicFramePr>
        <p:xfrm>
          <a:off x="6242662" y="2407468"/>
          <a:ext cx="1644676" cy="15092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46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516">
                <a:tc>
                  <a:txBody>
                    <a:bodyPr/>
                    <a:lstStyle/>
                    <a:p>
                      <a:endParaRPr lang="es-ES" sz="3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9697">
                <a:tc>
                  <a:txBody>
                    <a:bodyPr/>
                    <a:lstStyle/>
                    <a:p>
                      <a:pPr algn="l"/>
                      <a:r>
                        <a:rPr lang="es-ES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AutoShape 2" descr="https://encrypted-tbn3.gstatic.com/images?q=tbn:ANd9GcTtjNnP0J-S1GmBODEujTq5TztZbfkvukhhroV9nsVX6aT1DJccsw"/>
          <p:cNvSpPr>
            <a:spLocks noChangeAspect="1" noChangeArrowheads="1"/>
          </p:cNvSpPr>
          <p:nvPr/>
        </p:nvSpPr>
        <p:spPr bwMode="auto">
          <a:xfrm>
            <a:off x="155575" y="-1843088"/>
            <a:ext cx="256222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9410832" y="1979678"/>
          <a:ext cx="1644676" cy="207856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46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11767">
                <a:tc>
                  <a:txBody>
                    <a:bodyPr/>
                    <a:lstStyle/>
                    <a:p>
                      <a:r>
                        <a:rPr lang="es-ES" sz="6000" dirty="0"/>
                        <a:t>   </a:t>
                      </a:r>
                      <a:r>
                        <a:rPr lang="es-E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1767">
                <a:tc>
                  <a:txBody>
                    <a:bodyPr/>
                    <a:lstStyle/>
                    <a:p>
                      <a:pPr algn="l"/>
                      <a:endParaRPr lang="es-ES" sz="3200" b="1" dirty="0"/>
                    </a:p>
                    <a:p>
                      <a:pPr algn="l"/>
                      <a:r>
                        <a:rPr lang="es-ES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436687" y="2142097"/>
            <a:ext cx="483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15</a:t>
            </a:r>
          </a:p>
          <a:p>
            <a:r>
              <a:rPr lang="es-E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25</a:t>
            </a:r>
          </a:p>
        </p:txBody>
      </p:sp>
      <p:sp>
        <p:nvSpPr>
          <p:cNvPr id="9" name="Rectángulo 2"/>
          <p:cNvSpPr/>
          <p:nvPr/>
        </p:nvSpPr>
        <p:spPr>
          <a:xfrm>
            <a:off x="1491404" y="3540296"/>
            <a:ext cx="3343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100</a:t>
            </a:r>
          </a:p>
        </p:txBody>
      </p:sp>
      <p:sp>
        <p:nvSpPr>
          <p:cNvPr id="10" name="Rectángulo 2"/>
          <p:cNvSpPr/>
          <p:nvPr/>
        </p:nvSpPr>
        <p:spPr>
          <a:xfrm>
            <a:off x="1475795" y="4226366"/>
            <a:ext cx="3343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225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033637" y="2509127"/>
            <a:ext cx="1239475" cy="2141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008461" y="3384834"/>
            <a:ext cx="1234047" cy="210557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4"/>
          <p:cNvGraphicFramePr>
            <a:graphicFrameLocks noGrp="1"/>
          </p:cNvGraphicFramePr>
          <p:nvPr>
            <p:extLst/>
          </p:nvPr>
        </p:nvGraphicFramePr>
        <p:xfrm>
          <a:off x="6242663" y="2407463"/>
          <a:ext cx="1644676" cy="14939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46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46956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956">
                <a:tc>
                  <a:txBody>
                    <a:bodyPr/>
                    <a:lstStyle/>
                    <a:p>
                      <a:pPr algn="ctr"/>
                      <a:r>
                        <a:rPr lang="es-ES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Tabla 4"/>
          <p:cNvGraphicFramePr>
            <a:graphicFrameLocks noGrp="1"/>
          </p:cNvGraphicFramePr>
          <p:nvPr>
            <p:extLst/>
          </p:nvPr>
        </p:nvGraphicFramePr>
        <p:xfrm>
          <a:off x="9410210" y="4059824"/>
          <a:ext cx="1644676" cy="101176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46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11767">
                <a:tc>
                  <a:txBody>
                    <a:bodyPr/>
                    <a:lstStyle/>
                    <a:p>
                      <a:r>
                        <a:rPr lang="es-ES" sz="6000" dirty="0"/>
                        <a:t>  </a:t>
                      </a:r>
                      <a:r>
                        <a:rPr lang="es-E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8018334" y="2738619"/>
            <a:ext cx="1391876" cy="18270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4"/>
          <p:cNvGraphicFramePr>
            <a:graphicFrameLocks noGrp="1"/>
          </p:cNvGraphicFramePr>
          <p:nvPr>
            <p:extLst/>
          </p:nvPr>
        </p:nvGraphicFramePr>
        <p:xfrm>
          <a:off x="9409588" y="1978489"/>
          <a:ext cx="1644676" cy="101176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46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11767">
                <a:tc>
                  <a:txBody>
                    <a:bodyPr/>
                    <a:lstStyle/>
                    <a:p>
                      <a:r>
                        <a:rPr lang="es-ES" sz="6000" dirty="0"/>
                        <a:t>  </a:t>
                      </a:r>
                      <a:r>
                        <a:rPr lang="es-E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endCxn id="28" idx="1"/>
          </p:cNvCxnSpPr>
          <p:nvPr/>
        </p:nvCxnSpPr>
        <p:spPr>
          <a:xfrm flipV="1">
            <a:off x="8018334" y="2484372"/>
            <a:ext cx="1391254" cy="94272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Asignación (=)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813488" y="5307713"/>
            <a:ext cx="10540312" cy="778840"/>
            <a:chOff x="813488" y="5307713"/>
            <a:chExt cx="10540312" cy="77884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668548" y="5311982"/>
              <a:ext cx="9685252" cy="774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B0F0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/>
                <a:t>TIP:</a:t>
              </a:r>
            </a:p>
            <a:p>
              <a:pPr marL="0" indent="0">
                <a:buNone/>
              </a:pPr>
              <a:r>
                <a:rPr lang="es-ES" sz="2000" dirty="0">
                  <a:solidFill>
                    <a:sysClr val="windowText" lastClr="000000"/>
                  </a:solidFill>
                </a:rPr>
                <a:t>Se puede cambiar </a:t>
              </a:r>
              <a:r>
                <a:rPr lang="es-ES" sz="2000" dirty="0" smtClean="0">
                  <a:solidFill>
                    <a:sysClr val="windowText" lastClr="000000"/>
                  </a:solidFill>
                </a:rPr>
                <a:t>el valor de </a:t>
              </a:r>
              <a:r>
                <a:rPr lang="es-ES" sz="2000" dirty="0">
                  <a:solidFill>
                    <a:sysClr val="windowText" lastClr="000000"/>
                  </a:solidFill>
                </a:rPr>
                <a:t>una variable en una instrucción posterior</a:t>
              </a:r>
              <a:endParaRPr lang="en-US" sz="2000" dirty="0"/>
            </a:p>
          </p:txBody>
        </p:sp>
        <p:pic>
          <p:nvPicPr>
            <p:cNvPr id="21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88" y="5307713"/>
              <a:ext cx="773811" cy="773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03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Contenido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2.1</a:t>
            </a:r>
            <a:r>
              <a:rPr lang="es-EC" dirty="0"/>
              <a:t> Tipos de Datos, Operadores Lógicos y Relacionales.</a:t>
            </a:r>
            <a:endParaRPr lang="en-GB" dirty="0"/>
          </a:p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2.2</a:t>
            </a:r>
            <a:r>
              <a:rPr lang="es-EC" dirty="0"/>
              <a:t> Conversiones entre Tipos de Datos y Manejo de Entrada-Salida.</a:t>
            </a:r>
            <a:endParaRPr lang="en-GB" dirty="0"/>
          </a:p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2.3</a:t>
            </a:r>
            <a:r>
              <a:rPr lang="es-EC" dirty="0"/>
              <a:t> Operaciones con Cadenas de Caracteres.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0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mensaje = “fundamentos de programación”</a:t>
            </a:r>
          </a:p>
          <a:p>
            <a:pPr marL="0" indent="0">
              <a:buFont typeface="Arial"/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n = 17</a:t>
            </a:r>
          </a:p>
          <a:p>
            <a:pPr marL="0" indent="0">
              <a:buFont typeface="Arial"/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pi = 3.14159</a:t>
            </a:r>
          </a:p>
          <a:p>
            <a:pPr marL="0" indent="0">
              <a:buFont typeface="Arial"/>
              <a:buNone/>
            </a:pPr>
            <a:endParaRPr lang="es-ES_tradnl" sz="2400" dirty="0" smtClean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print(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mensaje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Fundamentos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Programacion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print(n)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21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print(pi)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3.14159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63956" y="3268212"/>
            <a:ext cx="5614115" cy="24636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863958" y="3670776"/>
            <a:ext cx="5614115" cy="5725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888106" y="4525051"/>
            <a:ext cx="5614115" cy="5725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863957" y="5469464"/>
            <a:ext cx="5614115" cy="5725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22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05626" y="1732880"/>
            <a:ext cx="10515600" cy="4351338"/>
          </a:xfrm>
          <a:solidFill>
            <a:schemeClr val="tx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</a:t>
            </a:r>
            <a:r>
              <a:rPr lang="es-ES_tradnl" sz="2400" dirty="0" err="1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dia</a:t>
            </a:r>
            <a:r>
              <a:rPr lang="es-ES_tradnl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 = “jueves”</a:t>
            </a:r>
          </a:p>
          <a:p>
            <a:pPr marL="0" indent="0"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</a:t>
            </a:r>
            <a:r>
              <a:rPr lang="es-ES_tradnl" sz="2400" dirty="0" err="1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dia</a:t>
            </a:r>
            <a:endParaRPr lang="es-ES_tradnl" sz="2400" dirty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‘jueves’</a:t>
            </a:r>
            <a:endParaRPr lang="es-ES_tradnl" sz="2400" dirty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_tradnl" sz="2400" dirty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dia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 = “Viernes”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dia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‘Viernes’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dia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 = 21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dia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Consolas" charset="0"/>
                <a:cs typeface="Arial" panose="020B0604020202020204" pitchFamily="34" charset="0"/>
              </a:rPr>
              <a:t>21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ea typeface="Consolas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05626" y="2542160"/>
            <a:ext cx="2751426" cy="39924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150874" y="4113566"/>
            <a:ext cx="2751426" cy="39924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005626" y="5684973"/>
            <a:ext cx="2751426" cy="39924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71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097279" y="2278108"/>
            <a:ext cx="105252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Asignación en la misma línea:</a:t>
            </a:r>
          </a:p>
          <a:p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C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C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C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y = </a:t>
            </a:r>
            <a:r>
              <a:rPr lang="es-EC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EC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z = </a:t>
            </a:r>
            <a:r>
              <a:rPr lang="es-EC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</a:p>
          <a:p>
            <a:endParaRPr lang="es-EC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Asignación múltiple:</a:t>
            </a:r>
          </a:p>
          <a:p>
            <a:pPr lvl="0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C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es-EC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s-EC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s-EC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C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s-EC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C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C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miércoles”,”mayo</a:t>
            </a:r>
            <a:r>
              <a:rPr lang="es-EC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2016</a:t>
            </a:r>
          </a:p>
          <a:p>
            <a:pPr lvl="0"/>
            <a:endParaRPr lang="es-EC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Asignación del mismo valor:</a:t>
            </a:r>
          </a:p>
          <a:p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C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largo = ancho = </a:t>
            </a:r>
            <a:r>
              <a:rPr lang="es-EC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s-EC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s-EC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Asignación de intercambio:</a:t>
            </a:r>
          </a:p>
          <a:p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C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 = 15; altura = 30</a:t>
            </a:r>
            <a:endParaRPr lang="es-EC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EC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base, altura = altura, base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Otras Asignaciones</a:t>
            </a:r>
          </a:p>
        </p:txBody>
      </p:sp>
    </p:spTree>
    <p:extLst>
      <p:ext uri="{BB962C8B-B14F-4D97-AF65-F5344CB8AC3E}">
        <p14:creationId xmlns:p14="http://schemas.microsoft.com/office/powerpoint/2010/main" val="7829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Nombre de Variables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950742" y="1939131"/>
            <a:ext cx="10515600" cy="4351338"/>
          </a:xfrm>
        </p:spPr>
        <p:txBody>
          <a:bodyPr/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s-EC" sz="2600" dirty="0"/>
              <a:t>Elegir un nombre significativo que tenga relación con el dato que representará.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s-EC" sz="2600" dirty="0"/>
              <a:t>Se debe mantener consistencia en el estilo a utilizar en nombres que contengan más de una palabra, por ejemplo: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C" sz="2600" dirty="0"/>
              <a:t>			</a:t>
            </a:r>
            <a:r>
              <a:rPr lang="es-EC" sz="2600" i="1" dirty="0" err="1">
                <a:solidFill>
                  <a:schemeClr val="tx2"/>
                </a:solidFill>
              </a:rPr>
              <a:t>fecha_actual</a:t>
            </a:r>
            <a:r>
              <a:rPr lang="es-EC" sz="2600" dirty="0"/>
              <a:t>  o  </a:t>
            </a:r>
            <a:r>
              <a:rPr lang="es-EC" sz="2600" i="1" dirty="0" err="1">
                <a:solidFill>
                  <a:schemeClr val="tx2"/>
                </a:solidFill>
              </a:rPr>
              <a:t>fechaActual</a:t>
            </a:r>
            <a:endParaRPr lang="es-EC" sz="2600" i="1" dirty="0">
              <a:solidFill>
                <a:schemeClr val="tx2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s-EC" sz="2600" dirty="0"/>
              <a:t>Seguir las tradiciones de lenguaje, por ejemplo que el nombre de la variable inicie con una letra minúscula.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s-EC" sz="2600" dirty="0"/>
              <a:t>No elegir nombres demasiado largos que podrían ocasionar problemas. Mantener un máximo de 15 caracteres.</a:t>
            </a:r>
          </a:p>
        </p:txBody>
      </p:sp>
    </p:spTree>
    <p:extLst>
      <p:ext uri="{BB962C8B-B14F-4D97-AF65-F5344CB8AC3E}">
        <p14:creationId xmlns:p14="http://schemas.microsoft.com/office/powerpoint/2010/main" val="115476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Nombre de Variables</a:t>
            </a:r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45110"/>
              </p:ext>
            </p:extLst>
          </p:nvPr>
        </p:nvGraphicFramePr>
        <p:xfrm>
          <a:off x="2760048" y="1690688"/>
          <a:ext cx="6624736" cy="359664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6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0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Incorrecto</a:t>
                      </a:r>
                    </a:p>
                  </a:txBody>
                  <a:tcPr marL="121920" marR="12192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0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Correcto</a:t>
                      </a:r>
                    </a:p>
                  </a:txBody>
                  <a:tcPr marL="121920" marR="1219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variable</a:t>
                      </a:r>
                    </a:p>
                  </a:txBody>
                  <a:tcPr marL="121920" marR="12192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edad</a:t>
                      </a:r>
                    </a:p>
                  </a:txBody>
                  <a:tcPr marL="121920" marR="1219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A</a:t>
                      </a:r>
                    </a:p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B</a:t>
                      </a:r>
                    </a:p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 marL="121920" marR="12192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deposito</a:t>
                      </a:r>
                    </a:p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retiro</a:t>
                      </a:r>
                    </a:p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saldo</a:t>
                      </a:r>
                    </a:p>
                  </a:txBody>
                  <a:tcPr marL="121920" marR="1219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1numero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2numero</a:t>
                      </a:r>
                    </a:p>
                  </a:txBody>
                  <a:tcPr marL="121920" marR="12192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numero1</a:t>
                      </a:r>
                    </a:p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numero2</a:t>
                      </a:r>
                    </a:p>
                  </a:txBody>
                  <a:tcPr marL="121920" marR="1219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caso-1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caso-2</a:t>
                      </a:r>
                    </a:p>
                  </a:txBody>
                  <a:tcPr marL="121920" marR="12192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caso_1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caso_2</a:t>
                      </a:r>
                    </a:p>
                  </a:txBody>
                  <a:tcPr marL="121920" marR="1219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000" b="0" dirty="0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</a:p>
                  </a:txBody>
                  <a:tcPr marL="121920" marR="12192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000" b="0" dirty="0">
                          <a:latin typeface="Courier New"/>
                          <a:cs typeface="Courier New"/>
                        </a:rPr>
                        <a:t>entrada</a:t>
                      </a:r>
                    </a:p>
                  </a:txBody>
                  <a:tcPr marL="121920" marR="1219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16042" y="3160147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2663" y="3160147"/>
            <a:ext cx="1101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65047" y="5476607"/>
            <a:ext cx="10540312" cy="778840"/>
            <a:chOff x="813488" y="5307713"/>
            <a:chExt cx="10540312" cy="77884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668548" y="5311982"/>
              <a:ext cx="9685252" cy="774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B0F0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/>
                <a:t>TIP:</a:t>
              </a:r>
            </a:p>
            <a:p>
              <a:pPr marL="0" indent="0">
                <a:buNone/>
              </a:pPr>
              <a:r>
                <a:rPr lang="es-EC" sz="2000" dirty="0"/>
                <a:t>Las variables son </a:t>
              </a:r>
              <a:r>
                <a:rPr lang="es-EC" sz="2000" dirty="0" err="1"/>
                <a:t>Caption</a:t>
              </a:r>
              <a:r>
                <a:rPr lang="es-EC" sz="2000" dirty="0"/>
                <a:t> Sensibles (ej.   Nombre &lt;&gt; nombre )</a:t>
              </a:r>
              <a:endParaRPr lang="en-US" sz="2000" dirty="0"/>
            </a:p>
          </p:txBody>
        </p:sp>
        <p:pic>
          <p:nvPicPr>
            <p:cNvPr id="9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88" y="5307713"/>
              <a:ext cx="773811" cy="773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86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55fundamentos = “de </a:t>
            </a:r>
            <a:r>
              <a:rPr lang="es-ES_tradnl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programacion</a:t>
            </a: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mas$ = 1000000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class = 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“animals 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domesticos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254020" y="4518014"/>
            <a:ext cx="2505205" cy="726510"/>
          </a:xfrm>
          <a:prstGeom prst="wedgeRoundRectCallout">
            <a:avLst>
              <a:gd name="adj1" fmla="val -20805"/>
              <a:gd name="adj2" fmla="val -1115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Palabra </a:t>
            </a:r>
            <a:r>
              <a:rPr lang="en-US" b="1" dirty="0" smtClean="0"/>
              <a:t>clave/</a:t>
            </a:r>
            <a:r>
              <a:rPr lang="en-US" b="1" dirty="0" err="1" smtClean="0"/>
              <a:t>reservada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730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Ejecute los siguientes ejemplos de código:</a:t>
            </a:r>
          </a:p>
          <a:p>
            <a:pPr marL="4572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#Sume 2 números y divídalos para 2</a:t>
            </a:r>
          </a:p>
          <a:p>
            <a:pPr marL="4572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num1 = ‘6‘</a:t>
            </a:r>
          </a:p>
          <a:p>
            <a:pPr marL="4572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2num = 10</a:t>
            </a:r>
          </a:p>
          <a:p>
            <a:pPr marL="4572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Sum = num1 + 2num</a:t>
            </a:r>
          </a:p>
          <a:p>
            <a:pPr marL="457200" lvl="1" indent="0">
              <a:buNone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(sum)</a:t>
            </a:r>
          </a:p>
          <a:p>
            <a:pPr marL="4572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# Calcule el valor a cancelar por una deuda de $2000, considerando IVA del 14%. Imprima el valor a cancelar.</a:t>
            </a:r>
          </a:p>
          <a:p>
            <a:pPr marL="4572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deuda = 2000</a:t>
            </a:r>
          </a:p>
          <a:p>
            <a:pPr marL="457200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0.14 =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iva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valor_cancelar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deuda +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iva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valor_cancelar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4572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Debugging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5083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Palabras </a:t>
            </a:r>
            <a:r>
              <a:rPr lang="en-US" dirty="0" err="1"/>
              <a:t>reservadas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881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and  assert  break  class  continue </a:t>
            </a:r>
            <a:r>
              <a:rPr lang="en-US" sz="4000" b="1" dirty="0" err="1">
                <a:solidFill>
                  <a:srgbClr val="FF0000"/>
                </a:solidFill>
              </a:rPr>
              <a:t>def</a:t>
            </a:r>
            <a:r>
              <a:rPr lang="en-US" sz="4000" b="1" dirty="0">
                <a:solidFill>
                  <a:srgbClr val="FF0000"/>
                </a:solidFill>
              </a:rPr>
              <a:t>  del  </a:t>
            </a:r>
            <a:r>
              <a:rPr lang="en-US" sz="4000" b="1" dirty="0" err="1">
                <a:solidFill>
                  <a:srgbClr val="FF0000"/>
                </a:solidFill>
              </a:rPr>
              <a:t>elif</a:t>
            </a:r>
            <a:r>
              <a:rPr lang="en-US" sz="4000" b="1" dirty="0">
                <a:solidFill>
                  <a:srgbClr val="FF0000"/>
                </a:solidFill>
              </a:rPr>
              <a:t>  else  except  exec finally  for  from  global  if  import in  input  is  lambda  next  not  or  pass  print  raise  return  try  while yield </a:t>
            </a:r>
          </a:p>
        </p:txBody>
      </p:sp>
    </p:spTree>
    <p:extLst>
      <p:ext uri="{BB962C8B-B14F-4D97-AF65-F5344CB8AC3E}">
        <p14:creationId xmlns:p14="http://schemas.microsoft.com/office/powerpoint/2010/main" val="24923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2.3 </a:t>
            </a:r>
            <a:r>
              <a:rPr lang="es-EC" sz="4000" dirty="0"/>
              <a:t>Operadores Lógicos y Expresiones Matemáticas, Lógicas y Relacionales.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416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Son </a:t>
            </a:r>
            <a:r>
              <a:rPr lang="en-US" sz="4000" dirty="0" err="1"/>
              <a:t>los</a:t>
            </a:r>
            <a:r>
              <a:rPr lang="en-US" sz="4000" dirty="0"/>
              <a:t> </a:t>
            </a:r>
            <a:r>
              <a:rPr lang="en-US" sz="4000" dirty="0" err="1">
                <a:solidFill>
                  <a:srgbClr val="FF0000"/>
                </a:solidFill>
              </a:rPr>
              <a:t>símbolos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/>
              <a:t>utilizados</a:t>
            </a:r>
            <a:r>
              <a:rPr lang="en-US" sz="4000" dirty="0"/>
              <a:t> para </a:t>
            </a:r>
            <a:r>
              <a:rPr lang="en-US" sz="4000" dirty="0" err="1"/>
              <a:t>expresar</a:t>
            </a:r>
            <a:r>
              <a:rPr lang="en-US" sz="4000" dirty="0"/>
              <a:t> las </a:t>
            </a:r>
            <a:r>
              <a:rPr lang="en-US" sz="4000" dirty="0" err="1">
                <a:solidFill>
                  <a:srgbClr val="FF0000"/>
                </a:solidFill>
              </a:rPr>
              <a:t>operaciones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básicas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los</a:t>
            </a:r>
            <a:r>
              <a:rPr lang="en-US" sz="4000" dirty="0"/>
              <a:t> </a:t>
            </a:r>
            <a:r>
              <a:rPr lang="en-US" sz="4000" dirty="0" err="1"/>
              <a:t>programas</a:t>
            </a:r>
            <a:r>
              <a:rPr lang="en-US" sz="4000" dirty="0"/>
              <a:t>.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288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C" dirty="0"/>
              <a:t>Seleccionar los tipos de datos y los operadores lógicos y relacionales apropiados para escribir expresiones válidas en un lenguaje de </a:t>
            </a:r>
            <a:r>
              <a:rPr lang="es-EC" dirty="0" smtClean="0"/>
              <a:t>programación</a:t>
            </a:r>
            <a:r>
              <a:rPr lang="es-EC" dirty="0"/>
              <a:t>. </a:t>
            </a:r>
          </a:p>
          <a:p>
            <a:pPr algn="just"/>
            <a:r>
              <a:rPr lang="es-EC" dirty="0"/>
              <a:t>Utilizar sentencias de entrada y salida de datos con formato para </a:t>
            </a:r>
            <a:r>
              <a:rPr lang="es-EC" dirty="0" smtClean="0"/>
              <a:t>la creación </a:t>
            </a:r>
            <a:r>
              <a:rPr lang="es-EC" dirty="0"/>
              <a:t>de programas sencillos. </a:t>
            </a:r>
          </a:p>
          <a:p>
            <a:pPr algn="just"/>
            <a:r>
              <a:rPr lang="es-EC" dirty="0"/>
              <a:t>Aplicar la precedencia de los operadores, el operador de asignación y su uso, la lógica usada en las operaciones booleanas y los tipos de datos para escribir expresiones válidas en un lenguaje de programación. </a:t>
            </a:r>
            <a:endParaRPr lang="en-US" dirty="0"/>
          </a:p>
          <a:p>
            <a:pPr marL="3429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los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operadores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lógicos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apropiados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escribir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expresiones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válidas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dirty="0"/>
              <a:t> </a:t>
            </a:r>
          </a:p>
          <a:p>
            <a:pPr algn="just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Aritméticos</a:t>
            </a:r>
            <a:endParaRPr lang="en-US" dirty="0"/>
          </a:p>
        </p:txBody>
      </p:sp>
      <p:graphicFrame>
        <p:nvGraphicFramePr>
          <p:cNvPr id="5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23743"/>
              </p:ext>
            </p:extLst>
          </p:nvPr>
        </p:nvGraphicFramePr>
        <p:xfrm>
          <a:off x="2607957" y="1765384"/>
          <a:ext cx="737903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0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12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5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7666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Operadores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Operación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Ejemplo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+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Suma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2 + 6 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-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Resta 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kern="1200" baseline="0" dirty="0"/>
                        <a:t>10 - 7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*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Multiplicación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8 * 2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/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División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13 / 2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//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División (</a:t>
                      </a:r>
                      <a:r>
                        <a:rPr lang="pt-BR" sz="2400" kern="1200" baseline="0" dirty="0" err="1"/>
                        <a:t>Entera</a:t>
                      </a:r>
                      <a:r>
                        <a:rPr lang="pt-BR" sz="2400" kern="1200" baseline="0" dirty="0"/>
                        <a:t>)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11 // 2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11 %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Potenciación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2 **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665047" y="5476607"/>
            <a:ext cx="10540312" cy="778840"/>
            <a:chOff x="813488" y="5307713"/>
            <a:chExt cx="10540312" cy="77884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668548" y="5311982"/>
              <a:ext cx="9685252" cy="774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B0F0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/>
                <a:t>TIP:</a:t>
              </a:r>
            </a:p>
            <a:p>
              <a:pPr marL="0" indent="0">
                <a:buNone/>
              </a:pPr>
              <a:r>
                <a:rPr lang="es-EC" sz="2000" dirty="0"/>
                <a:t>Se pueden utilizar paréntesis () para definir el orden de las operaciones</a:t>
              </a:r>
              <a:endParaRPr lang="en-US" sz="2000" dirty="0"/>
            </a:p>
          </p:txBody>
        </p:sp>
        <p:pic>
          <p:nvPicPr>
            <p:cNvPr id="8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88" y="5307713"/>
              <a:ext cx="773811" cy="773811"/>
            </a:xfrm>
            <a:prstGeom prst="rect">
              <a:avLst/>
            </a:prstGeom>
          </p:spPr>
        </p:pic>
      </p:grpSp>
      <p:sp>
        <p:nvSpPr>
          <p:cNvPr id="9" name="Rectángulo 8"/>
          <p:cNvSpPr/>
          <p:nvPr/>
        </p:nvSpPr>
        <p:spPr>
          <a:xfrm>
            <a:off x="8611232" y="2259957"/>
            <a:ext cx="1155183" cy="3163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285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29483" y="3070384"/>
                <a:ext cx="7543800" cy="402336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</a:pPr>
                <a:r>
                  <a:rPr lang="is-IS" sz="3200" dirty="0"/>
                  <a:t>a=2;                  (a+2)</a:t>
                </a:r>
                <a:r>
                  <a:rPr lang="is-IS" sz="3200" baseline="30000" dirty="0"/>
                  <a:t>3</a:t>
                </a:r>
                <a:r>
                  <a:rPr lang="is-IS" sz="3200" dirty="0"/>
                  <a:t> </a:t>
                </a:r>
              </a:p>
              <a:p>
                <a:pPr marL="457200" indent="-457200">
                  <a:lnSpc>
                    <a:spcPct val="150000"/>
                  </a:lnSpc>
                </a:pPr>
                <a:r>
                  <a:rPr lang="es-EC" sz="3200" dirty="0"/>
                  <a:t>a=4; b=3;          </a:t>
                </a:r>
                <a14:m>
                  <m:oMath xmlns=""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</a:rPr>
                          <m:t>𝑎</m:t>
                        </m:r>
                        <m:r>
                          <a:rPr lang="en-US" sz="3200" i="1">
                            <a:latin typeface="Cambria Math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</a:rPr>
                          <m:t>𝑏</m:t>
                        </m:r>
                        <m:r>
                          <a:rPr lang="en-US" sz="3200" i="1">
                            <a:latin typeface="Cambria Math" charset="0"/>
                          </a:rPr>
                          <m:t>−</m:t>
                        </m:r>
                        <m:r>
                          <a:rPr lang="en-US" sz="3200" i="1">
                            <a:latin typeface="Cambria Math" charset="0"/>
                          </a:rPr>
                          <m:t>1</m:t>
                        </m:r>
                      </m:den>
                    </m:f>
                  </m:oMath>
                </a14:m>
                <a:endParaRPr lang="is-IS" sz="3200" dirty="0"/>
              </a:p>
              <a:p>
                <a:pPr marL="457200" indent="-457200">
                  <a:lnSpc>
                    <a:spcPct val="150000"/>
                  </a:lnSpc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9483" y="3070384"/>
                <a:ext cx="7543800" cy="40233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82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a=2; 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(a+2)**3 </a:t>
            </a:r>
          </a:p>
          <a:p>
            <a:pPr marL="0" indent="0">
              <a:buNone/>
            </a:pP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a=4; b=3; </a:t>
            </a:r>
            <a:r>
              <a:rPr lang="is-I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(a+5)/(b‐1) </a:t>
            </a:r>
          </a:p>
          <a:p>
            <a:pPr marL="0" indent="0">
              <a:buNone/>
            </a:pPr>
            <a:endParaRPr lang="es-ES_tradnl" sz="2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minutos = 645</a:t>
            </a:r>
          </a:p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horas = minutos / 60</a:t>
            </a:r>
          </a:p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horas</a:t>
            </a:r>
          </a:p>
        </p:txBody>
      </p:sp>
    </p:spTree>
    <p:extLst>
      <p:ext uri="{BB962C8B-B14F-4D97-AF65-F5344CB8AC3E}">
        <p14:creationId xmlns:p14="http://schemas.microsoft.com/office/powerpoint/2010/main" val="286730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Relacionales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Estos</a:t>
            </a:r>
            <a:r>
              <a:rPr lang="en-US" sz="2400" dirty="0"/>
              <a:t> </a:t>
            </a:r>
            <a:r>
              <a:rPr lang="en-US" sz="2400" dirty="0" err="1"/>
              <a:t>símbolos</a:t>
            </a:r>
            <a:r>
              <a:rPr lang="en-US" sz="2400" dirty="0"/>
              <a:t> se usan para comparar valores. El resultado de esta comparación es un valor lógico: </a:t>
            </a:r>
            <a:r>
              <a:rPr lang="en-US" sz="2400" b="1" dirty="0"/>
              <a:t>True </a:t>
            </a:r>
            <a:r>
              <a:rPr lang="en-US" sz="2400" dirty="0"/>
              <a:t>o </a:t>
            </a:r>
            <a:r>
              <a:rPr lang="en-US" sz="2400" b="1" dirty="0"/>
              <a:t>False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graphicFrame>
        <p:nvGraphicFramePr>
          <p:cNvPr id="5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65064"/>
              </p:ext>
            </p:extLst>
          </p:nvPr>
        </p:nvGraphicFramePr>
        <p:xfrm>
          <a:off x="2428809" y="2716337"/>
          <a:ext cx="7493549" cy="323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62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5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22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1554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Símbolo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Operación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Ejemplo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554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==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Igual que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4 == 4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554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!=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Distinto que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kern="1200" baseline="0" dirty="0"/>
                        <a:t>9 != 3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554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&gt;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Mayor que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4 &gt; 7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554"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&lt;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Menor que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10 &lt; 3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554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&gt;=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Mayor o igual que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8 &gt;= 5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554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Menor o igual que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7 </a:t>
                      </a:r>
                      <a:r>
                        <a:rPr lang="es-EC" sz="2400" baseline="0" dirty="0"/>
                        <a:t>&lt;=</a:t>
                      </a:r>
                      <a:r>
                        <a:rPr lang="es-EC" sz="2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8372526" y="3208149"/>
            <a:ext cx="1449092" cy="261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501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Conectores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Estos símbolos se utilizan para construir expresiones lógicas. El resultado es un valor lógico </a:t>
            </a:r>
            <a:r>
              <a:rPr lang="en-US" sz="2400" b="1" dirty="0"/>
              <a:t>True </a:t>
            </a:r>
            <a:r>
              <a:rPr lang="en-US" sz="2400" dirty="0"/>
              <a:t>o </a:t>
            </a:r>
            <a:r>
              <a:rPr lang="en-US" sz="2400" b="1" dirty="0"/>
              <a:t>False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graphicFrame>
        <p:nvGraphicFramePr>
          <p:cNvPr id="5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72552"/>
              </p:ext>
            </p:extLst>
          </p:nvPr>
        </p:nvGraphicFramePr>
        <p:xfrm>
          <a:off x="2409696" y="3288044"/>
          <a:ext cx="7651577" cy="18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5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0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23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7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312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Símbolo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Operación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Ejemplo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312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and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Conjunción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2 &gt;1 and 4 &lt; 8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312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 err="1"/>
                        <a:t>or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Disyunción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kern="1200" baseline="0" dirty="0"/>
                        <a:t>9 != 6 </a:t>
                      </a:r>
                      <a:r>
                        <a:rPr lang="es-EC" sz="2400" kern="1200" baseline="0" dirty="0" err="1"/>
                        <a:t>or</a:t>
                      </a:r>
                      <a:r>
                        <a:rPr lang="es-EC" sz="2400" kern="1200" baseline="0" dirty="0"/>
                        <a:t> 7 &lt;= 3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312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 err="1"/>
                        <a:t>not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Negación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 err="1"/>
                        <a:t>not</a:t>
                      </a:r>
                      <a:r>
                        <a:rPr lang="es-EC" sz="2400" kern="1200" baseline="0" dirty="0"/>
                        <a:t> True 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aseline="0" dirty="0"/>
                        <a:t>False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8586061" y="3781586"/>
            <a:ext cx="1239864" cy="13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018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lógicas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598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err="1"/>
              <a:t>Verificar</a:t>
            </a:r>
            <a:r>
              <a:rPr lang="fr-FR" sz="2400" b="1" dirty="0"/>
              <a:t> que el </a:t>
            </a:r>
            <a:r>
              <a:rPr lang="fr-FR" sz="2400" b="1" dirty="0" err="1"/>
              <a:t>valor</a:t>
            </a:r>
            <a:r>
              <a:rPr lang="fr-FR" sz="2400" b="1" dirty="0"/>
              <a:t> de x </a:t>
            </a:r>
            <a:r>
              <a:rPr lang="fr-FR" sz="2400" b="1" dirty="0" err="1"/>
              <a:t>sea</a:t>
            </a:r>
            <a:r>
              <a:rPr lang="fr-FR" sz="2400" b="1" dirty="0"/>
              <a:t> </a:t>
            </a:r>
            <a:r>
              <a:rPr lang="fr-FR" sz="2400" b="1" dirty="0" err="1"/>
              <a:t>menor</a:t>
            </a:r>
            <a:r>
              <a:rPr lang="fr-FR" sz="2400" b="1" dirty="0"/>
              <a:t> o </a:t>
            </a:r>
            <a:r>
              <a:rPr lang="fr-FR" sz="2400" b="1" dirty="0" err="1"/>
              <a:t>igual</a:t>
            </a:r>
            <a:r>
              <a:rPr lang="fr-FR" sz="2400" b="1" dirty="0"/>
              <a:t> que 5.</a:t>
            </a:r>
          </a:p>
          <a:p>
            <a:pPr>
              <a:lnSpc>
                <a:spcPct val="150000"/>
              </a:lnSpc>
            </a:pPr>
            <a:r>
              <a:rPr lang="fr-FR" sz="2400" b="1" dirty="0" err="1"/>
              <a:t>Verificar</a:t>
            </a:r>
            <a:r>
              <a:rPr lang="fr-FR" sz="2400" b="1" dirty="0"/>
              <a:t> que el </a:t>
            </a:r>
            <a:r>
              <a:rPr lang="fr-FR" sz="2400" b="1" dirty="0" err="1"/>
              <a:t>valor</a:t>
            </a:r>
            <a:r>
              <a:rPr lang="fr-FR" sz="2400" b="1" dirty="0"/>
              <a:t> de x </a:t>
            </a:r>
            <a:r>
              <a:rPr lang="fr-FR" sz="2400" b="1" dirty="0" err="1"/>
              <a:t>sea</a:t>
            </a:r>
            <a:r>
              <a:rPr lang="fr-FR" sz="2400" b="1" dirty="0"/>
              <a:t> </a:t>
            </a:r>
            <a:r>
              <a:rPr lang="fr-FR" sz="2400" b="1" dirty="0" err="1"/>
              <a:t>menor</a:t>
            </a:r>
            <a:r>
              <a:rPr lang="fr-FR" sz="2400" b="1" dirty="0"/>
              <a:t> que 5 y que el </a:t>
            </a:r>
            <a:r>
              <a:rPr lang="fr-FR" sz="2400" b="1" dirty="0" err="1"/>
              <a:t>valor</a:t>
            </a:r>
            <a:r>
              <a:rPr lang="fr-FR" sz="2400" b="1" dirty="0"/>
              <a:t> de </a:t>
            </a:r>
            <a:r>
              <a:rPr lang="fr-FR" sz="2400" b="1" dirty="0" err="1"/>
              <a:t>t</a:t>
            </a:r>
            <a:r>
              <a:rPr lang="fr-FR" sz="2400" b="1" dirty="0"/>
              <a:t> </a:t>
            </a:r>
            <a:r>
              <a:rPr lang="fr-FR" sz="2400" b="1" dirty="0" err="1"/>
              <a:t>sea</a:t>
            </a:r>
            <a:r>
              <a:rPr lang="fr-FR" sz="2400" b="1" dirty="0"/>
              <a:t> </a:t>
            </a:r>
            <a:r>
              <a:rPr lang="fr-FR" sz="2400" b="1" dirty="0" err="1"/>
              <a:t>mayor</a:t>
            </a:r>
            <a:r>
              <a:rPr lang="fr-FR" sz="2400" b="1" dirty="0"/>
              <a:t> que 2.</a:t>
            </a:r>
            <a:br>
              <a:rPr lang="fr-FR" sz="2400" b="1" dirty="0"/>
            </a:br>
            <a:endParaRPr lang="fr-FR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628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&lt;= 5</a:t>
            </a:r>
          </a:p>
          <a:p>
            <a:pPr marL="0" indent="0">
              <a:buNone/>
            </a:pP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is-I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&lt; 5 and t &gt; 2</a:t>
            </a:r>
          </a:p>
          <a:p>
            <a:pPr marL="0" indent="0">
              <a:buNone/>
            </a:pPr>
            <a:endParaRPr lang="es-ES_tradnl" sz="2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6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de </a:t>
            </a:r>
            <a:r>
              <a:rPr lang="en-US" dirty="0" err="1"/>
              <a:t>Incremento</a:t>
            </a:r>
            <a:r>
              <a:rPr lang="en-US" dirty="0"/>
              <a:t> y </a:t>
            </a:r>
            <a:r>
              <a:rPr lang="en-US" dirty="0" err="1"/>
              <a:t>Decremento</a:t>
            </a:r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76718"/>
              </p:ext>
            </p:extLst>
          </p:nvPr>
        </p:nvGraphicFramePr>
        <p:xfrm>
          <a:off x="2717800" y="2689860"/>
          <a:ext cx="648072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31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7666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Símbolo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Ejemplo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Equivalente a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+=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a+=5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a=a+5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-=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a-=5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a=a-5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*=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a*=5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a=a*5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baseline="0" dirty="0"/>
                        <a:t>/=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a/=5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a=a/5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%=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kern="1200" baseline="0" dirty="0"/>
                        <a:t>a%=5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a=a%5</a:t>
                      </a:r>
                      <a:endParaRPr lang="es-EC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Rectángulo 2"/>
          <p:cNvSpPr/>
          <p:nvPr/>
        </p:nvSpPr>
        <p:spPr>
          <a:xfrm>
            <a:off x="619180" y="2043529"/>
            <a:ext cx="1737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8</a:t>
            </a:r>
            <a:endParaRPr lang="es-E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8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Prioridad de Operadores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39495" y="2226489"/>
            <a:ext cx="5086985" cy="113877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/>
            <a:endParaRPr lang="es-EC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 + 2 * 3 - 4 / 5 ** 6</a:t>
            </a:r>
          </a:p>
          <a:p>
            <a:pPr lvl="0"/>
            <a:endParaRPr lang="es-EC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1"/>
          <p:cNvGrpSpPr/>
          <p:nvPr/>
        </p:nvGrpSpPr>
        <p:grpSpPr>
          <a:xfrm>
            <a:off x="5379309" y="3240172"/>
            <a:ext cx="5970087" cy="2802746"/>
            <a:chOff x="3141435" y="3363899"/>
            <a:chExt cx="5970087" cy="2802746"/>
          </a:xfrm>
        </p:grpSpPr>
        <p:sp>
          <p:nvSpPr>
            <p:cNvPr id="6" name="Rectángulo 5"/>
            <p:cNvSpPr/>
            <p:nvPr/>
          </p:nvSpPr>
          <p:spPr>
            <a:xfrm>
              <a:off x="3141435" y="3488989"/>
              <a:ext cx="5970087" cy="267765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C" sz="2400" dirty="0">
                  <a:latin typeface="Arial" panose="020B0604020202020204" pitchFamily="34" charset="0"/>
                  <a:cs typeface="Arial" panose="020B0604020202020204" pitchFamily="34" charset="0"/>
                </a:rPr>
                <a:t>Paréntesis</a:t>
              </a:r>
            </a:p>
            <a:p>
              <a:pPr lvl="0" algn="ctr"/>
              <a:r>
                <a:rPr lang="es-EC" sz="2400" dirty="0">
                  <a:latin typeface="Arial" panose="020B0604020202020204" pitchFamily="34" charset="0"/>
                  <a:cs typeface="Arial" panose="020B0604020202020204" pitchFamily="34" charset="0"/>
                </a:rPr>
                <a:t>Potencia</a:t>
              </a:r>
            </a:p>
            <a:p>
              <a:pPr lvl="0" algn="ctr"/>
              <a:r>
                <a:rPr lang="es-EC" sz="2400" dirty="0">
                  <a:latin typeface="Arial" panose="020B0604020202020204" pitchFamily="34" charset="0"/>
                  <a:cs typeface="Arial" panose="020B0604020202020204" pitchFamily="34" charset="0"/>
                </a:rPr>
                <a:t>Multiplicación y división</a:t>
              </a:r>
            </a:p>
            <a:p>
              <a:pPr lvl="0" algn="ctr"/>
              <a:r>
                <a:rPr lang="es-EC" sz="2400" dirty="0">
                  <a:latin typeface="Arial" panose="020B0604020202020204" pitchFamily="34" charset="0"/>
                  <a:cs typeface="Arial" panose="020B0604020202020204" pitchFamily="34" charset="0"/>
                </a:rPr>
                <a:t>Suma y resta</a:t>
              </a:r>
            </a:p>
            <a:p>
              <a:pPr lvl="0" algn="ctr"/>
              <a:r>
                <a:rPr lang="es-EC" sz="2400" dirty="0">
                  <a:latin typeface="Arial" panose="020B0604020202020204" pitchFamily="34" charset="0"/>
                  <a:cs typeface="Arial" panose="020B0604020202020204" pitchFamily="34" charset="0"/>
                </a:rPr>
                <a:t>Operadores de igual precedencia se evalúan de derecha a izquierda</a:t>
              </a:r>
            </a:p>
            <a:p>
              <a:pPr lvl="0" algn="ctr"/>
              <a:endParaRPr lang="es-EC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8893743" y="3363899"/>
              <a:ext cx="14729" cy="23206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" name="Rectángulo 6"/>
          <p:cNvSpPr/>
          <p:nvPr/>
        </p:nvSpPr>
        <p:spPr>
          <a:xfrm>
            <a:off x="1036376" y="3752432"/>
            <a:ext cx="2566469" cy="113877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/>
            <a:endParaRPr lang="es-EC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6.999744</a:t>
            </a:r>
          </a:p>
          <a:p>
            <a:pPr lvl="0"/>
            <a:endParaRPr lang="es-EC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3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1.1 </a:t>
            </a:r>
            <a:r>
              <a:rPr lang="en-US" dirty="0"/>
              <a:t> </a:t>
            </a:r>
            <a:r>
              <a:rPr lang="es-EC" dirty="0"/>
              <a:t>Tipos de </a:t>
            </a:r>
            <a:r>
              <a:rPr lang="es-EC" dirty="0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7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2.5 </a:t>
            </a:r>
            <a:r>
              <a:rPr lang="es-EC" dirty="0" smtClean="0"/>
              <a:t>Manejo de Entrada y Salida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Entrada (input)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Hay una función integrada en Python para obtener la </a:t>
            </a:r>
            <a:r>
              <a:rPr lang="en-US" sz="2400" b="1" dirty="0"/>
              <a:t>entrada</a:t>
            </a:r>
            <a:r>
              <a:rPr lang="en-US" sz="2400" dirty="0"/>
              <a:t> (input) del </a:t>
            </a:r>
            <a:r>
              <a:rPr lang="en-US" sz="2400" dirty="0" err="1"/>
              <a:t>usuario</a:t>
            </a:r>
            <a:r>
              <a:rPr lang="en-US" sz="2400" dirty="0"/>
              <a:t>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65047" y="5476607"/>
            <a:ext cx="10540312" cy="778840"/>
            <a:chOff x="813488" y="5307713"/>
            <a:chExt cx="10540312" cy="77884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668548" y="5311982"/>
              <a:ext cx="9685252" cy="774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B0F0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/>
                <a:t>TIP:</a:t>
              </a:r>
            </a:p>
            <a:p>
              <a:pPr marL="0" indent="0">
                <a:buNone/>
              </a:pPr>
              <a:r>
                <a:rPr lang="es-EC" sz="2000" dirty="0" smtClean="0"/>
                <a:t>Todo dato ingresado por el usuario será considerado por Python como un </a:t>
              </a:r>
              <a:r>
                <a:rPr lang="es-EC" sz="2000" dirty="0" err="1" smtClean="0"/>
                <a:t>string</a:t>
              </a:r>
              <a:r>
                <a:rPr lang="es-EC" sz="2000" dirty="0" smtClean="0"/>
                <a:t>.</a:t>
              </a:r>
              <a:endParaRPr lang="en-US" sz="2000" dirty="0"/>
            </a:p>
          </p:txBody>
        </p:sp>
        <p:pic>
          <p:nvPicPr>
            <p:cNvPr id="7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88" y="5307713"/>
              <a:ext cx="773811" cy="773811"/>
            </a:xfrm>
            <a:prstGeom prst="rect">
              <a:avLst/>
            </a:prstGeom>
          </p:spPr>
        </p:pic>
      </p:grpSp>
      <p:sp>
        <p:nvSpPr>
          <p:cNvPr id="8" name="Rectángulo 6"/>
          <p:cNvSpPr txBox="1">
            <a:spLocks/>
          </p:cNvSpPr>
          <p:nvPr/>
        </p:nvSpPr>
        <p:spPr>
          <a:xfrm>
            <a:off x="2671765" y="2718194"/>
            <a:ext cx="7381935" cy="2211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#comentario de entrada de datos</a:t>
            </a:r>
          </a:p>
          <a:p>
            <a:pPr marL="0" indent="0">
              <a:buNone/>
            </a:pPr>
            <a:r>
              <a:rPr lang="es-EC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C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Ingrese su nombre: 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C" sz="2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C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endParaRPr lang="es-EC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C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8776197" y="4930082"/>
            <a:ext cx="2406915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s-EC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Comentarios #</a:t>
            </a:r>
            <a:endParaRPr lang="es-EC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Salida</a:t>
            </a:r>
            <a:r>
              <a:rPr lang="en-US" dirty="0" smtClean="0"/>
              <a:t> (</a:t>
            </a:r>
            <a:r>
              <a:rPr lang="en-US" dirty="0"/>
              <a:t>print)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Hay una función integrada en Python para obtener la </a:t>
            </a:r>
            <a:r>
              <a:rPr lang="en-US" sz="2400" b="1" dirty="0" err="1"/>
              <a:t>imprimir</a:t>
            </a:r>
            <a:r>
              <a:rPr lang="en-US" sz="2400" b="1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consola</a:t>
            </a:r>
            <a:r>
              <a:rPr lang="en-US" sz="2400" dirty="0"/>
              <a:t> el valor de las variables.</a:t>
            </a:r>
          </a:p>
        </p:txBody>
      </p:sp>
      <p:sp>
        <p:nvSpPr>
          <p:cNvPr id="6" name="Rectángulo 6"/>
          <p:cNvSpPr txBox="1">
            <a:spLocks/>
          </p:cNvSpPr>
          <p:nvPr/>
        </p:nvSpPr>
        <p:spPr>
          <a:xfrm>
            <a:off x="2583228" y="2571890"/>
            <a:ext cx="10436351" cy="3649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#comentario de entrada de datos</a:t>
            </a:r>
          </a:p>
          <a:p>
            <a:pPr marL="0" indent="0">
              <a:buNone/>
            </a:pPr>
            <a:r>
              <a:rPr lang="es-EC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C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Ingrese su nombre: 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C" sz="2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C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 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s-EC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s-EC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saludos.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C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EC" sz="24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C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C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comentario de </a:t>
            </a:r>
            <a:r>
              <a:rPr lang="es-EC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salida </a:t>
            </a:r>
            <a:r>
              <a:rPr lang="es-EC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s-EC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endParaRPr lang="es-EC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C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C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C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Ingrese </a:t>
            </a:r>
            <a:r>
              <a:rPr lang="es-EC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base: 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C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C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C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altura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C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C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Ingrese </a:t>
            </a:r>
            <a:r>
              <a:rPr lang="es-EC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altura: 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C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C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C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s-EC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base es 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s-EC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s-EC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s-EC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la altura</a:t>
            </a:r>
            <a:r>
              <a:rPr lang="es-EC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s-EC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altura</a:t>
            </a:r>
            <a:r>
              <a:rPr lang="es-EC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C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9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Calcular el area de </a:t>
                </a:r>
                <a:r>
                  <a:rPr lang="en-US" sz="2000" dirty="0"/>
                  <a:t>un </a:t>
                </a:r>
                <a:r>
                  <a:rPr lang="en-US" sz="2000" dirty="0" err="1" smtClean="0"/>
                  <a:t>círculo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dado el radio.</a:t>
                </a:r>
              </a:p>
              <a:p>
                <a:r>
                  <a:rPr lang="en-US" sz="2000" dirty="0" err="1"/>
                  <a:t>Fórmula</a:t>
                </a:r>
                <a:r>
                  <a:rPr lang="en-US" sz="200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𝐴</m:t>
                      </m:r>
                      <m:r>
                        <a:rPr lang="en-US" sz="2000" i="1">
                          <a:latin typeface="Cambria Math" charset="0"/>
                        </a:rPr>
                        <m:t>=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s-EC" sz="2000" dirty="0" smtClean="0"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342900" indent="-342900"/>
                <a:r>
                  <a:rPr lang="en-US" sz="2000" dirty="0" err="1"/>
                  <a:t>Algoritmo</a:t>
                </a:r>
                <a:r>
                  <a:rPr lang="en-US" sz="2000" dirty="0"/>
                  <a:t>:</a:t>
                </a:r>
              </a:p>
              <a:p>
                <a:pPr marL="676656" lvl="1" indent="-457200">
                  <a:buFont typeface="+mj-lt"/>
                  <a:buAutoNum type="arabicPeriod"/>
                </a:pPr>
                <a:r>
                  <a:rPr lang="en-US" sz="1850" dirty="0" err="1"/>
                  <a:t>Ingresar</a:t>
                </a:r>
                <a:r>
                  <a:rPr lang="en-US" sz="1850" dirty="0"/>
                  <a:t> el radio</a:t>
                </a:r>
              </a:p>
              <a:p>
                <a:pPr marL="676656" lvl="1" indent="-457200">
                  <a:buFont typeface="+mj-lt"/>
                  <a:buAutoNum type="arabicPeriod"/>
                </a:pPr>
                <a:r>
                  <a:rPr lang="en-US" sz="1850" dirty="0" err="1"/>
                  <a:t>Calcular</a:t>
                </a:r>
                <a:r>
                  <a:rPr lang="en-US" sz="1850" dirty="0"/>
                  <a:t> el </a:t>
                </a:r>
                <a:r>
                  <a:rPr lang="en-US" sz="1850" dirty="0" err="1"/>
                  <a:t>área</a:t>
                </a:r>
                <a:endParaRPr lang="en-US" sz="1850" dirty="0"/>
              </a:p>
              <a:p>
                <a:pPr marL="676656" lvl="1" indent="-457200">
                  <a:buFont typeface="+mj-lt"/>
                  <a:buAutoNum type="arabicPeriod"/>
                </a:pPr>
                <a:r>
                  <a:rPr lang="en-US" sz="1850" dirty="0" err="1"/>
                  <a:t>Imprimir</a:t>
                </a:r>
                <a:r>
                  <a:rPr lang="en-US" sz="1850" dirty="0"/>
                  <a:t> el valor del </a:t>
                </a:r>
                <a:r>
                  <a:rPr lang="en-US" sz="1850" dirty="0" err="1"/>
                  <a:t>área</a:t>
                </a:r>
                <a:endParaRPr lang="en-US" sz="18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46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8017" y="1851852"/>
            <a:ext cx="10515600" cy="4351338"/>
          </a:xfrm>
        </p:spPr>
        <p:txBody>
          <a:bodyPr/>
          <a:lstStyle/>
          <a:p>
            <a:r>
              <a:rPr lang="es-ES_tradnl" dirty="0"/>
              <a:t>radio=input("Ingrese el radio de la circunferencia:"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Ingrese </a:t>
            </a:r>
            <a:r>
              <a:rPr lang="es-ES_tradnl" dirty="0"/>
              <a:t>el radio de la circunferencia:</a:t>
            </a:r>
            <a:r>
              <a:rPr lang="es-ES_tradnl" dirty="0" smtClean="0"/>
              <a:t>5</a:t>
            </a:r>
          </a:p>
          <a:p>
            <a:r>
              <a:rPr lang="es-ES_tradnl" dirty="0" err="1" smtClean="0"/>
              <a:t>pii</a:t>
            </a:r>
            <a:r>
              <a:rPr lang="es-ES_tradnl" dirty="0"/>
              <a:t>=</a:t>
            </a:r>
            <a:r>
              <a:rPr lang="es-ES_tradnl" dirty="0" smtClean="0"/>
              <a:t>3.1416</a:t>
            </a:r>
          </a:p>
          <a:p>
            <a:r>
              <a:rPr lang="es-ES_tradnl" dirty="0" err="1" smtClean="0"/>
              <a:t>area</a:t>
            </a:r>
            <a:r>
              <a:rPr lang="es-ES_tradnl" dirty="0"/>
              <a:t>=</a:t>
            </a:r>
            <a:r>
              <a:rPr lang="es-ES_tradnl" dirty="0" err="1"/>
              <a:t>pii</a:t>
            </a:r>
            <a:r>
              <a:rPr lang="es-ES_tradnl" dirty="0"/>
              <a:t>*(</a:t>
            </a:r>
            <a:r>
              <a:rPr lang="es-ES_tradnl" dirty="0" err="1"/>
              <a:t>float</a:t>
            </a:r>
            <a:r>
              <a:rPr lang="es-ES_tradnl" dirty="0"/>
              <a:t>(radio))**</a:t>
            </a:r>
            <a:r>
              <a:rPr lang="es-ES_tradnl" dirty="0" smtClean="0"/>
              <a:t>2</a:t>
            </a:r>
          </a:p>
          <a:p>
            <a:r>
              <a:rPr lang="es-ES_tradnl" dirty="0" err="1" smtClean="0"/>
              <a:t>print</a:t>
            </a:r>
            <a:r>
              <a:rPr lang="es-ES_tradnl" dirty="0"/>
              <a:t>("El </a:t>
            </a:r>
            <a:r>
              <a:rPr lang="es-ES_tradnl" dirty="0" err="1"/>
              <a:t>area</a:t>
            </a:r>
            <a:r>
              <a:rPr lang="es-ES_tradnl" dirty="0"/>
              <a:t> es: ",area,"m2"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El </a:t>
            </a:r>
            <a:r>
              <a:rPr lang="es-ES_tradnl" dirty="0" err="1"/>
              <a:t>area</a:t>
            </a:r>
            <a:r>
              <a:rPr lang="es-ES_tradnl" dirty="0"/>
              <a:t> es:  78.53999999999999 </a:t>
            </a:r>
            <a:r>
              <a:rPr lang="es-ES_tradnl" dirty="0" smtClean="0"/>
              <a:t>m2</a:t>
            </a:r>
          </a:p>
          <a:p>
            <a:r>
              <a:rPr lang="es-ES_tradnl" dirty="0" err="1" smtClean="0"/>
              <a:t>print</a:t>
            </a:r>
            <a:r>
              <a:rPr lang="es-ES_tradnl" dirty="0"/>
              <a:t>("El </a:t>
            </a:r>
            <a:r>
              <a:rPr lang="es-ES_tradnl" dirty="0" err="1"/>
              <a:t>area</a:t>
            </a:r>
            <a:r>
              <a:rPr lang="es-ES_tradnl" dirty="0"/>
              <a:t> es: %.2f m2" %(</a:t>
            </a:r>
            <a:r>
              <a:rPr lang="es-ES_tradnl" dirty="0" err="1"/>
              <a:t>area</a:t>
            </a:r>
            <a:r>
              <a:rPr lang="es-ES_tradnl" dirty="0"/>
              <a:t>)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El </a:t>
            </a:r>
            <a:r>
              <a:rPr lang="es-ES_tradnl" dirty="0" err="1"/>
              <a:t>area</a:t>
            </a:r>
            <a:r>
              <a:rPr lang="es-ES_tradnl" dirty="0"/>
              <a:t> es: 78.54 m2</a:t>
            </a:r>
          </a:p>
        </p:txBody>
      </p:sp>
    </p:spTree>
    <p:extLst>
      <p:ext uri="{BB962C8B-B14F-4D97-AF65-F5344CB8AC3E}">
        <p14:creationId xmlns:p14="http://schemas.microsoft.com/office/powerpoint/2010/main" val="79357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664" y="1825625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respuesta = input(“¿Cuál es su radio?”)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area = 3.14159 *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respuesta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**2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print("El area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es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%.2f", area)</a:t>
            </a: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s-ES_tradnl" sz="2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3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Consola</a:t>
            </a:r>
            <a:r>
              <a:rPr lang="en-US" dirty="0"/>
              <a:t>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respuesta = input(“¿Cuál es su radio?”)</a:t>
            </a:r>
          </a:p>
          <a:p>
            <a:pPr marL="0" indent="0"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 =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(respuesta)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area = 3.14159 * r**2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print("El area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es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%.2f", area)</a:t>
            </a: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s-ES_tradnl" sz="2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1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Resumen: Operaciones tipos de datos </a:t>
            </a:r>
            <a:r>
              <a:rPr lang="es-ES_tradnl" dirty="0" err="1"/>
              <a:t>num</a:t>
            </a:r>
            <a:r>
              <a:rPr lang="en-US" dirty="0" err="1"/>
              <a:t>éricos</a:t>
            </a:r>
            <a:endParaRPr lang="es-ES_trad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088361"/>
              </p:ext>
            </p:extLst>
          </p:nvPr>
        </p:nvGraphicFramePr>
        <p:xfrm>
          <a:off x="4303437" y="1414079"/>
          <a:ext cx="6876406" cy="473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50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Operación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Descripición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+ y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Suma dos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valores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- y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Resta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dos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valores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* y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Multiplica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dos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valores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/ y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División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// y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División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entera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% y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Módulo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residuo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) de la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división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** y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Potencia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un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valor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-x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Negativo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un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valor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+x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Positivo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un valor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abs(x)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el valor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absoluto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un valor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int(x)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parte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entera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un valor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long(x)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Convierte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un valor a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tipo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long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float(x)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Converte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un valor a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tipo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float</a:t>
                      </a:r>
                      <a:endParaRPr lang="en-US" sz="1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7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type(x)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el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tipo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dato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un valor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6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2.6 </a:t>
            </a:r>
            <a:r>
              <a:rPr lang="es-EC" dirty="0" smtClean="0"/>
              <a:t>Formateo de Salida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2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Salida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El operador </a:t>
            </a:r>
            <a:r>
              <a:rPr lang="es-ES_tradnl" b="1" dirty="0"/>
              <a:t>"%"</a:t>
            </a:r>
            <a:r>
              <a:rPr lang="es-ES_tradnl" dirty="0"/>
              <a:t> es usado para dar formato y fijar las variables. Esto se hace especificando una cadena con formato, la cual contiene el texto normal junto con "argumentos especificados", como los símbolos especiales "%s", "%d“ y “%f”.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86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Shell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Ejecutar comandos directamente en </a:t>
            </a:r>
            <a:r>
              <a:rPr lang="es-ES_tradnl" dirty="0" err="1" smtClean="0"/>
              <a:t>python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Picture 3" descr="Captura de pantalla 2018-10-25 a las 9.37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r="1928"/>
          <a:stretch/>
        </p:blipFill>
        <p:spPr>
          <a:xfrm>
            <a:off x="1717040" y="2617120"/>
            <a:ext cx="7680960" cy="34179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595360" y="3373120"/>
            <a:ext cx="1767840" cy="1747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4320" y="3188454"/>
            <a:ext cx="63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Shell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493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Especificadores de argumento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58391" y="2024393"/>
          <a:ext cx="8110846" cy="325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8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7766">
                <a:tc>
                  <a:txBody>
                    <a:bodyPr/>
                    <a:lstStyle/>
                    <a:p>
                      <a:r>
                        <a:rPr lang="es-ES_tradnl" sz="2400" dirty="0"/>
                        <a:t>Argumento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/>
                        <a:t>Tipo de dato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r>
                        <a:rPr lang="es-ES_tradnl" sz="2400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/>
                        <a:t>Cadena de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r>
                        <a:rPr lang="es-ES_tradnl" sz="2400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/>
                        <a:t>Entero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r>
                        <a:rPr lang="es-ES_tradnl" sz="2400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/>
                        <a:t>N</a:t>
                      </a:r>
                      <a:r>
                        <a:rPr lang="en-US" sz="2400" dirty="0" err="1"/>
                        <a:t>úmero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puntos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flotantes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r>
                        <a:rPr lang="es-ES_trad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%.&lt;numero de </a:t>
                      </a:r>
                      <a:r>
                        <a:rPr lang="es-ES_tradnl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digitos</a:t>
                      </a:r>
                      <a:r>
                        <a:rPr lang="es-ES_trad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&gt;f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Números de punto flotante con una cantidad de números fijos a la derecha del punto.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64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Formato de Salida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Digamos que tienes una variable llamada "</a:t>
            </a:r>
            <a:r>
              <a:rPr lang="es-ES_tradnl" sz="2400" b="1" dirty="0"/>
              <a:t>nombre</a:t>
            </a:r>
            <a:r>
              <a:rPr lang="es-ES_tradnl" sz="2400" dirty="0"/>
              <a:t>" con el nombre de usuario y se desea darle un saludo al usuario.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2033" y="3186196"/>
            <a:ext cx="7454141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nombre = "Juan"</a:t>
            </a:r>
          </a:p>
          <a:p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("Hola, %s!" % nombre)</a:t>
            </a:r>
          </a:p>
          <a:p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Hola, Juan!</a:t>
            </a:r>
          </a:p>
        </p:txBody>
      </p:sp>
    </p:spTree>
    <p:extLst>
      <p:ext uri="{BB962C8B-B14F-4D97-AF65-F5344CB8AC3E}">
        <p14:creationId xmlns:p14="http://schemas.microsoft.com/office/powerpoint/2010/main" val="166956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Formato de salida - +2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Usa dos o mas especificadores de argumento con sus respectivas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7757" y="2909456"/>
            <a:ext cx="8847116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&gt;&gt;&gt; nombre = "John"</a:t>
            </a:r>
          </a:p>
          <a:p>
            <a:r>
              <a:rPr lang="es-ES_tradnl" dirty="0"/>
              <a:t>&gt;&gt;&gt; edad = 23</a:t>
            </a:r>
          </a:p>
          <a:p>
            <a:r>
              <a:rPr lang="es-ES_tradnl" dirty="0"/>
              <a:t>&gt;&gt;&gt; </a:t>
            </a:r>
            <a:r>
              <a:rPr lang="es-ES_tradnl" dirty="0" err="1"/>
              <a:t>print</a:t>
            </a:r>
            <a:r>
              <a:rPr lang="es-ES_tradnl" dirty="0"/>
              <a:t> ("%s tiene %d años." % (nombre, edad))</a:t>
            </a:r>
          </a:p>
          <a:p>
            <a:r>
              <a:rPr lang="es-ES_tradnl" dirty="0"/>
              <a:t>John tiene 23 a</a:t>
            </a:r>
            <a:r>
              <a:rPr lang="en-US" dirty="0" err="1"/>
              <a:t>ños</a:t>
            </a:r>
            <a:r>
              <a:rPr lang="en-US" dirty="0"/>
              <a:t>.</a:t>
            </a:r>
            <a:endParaRPr lang="es-ES_tradnl" dirty="0"/>
          </a:p>
        </p:txBody>
      </p:sp>
      <p:sp>
        <p:nvSpPr>
          <p:cNvPr id="5" name="Rectangle 4"/>
          <p:cNvSpPr/>
          <p:nvPr/>
        </p:nvSpPr>
        <p:spPr>
          <a:xfrm>
            <a:off x="1737757" y="4481007"/>
            <a:ext cx="8847117" cy="163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libro = "Como programar en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precio = 13.5523&gt;&gt;&gt; </a:t>
            </a:r>
          </a:p>
          <a:p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("El libro %s tiene un precio de $ %.2f" %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libro,precio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El libro Como programar en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tiene un precio de $ 13.55</a:t>
            </a:r>
          </a:p>
        </p:txBody>
      </p:sp>
    </p:spTree>
    <p:extLst>
      <p:ext uri="{BB962C8B-B14F-4D97-AF65-F5344CB8AC3E}">
        <p14:creationId xmlns:p14="http://schemas.microsoft.com/office/powerpoint/2010/main" val="331115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Especificadores de Argumento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97" y="2048744"/>
            <a:ext cx="7028761" cy="41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Salidas formateadas: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2050433"/>
            <a:ext cx="7641549" cy="37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9006"/>
            <a:ext cx="10515600" cy="1325563"/>
          </a:xfrm>
        </p:spPr>
        <p:txBody>
          <a:bodyPr/>
          <a:lstStyle/>
          <a:p>
            <a:r>
              <a:rPr lang="es-EC" dirty="0"/>
              <a:t>Secuencias de Escape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361999"/>
              </p:ext>
            </p:extLst>
          </p:nvPr>
        </p:nvGraphicFramePr>
        <p:xfrm>
          <a:off x="1810140" y="2159148"/>
          <a:ext cx="857172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64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Secuencia</a:t>
                      </a:r>
                      <a:endParaRPr lang="es-EC" sz="2000" noProof="0" dirty="0">
                        <a:latin typeface="+mn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Acción</a:t>
                      </a:r>
                      <a:endParaRPr lang="es-EC" sz="2000" noProof="0" dirty="0"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\\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Muestra el </a:t>
                      </a:r>
                      <a:r>
                        <a:rPr lang="es-EC" sz="2000" noProof="0" dirty="0" err="1"/>
                        <a:t>caracter</a:t>
                      </a:r>
                      <a:r>
                        <a:rPr lang="es-EC" sz="2000" noProof="0" dirty="0"/>
                        <a:t> </a:t>
                      </a:r>
                      <a:r>
                        <a:rPr lang="es-EC" sz="2000" noProof="0" dirty="0" err="1"/>
                        <a:t>backslash</a:t>
                      </a:r>
                      <a:r>
                        <a:rPr lang="es-EC" sz="2000" noProof="0" dirty="0"/>
                        <a:t>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\’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Muestra el </a:t>
                      </a:r>
                      <a:r>
                        <a:rPr lang="es-EC" sz="2000" noProof="0" dirty="0" err="1"/>
                        <a:t>caracter</a:t>
                      </a:r>
                      <a:r>
                        <a:rPr lang="es-EC" sz="2000" noProof="0" dirty="0"/>
                        <a:t> de comilla simple.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\"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Muestra el </a:t>
                      </a:r>
                      <a:r>
                        <a:rPr lang="es-EC" sz="2000" noProof="0" dirty="0" err="1"/>
                        <a:t>caracter</a:t>
                      </a:r>
                      <a:r>
                        <a:rPr lang="es-EC" sz="2000" noProof="0" dirty="0"/>
                        <a:t> de comilla doble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\a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Sonido de alerta.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\n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Nueva línea.</a:t>
                      </a:r>
                      <a:r>
                        <a:rPr lang="es-EC" sz="2000" baseline="0" noProof="0" dirty="0"/>
                        <a:t> Coloca el cursor al inicio de la siguiente línea.</a:t>
                      </a:r>
                      <a:endParaRPr lang="es-EC" sz="2000" noProof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\t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/>
                        <a:t>Tabulación. Mueve el cursor avanzando en la misma línea.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print</a:t>
            </a:r>
            <a:r>
              <a:rPr lang="es-ES_tradnl" dirty="0"/>
              <a:t>("mi nombre es\t %s \n tengo\t %d años\n estoy en el \t %s \n semestre de la carrera\t %s \n y mi nota de fundamentos de programación </a:t>
            </a:r>
            <a:r>
              <a:rPr lang="es-ES_tradnl" dirty="0" err="1"/>
              <a:t>sera</a:t>
            </a:r>
            <a:r>
              <a:rPr lang="es-ES_tradnl" dirty="0"/>
              <a:t> \t %.1f" %(</a:t>
            </a:r>
            <a:r>
              <a:rPr lang="es-ES_tradnl" dirty="0" err="1"/>
              <a:t>nombre,edad,semestre,carrera,nota</a:t>
            </a:r>
            <a:r>
              <a:rPr lang="es-ES_tradnl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082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Secuencias de escape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2" y="2316790"/>
            <a:ext cx="8423563" cy="290848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_tradnl" sz="1600" i="1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#Si </a:t>
            </a:r>
            <a:r>
              <a:rPr lang="es-ES_tradnl" sz="1600" i="1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se quiere imprimir comillas simples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("El libro '%s' tiene un precio de $ %.2f" % (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libro,precio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El libro 'Como programar en 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 tiene un precio de $ 13.55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1600" i="1" dirty="0">
              <a:solidFill>
                <a:srgbClr val="FFC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_tradnl" sz="1600" i="1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#Si </a:t>
            </a:r>
            <a:r>
              <a:rPr lang="es-ES_tradnl" sz="1600" i="1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se quiere imprimir comillas dobles, se utiliza el </a:t>
            </a:r>
            <a:r>
              <a:rPr lang="es-ES_tradnl" sz="1600" i="1" dirty="0" err="1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backslash</a:t>
            </a:r>
            <a:r>
              <a:rPr lang="es-ES_tradnl" sz="1600" i="1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antes de las comillas (\)</a:t>
            </a:r>
            <a:endParaRPr lang="es-ES_tradnl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("El libro \"%s\" tiene un precio de $ %.2f" % (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libro,precio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El libro "Como programar en 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tiene un precio de $ 13.55</a:t>
            </a:r>
          </a:p>
        </p:txBody>
      </p:sp>
    </p:spTree>
    <p:extLst>
      <p:ext uri="{BB962C8B-B14F-4D97-AF65-F5344CB8AC3E}">
        <p14:creationId xmlns:p14="http://schemas.microsoft.com/office/powerpoint/2010/main" val="412600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Secuencias de escape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097" y="2289080"/>
            <a:ext cx="8617527" cy="298440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_tradnl" sz="1600" i="1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Si se quiere mostrar un espacio largo – </a:t>
            </a:r>
            <a:r>
              <a:rPr lang="es-ES_tradnl" sz="1600" i="1" dirty="0" err="1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tabulaci</a:t>
            </a:r>
            <a:r>
              <a:rPr lang="en-US" sz="1600" i="1" dirty="0" err="1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ón</a:t>
            </a:r>
            <a:r>
              <a:rPr lang="en-US" sz="1600" i="1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(\t)</a:t>
            </a:r>
            <a:endParaRPr lang="es-ES_tradnl" sz="1600" i="1" dirty="0">
              <a:solidFill>
                <a:srgbClr val="FFC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("El libro \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t'%s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'\t tiene un precio de $ %.2f" % (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libro,precio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El libro 	'Como programar en 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	 tiene un precio de $ 13.55</a:t>
            </a:r>
          </a:p>
          <a:p>
            <a:pPr marL="0" indent="0">
              <a:buNone/>
            </a:pPr>
            <a:endParaRPr lang="es-ES_tradnl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1600" i="1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Si se quiere imprimir en una nueva l</a:t>
            </a:r>
            <a:r>
              <a:rPr lang="en-US" sz="1600" i="1" dirty="0" err="1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ínea</a:t>
            </a:r>
            <a:r>
              <a:rPr lang="en-US" sz="1600" i="1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(\n)</a:t>
            </a:r>
          </a:p>
          <a:p>
            <a:pPr marL="0" indent="0">
              <a:buNone/>
            </a:pP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("El libro '%s' tiene un precio de: \n $%.2f" % (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libro,precio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El libro 'Como programar en </a:t>
            </a:r>
            <a:r>
              <a:rPr lang="es-ES_tradnl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 tiene un precio de:  </a:t>
            </a:r>
          </a:p>
          <a:p>
            <a:pPr marL="0" indent="0">
              <a:buNone/>
            </a:pPr>
            <a:r>
              <a:rPr lang="es-ES_tradnl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$13.55</a:t>
            </a:r>
          </a:p>
        </p:txBody>
      </p:sp>
    </p:spTree>
    <p:extLst>
      <p:ext uri="{BB962C8B-B14F-4D97-AF65-F5344CB8AC3E}">
        <p14:creationId xmlns:p14="http://schemas.microsoft.com/office/powerpoint/2010/main" val="70517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2.7 </a:t>
            </a:r>
            <a:r>
              <a:rPr lang="es-EC" dirty="0" smtClean="0"/>
              <a:t>Cadena de Caracteres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Los programas manipulan objetos.</a:t>
            </a:r>
          </a:p>
          <a:p>
            <a:r>
              <a:rPr lang="es-ES_tradnl" dirty="0" smtClean="0"/>
              <a:t>Los Objetos tienen </a:t>
            </a:r>
            <a:r>
              <a:rPr lang="es-ES_tradnl" dirty="0"/>
              <a:t>u</a:t>
            </a:r>
            <a:r>
              <a:rPr lang="es-ES_tradnl" dirty="0" smtClean="0"/>
              <a:t>n </a:t>
            </a:r>
            <a:r>
              <a:rPr lang="es-ES_tradnl" b="1" dirty="0" smtClean="0"/>
              <a:t>tipo (</a:t>
            </a:r>
            <a:r>
              <a:rPr lang="es-ES_tradnl" b="1" dirty="0" err="1" smtClean="0"/>
              <a:t>type</a:t>
            </a:r>
            <a:r>
              <a:rPr lang="es-ES_tradnl" b="1" dirty="0" smtClean="0"/>
              <a:t>) </a:t>
            </a:r>
            <a:r>
              <a:rPr lang="es-ES_tradnl" dirty="0" smtClean="0"/>
              <a:t>que define las clases de cosas que los programas puedan hacer.</a:t>
            </a:r>
          </a:p>
          <a:p>
            <a:endParaRPr lang="es-ES_tradnl" dirty="0"/>
          </a:p>
          <a:p>
            <a:r>
              <a:rPr lang="es-ES_tradnl" dirty="0" smtClean="0"/>
              <a:t>Los objetos son:</a:t>
            </a:r>
          </a:p>
          <a:p>
            <a:pPr lvl="1"/>
            <a:r>
              <a:rPr lang="es-ES_tradnl" b="1" dirty="0" smtClean="0"/>
              <a:t>Escalar (</a:t>
            </a:r>
            <a:r>
              <a:rPr lang="es-ES_tradnl" b="1" dirty="0" err="1" smtClean="0"/>
              <a:t>Scalar</a:t>
            </a:r>
            <a:r>
              <a:rPr lang="es-ES_tradnl" b="1" dirty="0" smtClean="0"/>
              <a:t>)</a:t>
            </a:r>
            <a:r>
              <a:rPr lang="es-ES_tradnl" dirty="0" smtClean="0"/>
              <a:t>: no pueden subdividirse</a:t>
            </a:r>
          </a:p>
          <a:p>
            <a:pPr lvl="1"/>
            <a:r>
              <a:rPr lang="es-ES_tradnl" b="1" dirty="0" smtClean="0"/>
              <a:t>No-Escalar(non-</a:t>
            </a:r>
            <a:r>
              <a:rPr lang="es-ES_tradnl" b="1" dirty="0" err="1" smtClean="0"/>
              <a:t>scalar</a:t>
            </a:r>
            <a:r>
              <a:rPr lang="es-ES_tradnl" b="1" dirty="0" smtClean="0"/>
              <a:t>): </a:t>
            </a:r>
            <a:r>
              <a:rPr lang="es-ES_tradnl" dirty="0" smtClean="0"/>
              <a:t>tiene una estructura interna que se puede acceder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386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Cadenas de caracteres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dirty="0"/>
              <a:t>Las cadenas de caracteres es uno de los tipos de datos m</a:t>
            </a:r>
            <a:r>
              <a:rPr lang="en-US" dirty="0" err="1"/>
              <a:t>ás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Python. </a:t>
            </a:r>
          </a:p>
          <a:p>
            <a:pPr>
              <a:lnSpc>
                <a:spcPct val="100000"/>
              </a:lnSpc>
            </a:pPr>
            <a:r>
              <a:rPr lang="en-US" dirty="0"/>
              <a:t>Se </a:t>
            </a:r>
            <a:r>
              <a:rPr lang="en-US" dirty="0" err="1"/>
              <a:t>considera</a:t>
            </a:r>
            <a:r>
              <a:rPr lang="en-US" dirty="0"/>
              <a:t> un </a:t>
            </a:r>
            <a:r>
              <a:rPr lang="en-US" b="1" dirty="0" err="1"/>
              <a:t>tipo</a:t>
            </a:r>
            <a:r>
              <a:rPr lang="en-US" b="1" dirty="0"/>
              <a:t> de </a:t>
            </a:r>
            <a:r>
              <a:rPr lang="en-US" b="1" dirty="0" err="1"/>
              <a:t>dato</a:t>
            </a:r>
            <a:r>
              <a:rPr lang="en-US" b="1" dirty="0"/>
              <a:t> </a:t>
            </a:r>
            <a:r>
              <a:rPr lang="en-US" b="1" dirty="0" err="1"/>
              <a:t>compuesto</a:t>
            </a:r>
            <a:r>
              <a:rPr lang="en-US" b="1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pequeños</a:t>
            </a:r>
            <a:r>
              <a:rPr lang="en-US" dirty="0"/>
              <a:t> </a:t>
            </a:r>
            <a:r>
              <a:rPr lang="en-US" dirty="0" err="1"/>
              <a:t>llamados</a:t>
            </a:r>
            <a:r>
              <a:rPr lang="en-US" b="1" dirty="0"/>
              <a:t> </a:t>
            </a:r>
            <a:r>
              <a:rPr lang="en-US" b="1" dirty="0" err="1"/>
              <a:t>caracteres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b="1" dirty="0"/>
              <a:t>simples</a:t>
            </a:r>
            <a:r>
              <a:rPr lang="en-US" dirty="0"/>
              <a:t> o </a:t>
            </a:r>
            <a:r>
              <a:rPr lang="en-US" b="1" dirty="0" err="1"/>
              <a:t>dobles</a:t>
            </a:r>
            <a:r>
              <a:rPr lang="en-US" dirty="0"/>
              <a:t> 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515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Sumar cadenas de caracteres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7049" y="2935455"/>
            <a:ext cx="713509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dirty="0">
                <a:solidFill>
                  <a:srgbClr val="1D9FA1"/>
                </a:solidFill>
                <a:latin typeface="Consolas" charset="0"/>
              </a:rPr>
              <a:t>&gt;&gt;&gt;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"Un divertido "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+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"programa "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+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"de "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+ 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"radio"</a:t>
            </a:r>
            <a:endParaRPr lang="es-ES_tradnl" dirty="0">
              <a:solidFill>
                <a:srgbClr val="262626"/>
              </a:solidFill>
              <a:latin typeface="Consolas" charset="0"/>
            </a:endParaRPr>
          </a:p>
          <a:p>
            <a:r>
              <a:rPr lang="sk-SK" dirty="0">
                <a:solidFill>
                  <a:srgbClr val="262626"/>
                </a:solidFill>
                <a:latin typeface="Consolas" charset="0"/>
              </a:rPr>
              <a:t> </a:t>
            </a:r>
          </a:p>
          <a:p>
            <a:r>
              <a:rPr lang="sk-SK" dirty="0">
                <a:solidFill>
                  <a:srgbClr val="14880D"/>
                </a:solidFill>
                <a:latin typeface="Consolas" charset="0"/>
              </a:rPr>
              <a:t>'</a:t>
            </a:r>
            <a:r>
              <a:rPr lang="sk-SK" dirty="0" err="1">
                <a:solidFill>
                  <a:srgbClr val="14880D"/>
                </a:solidFill>
                <a:latin typeface="Consolas" charset="0"/>
              </a:rPr>
              <a:t>Un</a:t>
            </a:r>
            <a:r>
              <a:rPr lang="sk-SK" dirty="0">
                <a:solidFill>
                  <a:srgbClr val="14880D"/>
                </a:solidFill>
                <a:latin typeface="Consolas" charset="0"/>
              </a:rPr>
              <a:t> </a:t>
            </a:r>
            <a:r>
              <a:rPr lang="sk-SK" dirty="0" err="1">
                <a:solidFill>
                  <a:srgbClr val="14880D"/>
                </a:solidFill>
                <a:latin typeface="Consolas" charset="0"/>
              </a:rPr>
              <a:t>divertido</a:t>
            </a:r>
            <a:r>
              <a:rPr lang="sk-SK" dirty="0">
                <a:solidFill>
                  <a:srgbClr val="14880D"/>
                </a:solidFill>
                <a:latin typeface="Consolas" charset="0"/>
              </a:rPr>
              <a:t> </a:t>
            </a:r>
            <a:r>
              <a:rPr lang="sk-SK" dirty="0" err="1">
                <a:solidFill>
                  <a:srgbClr val="14880D"/>
                </a:solidFill>
                <a:latin typeface="Consolas" charset="0"/>
              </a:rPr>
              <a:t>programa</a:t>
            </a:r>
            <a:r>
              <a:rPr lang="sk-SK" dirty="0">
                <a:solidFill>
                  <a:srgbClr val="14880D"/>
                </a:solidFill>
                <a:latin typeface="Consolas" charset="0"/>
              </a:rPr>
              <a:t> de </a:t>
            </a:r>
            <a:r>
              <a:rPr lang="sk-SK" dirty="0" err="1">
                <a:solidFill>
                  <a:srgbClr val="14880D"/>
                </a:solidFill>
                <a:latin typeface="Consolas" charset="0"/>
              </a:rPr>
              <a:t>radio</a:t>
            </a:r>
            <a:r>
              <a:rPr lang="sk-SK" dirty="0">
                <a:solidFill>
                  <a:srgbClr val="14880D"/>
                </a:solidFill>
                <a:latin typeface="Consolas" charset="0"/>
              </a:rPr>
              <a:t>'</a:t>
            </a:r>
            <a:endParaRPr lang="sk-SK" dirty="0">
              <a:solidFill>
                <a:srgbClr val="262626"/>
              </a:solidFill>
              <a:latin typeface="Consolas" charset="0"/>
            </a:endParaRPr>
          </a:p>
          <a:p>
            <a:r>
              <a:rPr lang="en-US" dirty="0">
                <a:solidFill>
                  <a:srgbClr val="1D9FA1"/>
                </a:solidFill>
                <a:latin typeface="Consolas" charset="0"/>
              </a:rPr>
              <a:t>&gt;&gt;&gt;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78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Multiplicar una cadena</a:t>
            </a:r>
            <a:r>
              <a:rPr lang="es-ES_tradnl" i="1" dirty="0"/>
              <a:t> s </a:t>
            </a:r>
            <a:r>
              <a:rPr lang="es-ES_tradnl" dirty="0"/>
              <a:t>por un número </a:t>
            </a:r>
            <a:r>
              <a:rPr lang="es-ES_tradnl" i="1" dirty="0"/>
              <a:t>k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6960" y="2122346"/>
            <a:ext cx="75438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dirty="0">
                <a:solidFill>
                  <a:srgbClr val="1D9FA1"/>
                </a:solidFill>
                <a:latin typeface="Consolas" charset="0"/>
              </a:rPr>
              <a:t>&gt;&gt;&gt;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FD8108"/>
                </a:solidFill>
                <a:latin typeface="Consolas" charset="0"/>
              </a:rPr>
              <a:t>3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* 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"programas "</a:t>
            </a:r>
            <a:endParaRPr lang="es-ES_tradnl" dirty="0">
              <a:solidFill>
                <a:srgbClr val="262626"/>
              </a:solidFill>
              <a:latin typeface="Consolas" charset="0"/>
            </a:endParaRPr>
          </a:p>
          <a:p>
            <a:r>
              <a:rPr lang="es-ES_tradnl" dirty="0">
                <a:solidFill>
                  <a:srgbClr val="14880D"/>
                </a:solidFill>
                <a:latin typeface="Consolas" charset="0"/>
              </a:rPr>
              <a:t>'programas programas programas '</a:t>
            </a:r>
            <a:endParaRPr lang="es-ES_tradnl" dirty="0">
              <a:solidFill>
                <a:srgbClr val="262626"/>
              </a:solidFill>
              <a:latin typeface="Consolas" charset="0"/>
            </a:endParaRPr>
          </a:p>
          <a:p>
            <a:r>
              <a:rPr lang="sk-SK" dirty="0">
                <a:solidFill>
                  <a:srgbClr val="262626"/>
                </a:solidFill>
                <a:latin typeface="Consolas" charset="0"/>
              </a:rPr>
              <a:t> </a:t>
            </a:r>
          </a:p>
          <a:p>
            <a:r>
              <a:rPr lang="es-ES_tradnl" dirty="0">
                <a:solidFill>
                  <a:srgbClr val="1D9FA1"/>
                </a:solidFill>
                <a:latin typeface="Consolas" charset="0"/>
              </a:rPr>
              <a:t>&gt;&gt;&gt;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"programas "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* </a:t>
            </a:r>
            <a:r>
              <a:rPr lang="es-ES_tradnl" dirty="0">
                <a:solidFill>
                  <a:srgbClr val="FD8108"/>
                </a:solidFill>
                <a:latin typeface="Consolas" charset="0"/>
              </a:rPr>
              <a:t>3</a:t>
            </a:r>
            <a:endParaRPr lang="es-ES_tradnl" dirty="0">
              <a:solidFill>
                <a:srgbClr val="262626"/>
              </a:solidFill>
              <a:latin typeface="Consolas" charset="0"/>
            </a:endParaRPr>
          </a:p>
          <a:p>
            <a:r>
              <a:rPr lang="es-ES_tradnl" dirty="0">
                <a:solidFill>
                  <a:srgbClr val="14880D"/>
                </a:solidFill>
                <a:latin typeface="Consolas" charset="0"/>
              </a:rPr>
              <a:t>'programas programas programas '</a:t>
            </a:r>
            <a:endParaRPr lang="es-ES_tradnl" dirty="0">
              <a:solidFill>
                <a:srgbClr val="262626"/>
              </a:solidFill>
              <a:latin typeface="Consolas" charset="0"/>
            </a:endParaRPr>
          </a:p>
          <a:p>
            <a:r>
              <a:rPr lang="en-US" dirty="0">
                <a:solidFill>
                  <a:srgbClr val="1D9FA1"/>
                </a:solidFill>
                <a:latin typeface="Consolas" charset="0"/>
              </a:rPr>
              <a:t>&gt;&gt;&gt;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901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Trabajando con partes de una cadena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dirty="0"/>
              <a:t>El </a:t>
            </a:r>
            <a:r>
              <a:rPr lang="es-ES_tradnl" sz="2000" b="1" dirty="0"/>
              <a:t>operador corchete</a:t>
            </a:r>
            <a:r>
              <a:rPr lang="es-ES_tradnl" sz="2000" dirty="0"/>
              <a:t> [] selecciona s</a:t>
            </a:r>
            <a:r>
              <a:rPr lang="en-US" sz="2000" dirty="0" err="1"/>
              <a:t>ólo</a:t>
            </a:r>
            <a:r>
              <a:rPr lang="en-US" sz="2000" dirty="0"/>
              <a:t> un </a:t>
            </a:r>
            <a:r>
              <a:rPr lang="en-US" sz="2000" dirty="0" err="1"/>
              <a:t>caracter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cadena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b="1" dirty="0" err="1"/>
              <a:t>Resultado</a:t>
            </a:r>
            <a:r>
              <a:rPr lang="en-US" b="1" dirty="0"/>
              <a:t>???</a:t>
            </a:r>
          </a:p>
          <a:p>
            <a:pPr lvl="1"/>
            <a:r>
              <a:rPr lang="en-US" sz="2650" b="1" dirty="0"/>
              <a:t>La </a:t>
            </a:r>
            <a:r>
              <a:rPr lang="en-US" sz="2650" b="1" dirty="0" err="1"/>
              <a:t>letra</a:t>
            </a:r>
            <a:r>
              <a:rPr lang="en-US" sz="2650" b="1" dirty="0"/>
              <a:t> </a:t>
            </a:r>
            <a:r>
              <a:rPr lang="en-US" sz="2650" b="1" dirty="0" err="1"/>
              <a:t>en</a:t>
            </a:r>
            <a:r>
              <a:rPr lang="en-US" sz="2650" b="1" dirty="0"/>
              <a:t> la </a:t>
            </a:r>
            <a:r>
              <a:rPr lang="en-US" sz="2650" b="1" dirty="0" err="1"/>
              <a:t>posición</a:t>
            </a:r>
            <a:r>
              <a:rPr lang="en-US" sz="2650" b="1" dirty="0"/>
              <a:t>  dos (2)</a:t>
            </a:r>
            <a:endParaRPr lang="es-ES_tradnl" sz="2650" b="1" dirty="0"/>
          </a:p>
        </p:txBody>
      </p:sp>
      <p:sp>
        <p:nvSpPr>
          <p:cNvPr id="4" name="Rectangle 3"/>
          <p:cNvSpPr/>
          <p:nvPr/>
        </p:nvSpPr>
        <p:spPr>
          <a:xfrm>
            <a:off x="2429395" y="2454716"/>
            <a:ext cx="73789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>
                <a:solidFill>
                  <a:srgbClr val="B8490C"/>
                </a:solidFill>
                <a:latin typeface="Consolas-Bold" charset="0"/>
              </a:rPr>
              <a:t>&gt;&gt;&gt; 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fruta 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325B8E"/>
                </a:solidFill>
                <a:latin typeface="Consolas" charset="0"/>
              </a:rPr>
              <a:t>"banana"</a:t>
            </a:r>
            <a:endParaRPr lang="es-ES_tradnl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b="1" dirty="0">
                <a:solidFill>
                  <a:srgbClr val="B8490C"/>
                </a:solidFill>
                <a:latin typeface="Consolas-Bold" charset="0"/>
              </a:rPr>
              <a:t>&gt;&gt;&gt; 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letra </a:t>
            </a:r>
            <a:r>
              <a:rPr lang="pt-BR" dirty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fruta[</a:t>
            </a:r>
            <a:r>
              <a:rPr lang="pt-BR" dirty="0">
                <a:solidFill>
                  <a:srgbClr val="1D6F3F"/>
                </a:solidFill>
                <a:latin typeface="Consolas" charset="0"/>
              </a:rPr>
              <a:t>1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]</a:t>
            </a:r>
          </a:p>
          <a:p>
            <a:r>
              <a:rPr lang="pt-BR" b="1" dirty="0">
                <a:solidFill>
                  <a:srgbClr val="B8490C"/>
                </a:solidFill>
                <a:latin typeface="Consolas-Bold" charset="0"/>
              </a:rPr>
              <a:t>&gt;&gt;&gt; </a:t>
            </a:r>
            <a:r>
              <a:rPr lang="pt-BR" b="1" dirty="0" err="1">
                <a:solidFill>
                  <a:srgbClr val="0D5F18"/>
                </a:solidFill>
                <a:latin typeface="Consolas-Bold" charset="0"/>
              </a:rPr>
              <a:t>print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letra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716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Índices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A la expresión entre corchetes se le llama </a:t>
            </a:r>
            <a:r>
              <a:rPr lang="es-ES_tradnl" sz="2400" b="1" dirty="0"/>
              <a:t>índice</a:t>
            </a:r>
            <a:r>
              <a:rPr lang="es-ES_tradnl" sz="2400" dirty="0"/>
              <a:t>. </a:t>
            </a:r>
          </a:p>
          <a:p>
            <a:r>
              <a:rPr lang="es-ES_tradnl" sz="2400" dirty="0"/>
              <a:t>Un índice identifica a un miembro de un conjunto ordenado, en este caso el conjunto de caracteres de la cadena.</a:t>
            </a:r>
          </a:p>
          <a:p>
            <a:r>
              <a:rPr lang="es-ES_tradnl" sz="2400" dirty="0"/>
              <a:t>El </a:t>
            </a:r>
            <a:r>
              <a:rPr lang="en-US" sz="2400" dirty="0" err="1"/>
              <a:t>índice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cualquier</a:t>
            </a:r>
            <a:r>
              <a:rPr lang="en-US" sz="2400" dirty="0"/>
              <a:t> </a:t>
            </a:r>
            <a:r>
              <a:rPr lang="en-US" sz="2400" dirty="0" err="1"/>
              <a:t>expresión</a:t>
            </a:r>
            <a:r>
              <a:rPr lang="en-US" sz="2400" dirty="0"/>
              <a:t> </a:t>
            </a:r>
            <a:r>
              <a:rPr lang="en-US" sz="2400" dirty="0" err="1"/>
              <a:t>entera</a:t>
            </a:r>
            <a:r>
              <a:rPr lang="en-US" sz="2400" dirty="0"/>
              <a:t>.</a:t>
            </a:r>
            <a:endParaRPr lang="es-ES_tradn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10" y="4269893"/>
            <a:ext cx="2889795" cy="182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6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Tama</a:t>
            </a:r>
            <a:r>
              <a:rPr lang="en-US" dirty="0" err="1"/>
              <a:t>ño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La función </a:t>
            </a:r>
            <a:r>
              <a:rPr lang="es-ES_tradnl" sz="2400" b="1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s-ES_tradnl" sz="2400" dirty="0"/>
              <a:t> devuelve el número de caracteres de una cadena:</a:t>
            </a:r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r>
              <a:rPr lang="es-ES_tradnl" sz="2400" dirty="0"/>
              <a:t>Si deseamos retornar la </a:t>
            </a:r>
            <a:r>
              <a:rPr lang="en-US" sz="2400" dirty="0" err="1"/>
              <a:t>última</a:t>
            </a:r>
            <a:r>
              <a:rPr lang="en-US" sz="2400" dirty="0"/>
              <a:t> </a:t>
            </a:r>
            <a:r>
              <a:rPr lang="en-US" sz="2400" dirty="0" err="1"/>
              <a:t>letra</a:t>
            </a:r>
            <a:r>
              <a:rPr lang="en-US" sz="2400" dirty="0"/>
              <a:t> de la </a:t>
            </a:r>
            <a:r>
              <a:rPr lang="en-US" sz="2400" dirty="0" err="1"/>
              <a:t>cadena</a:t>
            </a:r>
            <a:r>
              <a:rPr lang="en-US" sz="2400" dirty="0"/>
              <a:t> de </a:t>
            </a:r>
            <a:r>
              <a:rPr lang="en-US" sz="2400" dirty="0" err="1"/>
              <a:t>caracteres</a:t>
            </a:r>
            <a:r>
              <a:rPr lang="en-US" sz="2400" dirty="0"/>
              <a:t>?</a:t>
            </a:r>
            <a:endParaRPr lang="es-ES_tradnl" sz="2400" dirty="0"/>
          </a:p>
        </p:txBody>
      </p:sp>
      <p:sp>
        <p:nvSpPr>
          <p:cNvPr id="4" name="Rectangle 3"/>
          <p:cNvSpPr/>
          <p:nvPr/>
        </p:nvSpPr>
        <p:spPr>
          <a:xfrm>
            <a:off x="2346960" y="2704098"/>
            <a:ext cx="7543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>
                <a:solidFill>
                  <a:srgbClr val="B8490C"/>
                </a:solidFill>
                <a:latin typeface="Consolas-Bold" charset="0"/>
              </a:rPr>
              <a:t>&gt;&gt;&gt; 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fruta 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325B8E"/>
                </a:solidFill>
                <a:latin typeface="Consolas" charset="0"/>
              </a:rPr>
              <a:t>"banana"</a:t>
            </a:r>
            <a:endParaRPr lang="es-ES_tradnl" dirty="0">
              <a:solidFill>
                <a:prstClr val="black"/>
              </a:solidFill>
              <a:latin typeface="Consolas" charset="0"/>
            </a:endParaRPr>
          </a:p>
          <a:p>
            <a:r>
              <a:rPr lang="es-ES_tradnl" b="1" dirty="0">
                <a:solidFill>
                  <a:srgbClr val="B8490C"/>
                </a:solidFill>
                <a:latin typeface="Consolas-Bold" charset="0"/>
              </a:rPr>
              <a:t>&gt;&gt;&gt; </a:t>
            </a:r>
            <a:r>
              <a:rPr lang="es-ES_tradnl" dirty="0" err="1">
                <a:solidFill>
                  <a:srgbClr val="0D5F18"/>
                </a:solidFill>
                <a:latin typeface="Consolas" charset="0"/>
              </a:rPr>
              <a:t>len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(fruta)</a:t>
            </a:r>
          </a:p>
          <a:p>
            <a:r>
              <a:rPr lang="es-ES_tradnl" dirty="0">
                <a:solidFill>
                  <a:srgbClr val="242424"/>
                </a:solidFill>
                <a:latin typeface="Consolas" charset="0"/>
              </a:rPr>
              <a:t>6</a:t>
            </a:r>
            <a:endParaRPr lang="es-ES_tradnl" dirty="0"/>
          </a:p>
        </p:txBody>
      </p:sp>
      <p:sp>
        <p:nvSpPr>
          <p:cNvPr id="5" name="Rectangle 4"/>
          <p:cNvSpPr/>
          <p:nvPr/>
        </p:nvSpPr>
        <p:spPr>
          <a:xfrm>
            <a:off x="2346960" y="4401888"/>
            <a:ext cx="7543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longitud 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dirty="0" err="1">
                <a:solidFill>
                  <a:srgbClr val="0D5F18"/>
                </a:solidFill>
                <a:latin typeface="Consolas" charset="0"/>
              </a:rPr>
              <a:t>len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(fruta)</a:t>
            </a:r>
          </a:p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ultima 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fruta[longitud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-</a:t>
            </a:r>
            <a:r>
              <a:rPr lang="es-ES_tradnl" dirty="0">
                <a:solidFill>
                  <a:srgbClr val="1D6F3F"/>
                </a:solidFill>
                <a:latin typeface="Consolas" charset="0"/>
              </a:rPr>
              <a:t>1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]</a:t>
            </a:r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2346960" y="5265941"/>
            <a:ext cx="7543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longitud 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dirty="0" err="1">
                <a:solidFill>
                  <a:srgbClr val="0D5F18"/>
                </a:solidFill>
                <a:latin typeface="Consolas" charset="0"/>
              </a:rPr>
              <a:t>len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(fruta)</a:t>
            </a:r>
          </a:p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ultima 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fruta[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-</a:t>
            </a:r>
            <a:r>
              <a:rPr lang="es-ES_tradnl" dirty="0">
                <a:solidFill>
                  <a:srgbClr val="1D6F3F"/>
                </a:solidFill>
                <a:latin typeface="Consolas" charset="0"/>
              </a:rPr>
              <a:t>1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]</a:t>
            </a:r>
            <a:endParaRPr lang="es-ES_tradnl" dirty="0"/>
          </a:p>
        </p:txBody>
      </p:sp>
      <p:sp>
        <p:nvSpPr>
          <p:cNvPr id="7" name="Oval 6"/>
          <p:cNvSpPr/>
          <p:nvPr/>
        </p:nvSpPr>
        <p:spPr>
          <a:xfrm>
            <a:off x="4281714" y="5624286"/>
            <a:ext cx="362857" cy="2879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Straight Arrow Connector 8"/>
          <p:cNvCxnSpPr>
            <a:stCxn id="7" idx="5"/>
          </p:cNvCxnSpPr>
          <p:nvPr/>
        </p:nvCxnSpPr>
        <p:spPr>
          <a:xfrm flipV="1">
            <a:off x="4591432" y="4064000"/>
            <a:ext cx="5967711" cy="180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885714" y="3755571"/>
            <a:ext cx="82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Último</a:t>
            </a:r>
          </a:p>
        </p:txBody>
      </p:sp>
    </p:spTree>
    <p:extLst>
      <p:ext uri="{BB962C8B-B14F-4D97-AF65-F5344CB8AC3E}">
        <p14:creationId xmlns:p14="http://schemas.microsoft.com/office/powerpoint/2010/main" val="53859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Segmentos de cadenas de caracteres - </a:t>
            </a:r>
            <a:r>
              <a:rPr lang="es-ES_tradnl" dirty="0" err="1"/>
              <a:t>slices</a:t>
            </a:r>
            <a:endParaRPr lang="es-ES_tradnl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09600" y="1693902"/>
            <a:ext cx="10972800" cy="573810"/>
          </a:xfrm>
        </p:spPr>
        <p:txBody>
          <a:bodyPr>
            <a:noAutofit/>
          </a:bodyPr>
          <a:lstStyle/>
          <a:p>
            <a:pPr lvl="0">
              <a:buClr>
                <a:srgbClr val="0000FF"/>
              </a:buClr>
              <a:buFont typeface="Wingdings" charset="2"/>
              <a:buChar char="Ø"/>
            </a:pPr>
            <a:r>
              <a:rPr lang="es-ES_tradnl" sz="2400" dirty="0" smtClean="0"/>
              <a:t> Dividir la cadena de </a:t>
            </a:r>
            <a:r>
              <a:rPr lang="es-ES_tradnl" sz="2400" dirty="0"/>
              <a:t>caracteres 	</a:t>
            </a:r>
            <a:r>
              <a:rPr lang="es-ES_tradnl" sz="2400" dirty="0" smtClean="0"/>
              <a:t>	s</a:t>
            </a:r>
            <a:r>
              <a:rPr lang="es-ES_tradnl" sz="2400" dirty="0"/>
              <a:t>=“</a:t>
            </a:r>
            <a:r>
              <a:rPr lang="es-ES_tradnl" sz="2400" dirty="0" smtClean="0"/>
              <a:t>Fundamentos”</a:t>
            </a:r>
            <a:endParaRPr lang="es-ES_tradnl" sz="24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508294"/>
              </p:ext>
            </p:extLst>
          </p:nvPr>
        </p:nvGraphicFramePr>
        <p:xfrm>
          <a:off x="1869182" y="2575475"/>
          <a:ext cx="826766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0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6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3537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Code</a:t>
                      </a:r>
                      <a:endParaRPr lang="es-EC" sz="2000" noProof="0" dirty="0">
                        <a:latin typeface="+mn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Result</a:t>
                      </a:r>
                      <a:endParaRPr lang="es-EC" sz="2000" noProof="0" dirty="0">
                        <a:latin typeface="+mn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Descripción</a:t>
                      </a:r>
                      <a:endParaRPr lang="es-EC" sz="2000" noProof="0" dirty="0"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s[2:5]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S_tradnl" sz="2000" dirty="0" err="1" smtClean="0"/>
                        <a:t>nda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Caracteres en los indices 2,3,4.</a:t>
                      </a:r>
                      <a:endParaRPr lang="es-EC" sz="2000" noProof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s[  :5]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Funda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Los primero 5 caracteres.</a:t>
                      </a:r>
                      <a:endParaRPr lang="es-EC" sz="2000" noProof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s[5:  ]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S_tradnl" sz="2000" dirty="0" err="1" smtClean="0"/>
                        <a:t>mentos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Caracteres desde el índice</a:t>
                      </a:r>
                      <a:r>
                        <a:rPr lang="es-EC" sz="2000" baseline="0" noProof="0" dirty="0" smtClean="0"/>
                        <a:t> 5 al final.</a:t>
                      </a:r>
                      <a:endParaRPr lang="es-EC" sz="2000" noProof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s[ -2:</a:t>
                      </a:r>
                      <a:r>
                        <a:rPr lang="es-EC" sz="2000" baseline="0" noProof="0" dirty="0" smtClean="0"/>
                        <a:t>  </a:t>
                      </a:r>
                      <a:r>
                        <a:rPr lang="es-EC" sz="2000" noProof="0" dirty="0" smtClean="0"/>
                        <a:t>]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os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Los últimos dos caracteres.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s[  :  ]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Fundamentos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Toda</a:t>
                      </a:r>
                      <a:r>
                        <a:rPr lang="es-EC" sz="2000" baseline="0" noProof="0" dirty="0" smtClean="0"/>
                        <a:t> la cadena de caracteres.</a:t>
                      </a:r>
                      <a:endParaRPr lang="es-EC" sz="2000" noProof="0" dirty="0" smtClean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s[ 1 : 7 : 2]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udm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Caracteres</a:t>
                      </a:r>
                      <a:r>
                        <a:rPr lang="es-EC" sz="2000" baseline="0" noProof="0" dirty="0" smtClean="0"/>
                        <a:t> desde el índice 1 al 6, step 2.</a:t>
                      </a:r>
                      <a:endParaRPr lang="es-EC" sz="2000" noProof="0" dirty="0" smtClean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s[  :  : -1]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sotnemadnuF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Un step negativo</a:t>
                      </a:r>
                      <a:r>
                        <a:rPr lang="es-EC" sz="2000" baseline="0" noProof="0" dirty="0" smtClean="0"/>
                        <a:t> muestra al revese el string.</a:t>
                      </a:r>
                      <a:endParaRPr lang="es-EC" sz="2000" noProof="0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665047" y="5476607"/>
            <a:ext cx="10540312" cy="778840"/>
            <a:chOff x="813488" y="5307713"/>
            <a:chExt cx="10540312" cy="77884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668548" y="5311982"/>
              <a:ext cx="9685252" cy="774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B0F0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/>
                <a:t>TIP:</a:t>
              </a:r>
            </a:p>
            <a:p>
              <a:pPr marL="0" indent="0">
                <a:buNone/>
              </a:pPr>
              <a:r>
                <a:rPr lang="es-ES" sz="2000" dirty="0"/>
                <a:t>Hay que tener cuidado con salirse del </a:t>
              </a:r>
              <a:r>
                <a:rPr lang="es-ES" sz="2000" dirty="0" smtClean="0"/>
                <a:t>rango de una cadena</a:t>
              </a:r>
              <a:endParaRPr lang="es-ES" sz="2000" dirty="0"/>
            </a:p>
          </p:txBody>
        </p:sp>
        <p:pic>
          <p:nvPicPr>
            <p:cNvPr id="10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88" y="5307713"/>
              <a:ext cx="773811" cy="773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79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432" y="1868414"/>
            <a:ext cx="5126439" cy="164705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url</a:t>
            </a:r>
            <a:r>
              <a:rPr lang="en-US" sz="2800" dirty="0" smtClean="0"/>
              <a:t> =  </a:t>
            </a:r>
            <a:r>
              <a:rPr lang="en-US" sz="2800" dirty="0" smtClean="0">
                <a:hlinkClick r:id="rId3"/>
              </a:rPr>
              <a:t>www.espol.edu.ec</a:t>
            </a:r>
            <a:endParaRPr lang="en-US" sz="2800" dirty="0" smtClean="0"/>
          </a:p>
          <a:p>
            <a:r>
              <a:rPr lang="en-US" sz="2800" dirty="0" smtClean="0"/>
              <a:t>url1 = </a:t>
            </a:r>
            <a:r>
              <a:rPr lang="en-US" sz="2800" dirty="0" smtClean="0">
                <a:hlinkClick r:id="rId4"/>
              </a:rPr>
              <a:t>www.uchile.edu.cl</a:t>
            </a:r>
            <a:endParaRPr lang="en-US" sz="2800" dirty="0" smtClean="0"/>
          </a:p>
          <a:p>
            <a:r>
              <a:rPr lang="en-US" sz="2800" dirty="0" smtClean="0"/>
              <a:t>url2 = </a:t>
            </a:r>
            <a:r>
              <a:rPr lang="en-US" sz="2800" dirty="0" smtClean="0">
                <a:hlinkClick r:id="rId5"/>
              </a:rPr>
              <a:t>www.unam.edu.mx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42374" y="4130097"/>
            <a:ext cx="7898117" cy="6554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¿</a:t>
            </a:r>
            <a:r>
              <a:rPr lang="en-US" sz="2800" dirty="0" err="1" smtClean="0"/>
              <a:t>Cómo</a:t>
            </a:r>
            <a:r>
              <a:rPr lang="en-US" sz="2800" dirty="0" smtClean="0"/>
              <a:t> se que URL </a:t>
            </a:r>
            <a:r>
              <a:rPr lang="en-US" sz="2800" dirty="0" err="1" smtClean="0"/>
              <a:t>es</a:t>
            </a:r>
            <a:r>
              <a:rPr lang="en-US" sz="2800" dirty="0" smtClean="0"/>
              <a:t> de Ecuador, Chile o México?</a:t>
            </a:r>
          </a:p>
          <a:p>
            <a:endParaRPr lang="en-US" sz="28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9107" y="4781467"/>
            <a:ext cx="1804208" cy="6554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url</a:t>
            </a:r>
            <a:r>
              <a:rPr lang="en-US" sz="2800" dirty="0" smtClean="0"/>
              <a:t>[-2:]</a:t>
            </a:r>
          </a:p>
          <a:p>
            <a:endParaRPr lang="en-US" sz="28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2800" dirty="0" smtClean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8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</a:t>
            </a:r>
            <a:r>
              <a:rPr lang="en-US" dirty="0" err="1"/>
              <a:t>úsqueda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0" cy="4319539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s-ES_tradnl" sz="2400" dirty="0"/>
              <a:t>Para buscar una </a:t>
            </a:r>
            <a:r>
              <a:rPr lang="es-ES_tradnl" sz="2400" dirty="0" err="1"/>
              <a:t>subcadena</a:t>
            </a:r>
            <a:r>
              <a:rPr lang="es-ES_tradnl" sz="2400" dirty="0"/>
              <a:t> (o un </a:t>
            </a:r>
            <a:r>
              <a:rPr lang="es-ES_tradnl" sz="2400" dirty="0" err="1"/>
              <a:t>caracter</a:t>
            </a:r>
            <a:r>
              <a:rPr lang="es-ES_tradnl" sz="2400" dirty="0"/>
              <a:t>) en una cadena, solamente necesitamos saber si una cadena contiene cierto </a:t>
            </a:r>
            <a:r>
              <a:rPr lang="es-ES_tradnl" sz="2400" dirty="0" err="1"/>
              <a:t>caracter</a:t>
            </a:r>
            <a:r>
              <a:rPr lang="es-ES_tradnl" sz="2400" dirty="0"/>
              <a:t> o cierta </a:t>
            </a:r>
            <a:r>
              <a:rPr lang="es-ES_tradnl" sz="2400" dirty="0" err="1"/>
              <a:t>subcadena</a:t>
            </a:r>
            <a:r>
              <a:rPr lang="es-ES_tradnl" sz="2400" dirty="0"/>
              <a:t>.</a:t>
            </a:r>
          </a:p>
          <a:p>
            <a:pPr marL="457200" indent="-457200"/>
            <a:r>
              <a:rPr lang="es-ES_tradnl" sz="2400" dirty="0"/>
              <a:t>Usando el operador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in</a:t>
            </a:r>
          </a:p>
          <a:p>
            <a:pPr marL="457200" indent="-457200"/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/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/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/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/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/>
            <a:r>
              <a:rPr lang="es-ES_tradnl" sz="2400" dirty="0">
                <a:ea typeface="Consolas" charset="0"/>
                <a:cs typeface="Consolas" charset="0"/>
              </a:rPr>
              <a:t>Devuelve un valor de </a:t>
            </a:r>
            <a:r>
              <a:rPr lang="es-ES_tradnl" sz="2400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s-ES_tradnl" sz="2400" dirty="0">
                <a:ea typeface="Consolas" charset="0"/>
                <a:cs typeface="Consolas" charset="0"/>
              </a:rPr>
              <a:t> si la </a:t>
            </a:r>
            <a:r>
              <a:rPr lang="es-ES_tradnl" sz="2400" dirty="0" err="1">
                <a:ea typeface="Consolas" charset="0"/>
                <a:cs typeface="Consolas" charset="0"/>
              </a:rPr>
              <a:t>subcadena</a:t>
            </a:r>
            <a:r>
              <a:rPr lang="es-ES_tradnl" sz="2400" dirty="0">
                <a:ea typeface="Consolas" charset="0"/>
                <a:cs typeface="Consolas" charset="0"/>
              </a:rPr>
              <a:t> o </a:t>
            </a:r>
            <a:r>
              <a:rPr lang="es-ES_tradnl" sz="2400" dirty="0" err="1">
                <a:ea typeface="Consolas" charset="0"/>
                <a:cs typeface="Consolas" charset="0"/>
              </a:rPr>
              <a:t>caracter</a:t>
            </a:r>
            <a:r>
              <a:rPr lang="es-ES_tradnl" sz="2400" dirty="0">
                <a:ea typeface="Consolas" charset="0"/>
                <a:cs typeface="Consolas" charset="0"/>
              </a:rPr>
              <a:t> se encuentra, caso contrario retorna </a:t>
            </a:r>
            <a:r>
              <a:rPr lang="es-ES_tradnl" sz="2400" b="1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s-ES_tradnl" sz="2400" dirty="0"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1454" y="3405338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&gt;&gt;&gt; if 'la' in '</a:t>
            </a:r>
            <a:r>
              <a:rPr lang="en-US" dirty="0" err="1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hola</a:t>
            </a:r>
            <a:r>
              <a:rPr lang="en-US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s-ES_tradnl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...     </a:t>
            </a:r>
            <a:r>
              <a:rPr lang="es-ES_tradnl" dirty="0" err="1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 '¡Está!'</a:t>
            </a:r>
          </a:p>
          <a:p>
            <a:r>
              <a:rPr lang="es-ES_tradnl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es-ES_tradnl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¡Está!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0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</a:t>
            </a:r>
            <a:r>
              <a:rPr lang="en-US" dirty="0" err="1"/>
              <a:t>úsqueda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0" cy="4319539"/>
          </a:xfrm>
        </p:spPr>
        <p:txBody>
          <a:bodyPr>
            <a:normAutofit/>
          </a:bodyPr>
          <a:lstStyle/>
          <a:p>
            <a:pPr marL="457200" indent="-457200"/>
            <a:r>
              <a:rPr lang="es-ES_tradnl" sz="2400" dirty="0"/>
              <a:t>Para buscar una </a:t>
            </a:r>
            <a:r>
              <a:rPr lang="es-ES_tradnl" sz="2400" dirty="0" err="1"/>
              <a:t>subcadena</a:t>
            </a:r>
            <a:r>
              <a:rPr lang="es-ES_tradnl" sz="2400" dirty="0"/>
              <a:t> (o un </a:t>
            </a:r>
            <a:r>
              <a:rPr lang="es-ES_tradnl" sz="2400" dirty="0" err="1"/>
              <a:t>caracter</a:t>
            </a:r>
            <a:r>
              <a:rPr lang="es-ES_tradnl" sz="2400" dirty="0"/>
              <a:t>) en una cadena, solamente necesitamos saber si una cadena contiene cierto </a:t>
            </a:r>
            <a:r>
              <a:rPr lang="es-ES_tradnl" sz="2400" dirty="0" err="1"/>
              <a:t>caracter</a:t>
            </a:r>
            <a:r>
              <a:rPr lang="es-ES_tradnl" sz="2400" dirty="0"/>
              <a:t> o cierta </a:t>
            </a:r>
            <a:r>
              <a:rPr lang="es-ES_tradnl" sz="2400" dirty="0" err="1"/>
              <a:t>subcadena</a:t>
            </a:r>
            <a:r>
              <a:rPr lang="es-ES_tradnl" sz="2400" dirty="0"/>
              <a:t>.</a:t>
            </a:r>
          </a:p>
          <a:p>
            <a:pPr marL="457200" indent="-457200"/>
            <a:r>
              <a:rPr lang="es-ES_tradnl" sz="2400" dirty="0"/>
              <a:t>Usando la </a:t>
            </a:r>
            <a:r>
              <a:rPr lang="es-ES_tradnl" sz="2400" dirty="0" err="1"/>
              <a:t>funci</a:t>
            </a:r>
            <a:r>
              <a:rPr lang="en-US" sz="2400" dirty="0" err="1"/>
              <a:t>ón</a:t>
            </a:r>
            <a:r>
              <a:rPr lang="en-US" sz="2400" dirty="0"/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index()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/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3507576"/>
            <a:ext cx="7543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dirty="0">
                <a:solidFill>
                  <a:srgbClr val="404040"/>
                </a:solidFill>
                <a:latin typeface="Consolas" charset="0"/>
                <a:ea typeface="Consolas" charset="0"/>
                <a:cs typeface="Consolas" charset="0"/>
              </a:rPr>
              <a:t>&gt;&gt;&gt; cadena = "hola”</a:t>
            </a:r>
          </a:p>
          <a:p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cadena.index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('a')</a:t>
            </a:r>
          </a:p>
          <a:p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cadena.index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('ha')           </a:t>
            </a:r>
          </a:p>
          <a:p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() lanza una excepción</a:t>
            </a:r>
          </a:p>
          <a:p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most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recent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last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it-IT" dirty="0">
                <a:latin typeface="Consolas" charset="0"/>
                <a:ea typeface="Consolas" charset="0"/>
                <a:cs typeface="Consolas" charset="0"/>
              </a:rPr>
              <a:t>  File "", line 1, in </a:t>
            </a:r>
          </a:p>
          <a:p>
            <a:r>
              <a:rPr lang="it-IT" b="1" dirty="0" err="1">
                <a:latin typeface="Consolas" charset="0"/>
                <a:ea typeface="Consolas" charset="0"/>
                <a:cs typeface="Consolas" charset="0"/>
              </a:rPr>
              <a:t>ValueError</a:t>
            </a:r>
            <a:r>
              <a:rPr lang="it-IT" b="1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it-IT" b="1" dirty="0" err="1">
                <a:latin typeface="Consolas" charset="0"/>
                <a:ea typeface="Consolas" charset="0"/>
                <a:cs typeface="Consolas" charset="0"/>
              </a:rPr>
              <a:t>substring</a:t>
            </a:r>
            <a:r>
              <a:rPr lang="it-IT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b="1" dirty="0" err="1"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it-IT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b="1" dirty="0" err="1">
                <a:latin typeface="Consolas" charset="0"/>
                <a:ea typeface="Consolas" charset="0"/>
                <a:cs typeface="Consolas" charset="0"/>
              </a:rPr>
              <a:t>found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2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Objetos Escalar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085" y="2523840"/>
            <a:ext cx="10515600" cy="4351338"/>
          </a:xfrm>
        </p:spPr>
        <p:txBody>
          <a:bodyPr/>
          <a:lstStyle/>
          <a:p>
            <a:pPr lvl="1"/>
            <a:r>
              <a:rPr lang="es-ES_tradnl" dirty="0" err="1"/>
              <a:t>i</a:t>
            </a:r>
            <a:r>
              <a:rPr lang="es-ES_tradnl" dirty="0" err="1" smtClean="0"/>
              <a:t>nt</a:t>
            </a:r>
            <a:r>
              <a:rPr lang="es-ES_tradnl" dirty="0" smtClean="0"/>
              <a:t> </a:t>
            </a:r>
            <a:r>
              <a:rPr lang="mr-IN" dirty="0" smtClean="0"/>
              <a:t>–</a:t>
            </a:r>
            <a:r>
              <a:rPr lang="es-ES_tradnl" dirty="0" smtClean="0"/>
              <a:t> representan enteros ;  5, 6,-7</a:t>
            </a:r>
          </a:p>
          <a:p>
            <a:pPr lvl="1"/>
            <a:r>
              <a:rPr lang="es-ES_tradnl" dirty="0" err="1" smtClean="0"/>
              <a:t>float</a:t>
            </a:r>
            <a:r>
              <a:rPr lang="es-ES_tradnl" dirty="0" smtClean="0"/>
              <a:t> </a:t>
            </a:r>
            <a:r>
              <a:rPr lang="mr-IN" dirty="0" smtClean="0"/>
              <a:t>–</a:t>
            </a:r>
            <a:r>
              <a:rPr lang="es-ES_tradnl" dirty="0" smtClean="0"/>
              <a:t> representa </a:t>
            </a:r>
            <a:r>
              <a:rPr lang="es-ES_tradnl" dirty="0" err="1" smtClean="0"/>
              <a:t>numeros</a:t>
            </a:r>
            <a:r>
              <a:rPr lang="es-ES_tradnl" dirty="0" smtClean="0"/>
              <a:t> reales; 3.27</a:t>
            </a:r>
          </a:p>
          <a:p>
            <a:pPr lvl="1"/>
            <a:r>
              <a:rPr lang="es-ES_tradnl" dirty="0" err="1"/>
              <a:t>c</a:t>
            </a:r>
            <a:r>
              <a:rPr lang="es-ES_tradnl" dirty="0" err="1" smtClean="0"/>
              <a:t>omplex</a:t>
            </a:r>
            <a:r>
              <a:rPr lang="es-ES_tradnl" dirty="0" smtClean="0"/>
              <a:t> </a:t>
            </a:r>
            <a:r>
              <a:rPr lang="mr-IN" dirty="0" smtClean="0"/>
              <a:t>–</a:t>
            </a:r>
            <a:r>
              <a:rPr lang="es-ES_tradnl" dirty="0" smtClean="0"/>
              <a:t> números complejos; </a:t>
            </a:r>
            <a:r>
              <a:rPr lang="es-ES" dirty="0"/>
              <a:t>(2.5+6.4j</a:t>
            </a:r>
            <a:r>
              <a:rPr lang="es-ES" dirty="0" smtClean="0"/>
              <a:t>)</a:t>
            </a:r>
            <a:endParaRPr lang="es-ES_tradnl" dirty="0" smtClean="0"/>
          </a:p>
          <a:p>
            <a:pPr lvl="1"/>
            <a:r>
              <a:rPr lang="es-ES_tradnl" dirty="0" err="1"/>
              <a:t>b</a:t>
            </a:r>
            <a:r>
              <a:rPr lang="es-ES_tradnl" dirty="0" err="1" smtClean="0"/>
              <a:t>ool</a:t>
            </a:r>
            <a:r>
              <a:rPr lang="es-ES_tradnl" dirty="0" smtClean="0"/>
              <a:t> -   representan datos lógicos valores </a:t>
            </a:r>
            <a:r>
              <a:rPr lang="es-ES_tradnl" b="1" dirty="0" smtClean="0"/>
              <a:t>True</a:t>
            </a:r>
            <a:r>
              <a:rPr lang="es-ES_tradnl" dirty="0" smtClean="0"/>
              <a:t> y </a:t>
            </a:r>
            <a:r>
              <a:rPr lang="es-ES_tradnl" b="1" dirty="0" smtClean="0"/>
              <a:t>False </a:t>
            </a:r>
          </a:p>
          <a:p>
            <a:pPr lvl="1"/>
            <a:r>
              <a:rPr lang="es-ES_tradnl" dirty="0" err="1" smtClean="0"/>
              <a:t>Nonetype</a:t>
            </a:r>
            <a:r>
              <a:rPr lang="es-ES_tradnl" dirty="0" smtClean="0"/>
              <a:t> -  especial y tiene un solo valor, </a:t>
            </a:r>
            <a:r>
              <a:rPr lang="es-ES_tradnl" b="1" dirty="0" err="1" smtClean="0"/>
              <a:t>None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7845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</a:t>
            </a:r>
            <a:r>
              <a:rPr lang="en-US" dirty="0" err="1"/>
              <a:t>úsqueda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0" cy="4319539"/>
          </a:xfrm>
        </p:spPr>
        <p:txBody>
          <a:bodyPr>
            <a:normAutofit/>
          </a:bodyPr>
          <a:lstStyle/>
          <a:p>
            <a:pPr marL="457200" indent="-457200"/>
            <a:r>
              <a:rPr lang="es-ES_tradnl" sz="2400" dirty="0"/>
              <a:t>Para buscar una </a:t>
            </a:r>
            <a:r>
              <a:rPr lang="es-ES_tradnl" sz="2400" dirty="0" err="1"/>
              <a:t>subcadena</a:t>
            </a:r>
            <a:r>
              <a:rPr lang="es-ES_tradnl" sz="2400" dirty="0"/>
              <a:t> (o un </a:t>
            </a:r>
            <a:r>
              <a:rPr lang="es-ES_tradnl" sz="2400" dirty="0" err="1"/>
              <a:t>caracter</a:t>
            </a:r>
            <a:r>
              <a:rPr lang="es-ES_tradnl" sz="2400" dirty="0"/>
              <a:t>) en una cadena, solamente necesitamos saber si una cadena contiene cierto </a:t>
            </a:r>
            <a:r>
              <a:rPr lang="es-ES_tradnl" sz="2400" dirty="0" err="1"/>
              <a:t>caracter</a:t>
            </a:r>
            <a:r>
              <a:rPr lang="es-ES_tradnl" sz="2400" dirty="0"/>
              <a:t> o cierta </a:t>
            </a:r>
            <a:r>
              <a:rPr lang="es-ES_tradnl" sz="2400" dirty="0" err="1"/>
              <a:t>subcadena</a:t>
            </a:r>
            <a:r>
              <a:rPr lang="es-ES_tradnl" sz="2400" dirty="0"/>
              <a:t>.</a:t>
            </a:r>
          </a:p>
          <a:p>
            <a:pPr marL="457200" indent="-457200"/>
            <a:r>
              <a:rPr lang="es-ES_tradnl" sz="2400" dirty="0"/>
              <a:t>Usando la </a:t>
            </a:r>
            <a:r>
              <a:rPr lang="es-ES_tradnl" sz="2400" dirty="0" err="1"/>
              <a:t>funci</a:t>
            </a:r>
            <a:r>
              <a:rPr lang="en-US" sz="2400" dirty="0" err="1"/>
              <a:t>ón</a:t>
            </a:r>
            <a:r>
              <a:rPr lang="en-US" sz="2400" dirty="0"/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find()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/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3507576"/>
            <a:ext cx="7543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&gt;&gt;&gt; cadena = "hola”</a:t>
            </a:r>
          </a:p>
          <a:p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cadena.find</a:t>
            </a:r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('a') </a:t>
            </a:r>
          </a:p>
          <a:p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 si la cadena está, tanto </a:t>
            </a:r>
            <a:r>
              <a:rPr lang="es-ES_tradnl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() como </a:t>
            </a:r>
            <a:r>
              <a:rPr lang="es-ES_tradnl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find</a:t>
            </a:r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() funcionan igual</a:t>
            </a:r>
          </a:p>
          <a:p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cadena.find</a:t>
            </a:r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('ha') </a:t>
            </a:r>
          </a:p>
          <a:p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 'ha' no está en 'hola', </a:t>
            </a:r>
            <a:r>
              <a:rPr lang="es-ES_tradnl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find</a:t>
            </a:r>
            <a:r>
              <a:rPr lang="es-ES_tradnl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() retorna -1</a:t>
            </a:r>
          </a:p>
          <a:p>
            <a:r>
              <a:rPr lang="ru-RU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-1</a:t>
            </a:r>
            <a:endParaRPr lang="es-ES_tradnl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46960" y="5427257"/>
            <a:ext cx="610785" cy="5566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57745" y="2991949"/>
            <a:ext cx="7446559" cy="2678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04304" y="2668783"/>
            <a:ext cx="168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No genera error</a:t>
            </a:r>
          </a:p>
          <a:p>
            <a:r>
              <a:rPr lang="es-ES_tradnl" dirty="0" smtClean="0"/>
              <a:t>Como </a:t>
            </a:r>
            <a:r>
              <a:rPr lang="es-ES_tradnl" dirty="0" err="1" smtClean="0"/>
              <a:t>index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54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2.8 </a:t>
            </a:r>
            <a:r>
              <a:rPr lang="es-EC" dirty="0" smtClean="0"/>
              <a:t>Operaciones con Cadena de Caracteres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1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con cadenas de caracteres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35062"/>
              </p:ext>
            </p:extLst>
          </p:nvPr>
        </p:nvGraphicFramePr>
        <p:xfrm>
          <a:off x="3468252" y="2000192"/>
          <a:ext cx="5578766" cy="34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4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Operación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Descripción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in s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not in s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 + t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s[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s[i:j]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s[i:j:k]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len</a:t>
                      </a:r>
                      <a:r>
                        <a:rPr lang="en-US" sz="1800" dirty="0">
                          <a:effectLst/>
                        </a:rPr>
                        <a:t>(s)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min(s)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max(s)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s.index</a:t>
                      </a:r>
                      <a:r>
                        <a:rPr lang="en-US" sz="1800" dirty="0">
                          <a:effectLst/>
                        </a:rPr>
                        <a:t>(x)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35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s-ES_tradnl" sz="2000" b="1" u="sng" dirty="0"/>
              <a:t>Convertir a mayúscula la primera letra</a:t>
            </a:r>
          </a:p>
          <a:p>
            <a:pPr marL="342900" indent="-342900"/>
            <a:r>
              <a:rPr lang="es-ES_tradnl" sz="2000" b="1" dirty="0" err="1"/>
              <a:t>Funci</a:t>
            </a:r>
            <a:r>
              <a:rPr lang="en-US" sz="2000" b="1" dirty="0" err="1"/>
              <a:t>ón</a:t>
            </a:r>
            <a:r>
              <a:rPr lang="es-ES_tradnl" sz="2000" dirty="0"/>
              <a:t>: </a:t>
            </a:r>
            <a:r>
              <a:rPr lang="es-ES_tradnl" sz="2000" dirty="0" err="1"/>
              <a:t>capitalize</a:t>
            </a:r>
            <a:r>
              <a:rPr lang="es-ES_tradnl" sz="2000" dirty="0"/>
              <a:t>()</a:t>
            </a:r>
          </a:p>
          <a:p>
            <a:pPr marL="342900" indent="-342900"/>
            <a:r>
              <a:rPr lang="es-ES_tradnl" sz="2000" b="1" dirty="0"/>
              <a:t>Retorna</a:t>
            </a:r>
            <a:r>
              <a:rPr lang="es-ES_tradnl" sz="2000" dirty="0"/>
              <a:t>: una copia de la cadena con la primera letra en mayúsculas.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961" y="3519056"/>
            <a:ext cx="7642167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&gt;&gt;&gt; cadena = "bienvenido a mi aplicación" </a:t>
            </a:r>
          </a:p>
          <a:p>
            <a:r>
              <a:rPr lang="es-ES_tradnl" dirty="0"/>
              <a:t>&gt;&gt;&gt; </a:t>
            </a:r>
            <a:r>
              <a:rPr lang="es-ES_tradnl" dirty="0" err="1"/>
              <a:t>print</a:t>
            </a:r>
            <a:r>
              <a:rPr lang="es-ES_tradnl" dirty="0"/>
              <a:t> (</a:t>
            </a:r>
            <a:r>
              <a:rPr lang="es-ES_tradnl" dirty="0" err="1"/>
              <a:t>cadena.capitalize</a:t>
            </a:r>
            <a:r>
              <a:rPr lang="es-ES_tradnl" dirty="0"/>
              <a:t>())</a:t>
            </a:r>
          </a:p>
          <a:p>
            <a:r>
              <a:rPr lang="es-ES_tradnl" dirty="0"/>
              <a:t>Bienvenido a mi aplicación</a:t>
            </a:r>
          </a:p>
        </p:txBody>
      </p:sp>
    </p:spTree>
    <p:extLst>
      <p:ext uri="{BB962C8B-B14F-4D97-AF65-F5344CB8AC3E}">
        <p14:creationId xmlns:p14="http://schemas.microsoft.com/office/powerpoint/2010/main" val="47128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b="1" u="sng" dirty="0"/>
              <a:t>Convertir una cadena a minúsculas</a:t>
            </a:r>
          </a:p>
          <a:p>
            <a:r>
              <a:rPr lang="es-ES_tradnl" sz="2000" b="1" dirty="0"/>
              <a:t>Método</a:t>
            </a:r>
            <a:r>
              <a:rPr lang="es-ES_tradnl" sz="2000" dirty="0"/>
              <a:t>: </a:t>
            </a:r>
            <a:r>
              <a:rPr lang="es-ES_tradnl" sz="2000" dirty="0" err="1"/>
              <a:t>lower</a:t>
            </a:r>
            <a:r>
              <a:rPr lang="es-ES_tradnl" sz="2000" dirty="0"/>
              <a:t>()</a:t>
            </a:r>
          </a:p>
          <a:p>
            <a:r>
              <a:rPr lang="es-ES_tradnl" sz="2000" b="1" dirty="0"/>
              <a:t>Retorna</a:t>
            </a:r>
            <a:r>
              <a:rPr lang="es-ES_tradnl" sz="2000" dirty="0"/>
              <a:t>: una copia de la cadena en minúsculas.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961" y="3519056"/>
            <a:ext cx="7642167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&gt;&gt;&gt; cadena = "Hola Mundo" </a:t>
            </a:r>
          </a:p>
          <a:p>
            <a:r>
              <a:rPr lang="es-ES_tradnl" dirty="0"/>
              <a:t>&gt;&gt;&gt; </a:t>
            </a:r>
            <a:r>
              <a:rPr lang="es-ES_tradnl" dirty="0" err="1"/>
              <a:t>print</a:t>
            </a:r>
            <a:r>
              <a:rPr lang="es-ES_tradnl" dirty="0"/>
              <a:t> (</a:t>
            </a:r>
            <a:r>
              <a:rPr lang="es-ES_tradnl" dirty="0" err="1"/>
              <a:t>cadena.lower</a:t>
            </a:r>
            <a:r>
              <a:rPr lang="es-ES_tradnl" dirty="0"/>
              <a:t>())</a:t>
            </a:r>
          </a:p>
          <a:p>
            <a:r>
              <a:rPr lang="es-ES_tradnl" dirty="0"/>
              <a:t>hola mundo</a:t>
            </a:r>
          </a:p>
        </p:txBody>
      </p:sp>
    </p:spTree>
    <p:extLst>
      <p:ext uri="{BB962C8B-B14F-4D97-AF65-F5344CB8AC3E}">
        <p14:creationId xmlns:p14="http://schemas.microsoft.com/office/powerpoint/2010/main" val="22979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b="1" u="sng" dirty="0"/>
              <a:t>Convertir una cadena a mayúsculas</a:t>
            </a:r>
          </a:p>
          <a:p>
            <a:r>
              <a:rPr lang="es-ES_tradnl" sz="2000" b="1" dirty="0"/>
              <a:t>Método</a:t>
            </a:r>
            <a:r>
              <a:rPr lang="es-ES_tradnl" sz="2000" dirty="0"/>
              <a:t>: </a:t>
            </a:r>
            <a:r>
              <a:rPr lang="es-ES_tradnl" sz="2000" dirty="0" err="1"/>
              <a:t>upper</a:t>
            </a:r>
            <a:r>
              <a:rPr lang="es-ES_tradnl" sz="2000" dirty="0"/>
              <a:t>()</a:t>
            </a:r>
          </a:p>
          <a:p>
            <a:r>
              <a:rPr lang="es-ES_tradnl" sz="2000" b="1" dirty="0"/>
              <a:t>Retorna</a:t>
            </a:r>
            <a:r>
              <a:rPr lang="es-ES_tradnl" sz="2000" dirty="0"/>
              <a:t>: una copia de la cadena en mayúsculas.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961" y="3519056"/>
            <a:ext cx="7642167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&gt;&gt;&gt; cadena = "Hola Mundo" </a:t>
            </a:r>
          </a:p>
          <a:p>
            <a:r>
              <a:rPr lang="es-ES_tradnl" dirty="0"/>
              <a:t>&gt;&gt;&gt; </a:t>
            </a:r>
            <a:r>
              <a:rPr lang="es-ES_tradnl" dirty="0" err="1"/>
              <a:t>print</a:t>
            </a:r>
            <a:r>
              <a:rPr lang="es-ES_tradnl" dirty="0"/>
              <a:t> (</a:t>
            </a:r>
            <a:r>
              <a:rPr lang="es-ES_tradnl" dirty="0" err="1"/>
              <a:t>cadena.upper</a:t>
            </a:r>
            <a:r>
              <a:rPr lang="es-ES_tradnl" dirty="0"/>
              <a:t>())</a:t>
            </a:r>
          </a:p>
          <a:p>
            <a:r>
              <a:rPr lang="es-ES_tradnl" dirty="0"/>
              <a:t>HOLA MUNDO</a:t>
            </a:r>
          </a:p>
        </p:txBody>
      </p:sp>
    </p:spTree>
    <p:extLst>
      <p:ext uri="{BB962C8B-B14F-4D97-AF65-F5344CB8AC3E}">
        <p14:creationId xmlns:p14="http://schemas.microsoft.com/office/powerpoint/2010/main" val="297467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b="1" dirty="0"/>
              <a:t>Convertir mayúsculas a minúsculas y viceversa</a:t>
            </a:r>
          </a:p>
          <a:p>
            <a:r>
              <a:rPr lang="es-ES_tradnl" sz="2000" b="1" dirty="0"/>
              <a:t>Método</a:t>
            </a:r>
            <a:r>
              <a:rPr lang="es-ES_tradnl" sz="2000" dirty="0"/>
              <a:t>: </a:t>
            </a:r>
            <a:r>
              <a:rPr lang="es-ES_tradnl" sz="2000" dirty="0" err="1"/>
              <a:t>swapcase</a:t>
            </a:r>
            <a:r>
              <a:rPr lang="es-ES_tradnl" sz="2000" dirty="0"/>
              <a:t>()</a:t>
            </a:r>
          </a:p>
          <a:p>
            <a:r>
              <a:rPr lang="es-ES_tradnl" sz="2000" b="1" dirty="0"/>
              <a:t>Retorna</a:t>
            </a:r>
            <a:r>
              <a:rPr lang="es-ES_tradnl" sz="2000" dirty="0"/>
              <a:t>: una copia de la cadena convertidas las mayúsculas en minúsculas y viceversa.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961" y="3519056"/>
            <a:ext cx="7642167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&gt;&gt;&gt; cadena = "Hola Mundo" </a:t>
            </a:r>
          </a:p>
          <a:p>
            <a:r>
              <a:rPr lang="es-ES_tradnl" dirty="0"/>
              <a:t>&gt;&gt;&gt; </a:t>
            </a:r>
            <a:r>
              <a:rPr lang="es-ES_tradnl" dirty="0" err="1"/>
              <a:t>print</a:t>
            </a:r>
            <a:r>
              <a:rPr lang="es-ES_tradnl" dirty="0"/>
              <a:t> (</a:t>
            </a:r>
            <a:r>
              <a:rPr lang="es-ES_tradnl" dirty="0" err="1"/>
              <a:t>cadena.swapcase</a:t>
            </a:r>
            <a:r>
              <a:rPr lang="es-ES_tradnl" dirty="0"/>
              <a:t>())</a:t>
            </a:r>
          </a:p>
          <a:p>
            <a:r>
              <a:rPr lang="es-ES_tradnl" dirty="0" err="1"/>
              <a:t>hOLA</a:t>
            </a:r>
            <a:r>
              <a:rPr lang="es-ES_tradnl" dirty="0"/>
              <a:t> </a:t>
            </a:r>
            <a:r>
              <a:rPr lang="es-ES_tradnl" dirty="0" err="1"/>
              <a:t>mUNDO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4398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b="1" u="sng" dirty="0"/>
              <a:t>Convertir una cadena en Formato Título</a:t>
            </a:r>
          </a:p>
          <a:p>
            <a:r>
              <a:rPr lang="es-ES_tradnl" sz="2000" b="1" dirty="0"/>
              <a:t>Método</a:t>
            </a:r>
            <a:r>
              <a:rPr lang="es-ES_tradnl" sz="2000" dirty="0"/>
              <a:t>: </a:t>
            </a:r>
            <a:r>
              <a:rPr lang="es-ES_tradnl" sz="2000" dirty="0" err="1"/>
              <a:t>title</a:t>
            </a:r>
            <a:r>
              <a:rPr lang="es-ES_tradnl" sz="2000" dirty="0"/>
              <a:t>()</a:t>
            </a:r>
          </a:p>
          <a:p>
            <a:r>
              <a:rPr lang="es-ES_tradnl" sz="2000" b="1" dirty="0"/>
              <a:t>Retorna</a:t>
            </a:r>
            <a:r>
              <a:rPr lang="es-ES_tradnl" sz="2000" dirty="0"/>
              <a:t>: una copia de la cadena convertida.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961" y="3519056"/>
            <a:ext cx="7642167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&gt;&gt;&gt; cadena = "hola mundo" </a:t>
            </a:r>
          </a:p>
          <a:p>
            <a:r>
              <a:rPr lang="es-ES_tradnl" dirty="0"/>
              <a:t>&gt;&gt;&gt; </a:t>
            </a:r>
            <a:r>
              <a:rPr lang="es-ES_tradnl" dirty="0" err="1"/>
              <a:t>print</a:t>
            </a:r>
            <a:r>
              <a:rPr lang="es-ES_tradnl" dirty="0"/>
              <a:t> (</a:t>
            </a:r>
            <a:r>
              <a:rPr lang="es-ES_tradnl" dirty="0" err="1"/>
              <a:t>cadena.title</a:t>
            </a:r>
            <a:r>
              <a:rPr lang="es-ES_tradnl" dirty="0"/>
              <a:t>())</a:t>
            </a:r>
          </a:p>
          <a:p>
            <a:r>
              <a:rPr lang="es-ES_tradnl" dirty="0"/>
              <a:t>Hola Mundo</a:t>
            </a:r>
          </a:p>
        </p:txBody>
      </p:sp>
    </p:spTree>
    <p:extLst>
      <p:ext uri="{BB962C8B-B14F-4D97-AF65-F5344CB8AC3E}">
        <p14:creationId xmlns:p14="http://schemas.microsoft.com/office/powerpoint/2010/main" val="189219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Funciones con cadenas de caracteres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070624"/>
              </p:ext>
            </p:extLst>
          </p:nvPr>
        </p:nvGraphicFramePr>
        <p:xfrm>
          <a:off x="2269394" y="2894632"/>
          <a:ext cx="7015800" cy="283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7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Función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Descripción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str.count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el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número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ocurrencias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una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subcadena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dentro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una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cadena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caracteres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.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str.endswith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si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cadena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caracteres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termina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con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una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subcadena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especificada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,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caso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contrario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1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str.startswith()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si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cadena</a:t>
                      </a: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</a:t>
                      </a:r>
                      <a:r>
                        <a:rPr lang="en-US" sz="18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caracteres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empieza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con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una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subcadena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especificada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,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caso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contrario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8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800" baseline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1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59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Funciones con cadenas de caracteres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38712"/>
              </p:ext>
            </p:extLst>
          </p:nvPr>
        </p:nvGraphicFramePr>
        <p:xfrm>
          <a:off x="2346960" y="2040258"/>
          <a:ext cx="7543800" cy="456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6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9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Función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Descripción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str.isalnum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si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cadena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es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alfanumérica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caso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contrario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str.isalpha()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si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cadena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es</a:t>
                      </a:r>
                      <a:r>
                        <a:rPr lang="en-US" sz="16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alfabética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caso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contrario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str.isdigit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si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cadena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es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numérica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caso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contrario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28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str.isdecimal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si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cadena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es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decimal,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caso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contrario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28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str.islower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si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cadena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contiene</a:t>
                      </a:r>
                      <a:r>
                        <a:rPr lang="en-US" sz="16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solo </a:t>
                      </a:r>
                      <a:r>
                        <a:rPr lang="en-US" sz="16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minúsculas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caso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contrario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228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str.isupper()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True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si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cadena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contiene</a:t>
                      </a:r>
                      <a:r>
                        <a:rPr lang="en-US" sz="1600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solo </a:t>
                      </a:r>
                      <a:r>
                        <a:rPr lang="en-US" sz="1600" baseline="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mayúsculas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caso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contrario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retorna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05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4048" lvl="2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81266891"/>
              </p:ext>
            </p:extLst>
          </p:nvPr>
        </p:nvGraphicFramePr>
        <p:xfrm>
          <a:off x="2032000" y="1845734"/>
          <a:ext cx="78232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0208" y="2189386"/>
            <a:ext cx="891874" cy="891874"/>
          </a:xfrm>
          <a:prstGeom prst="rect">
            <a:avLst/>
          </a:prstGeom>
          <a:ln>
            <a:solidFill>
              <a:schemeClr val="accent2">
                <a:shade val="80000"/>
                <a:hueOff val="0"/>
                <a:satOff val="0"/>
                <a:lumOff val="0"/>
              </a:schemeClr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6432" y="4048666"/>
            <a:ext cx="648473" cy="888648"/>
          </a:xfrm>
          <a:prstGeom prst="rect">
            <a:avLst/>
          </a:prstGeom>
          <a:ln>
            <a:solidFill>
              <a:schemeClr val="accent2">
                <a:shade val="80000"/>
                <a:hueOff val="0"/>
                <a:satOff val="0"/>
                <a:lumOff val="0"/>
              </a:schemeClr>
            </a:solidFill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Objetos Escalares</a:t>
            </a:r>
            <a:endParaRPr lang="es-EC" dirty="0"/>
          </a:p>
        </p:txBody>
      </p:sp>
      <p:sp>
        <p:nvSpPr>
          <p:cNvPr id="2" name="TextBox 1"/>
          <p:cNvSpPr txBox="1"/>
          <p:nvPr/>
        </p:nvSpPr>
        <p:spPr>
          <a:xfrm>
            <a:off x="7853680" y="5140960"/>
            <a:ext cx="9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“HOLA”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304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FUNCIONES CADENAS DE CARACTERES</a:t>
            </a:r>
            <a:endParaRPr lang="es-E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68907"/>
              </p:ext>
            </p:extLst>
          </p:nvPr>
        </p:nvGraphicFramePr>
        <p:xfrm>
          <a:off x="1959892" y="1914547"/>
          <a:ext cx="85717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64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Función</a:t>
                      </a:r>
                      <a:endParaRPr lang="es-EC" sz="2000" noProof="0" dirty="0">
                        <a:latin typeface="+mn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Descripción</a:t>
                      </a:r>
                      <a:endParaRPr lang="es-EC" sz="2000" noProof="0" dirty="0"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lower()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Devuelve un</a:t>
                      </a:r>
                      <a:r>
                        <a:rPr lang="es-EC" sz="2000" baseline="0" noProof="0" dirty="0" smtClean="0"/>
                        <a:t> string con todos sus caracteres en minúsculas.</a:t>
                      </a:r>
                      <a:endParaRPr lang="es-EC" sz="2000" noProof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upper()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Devuelve un</a:t>
                      </a:r>
                      <a:r>
                        <a:rPr lang="es-EC" sz="2000" baseline="0" noProof="0" dirty="0" smtClean="0"/>
                        <a:t> string con todos sus caracteres en mayúsculas.</a:t>
                      </a:r>
                      <a:endParaRPr lang="es-EC" sz="2000" noProof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replace(x,y)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Devuelve un</a:t>
                      </a:r>
                      <a:r>
                        <a:rPr lang="es-EC" sz="2000" baseline="0" noProof="0" dirty="0" smtClean="0"/>
                        <a:t> string con cada ocurrencia de x reemplazada por y.</a:t>
                      </a:r>
                      <a:endParaRPr lang="es-EC" sz="2000" noProof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count(x)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Cuenta</a:t>
                      </a:r>
                      <a:r>
                        <a:rPr lang="es-EC" sz="2000" baseline="0" noProof="0" dirty="0" smtClean="0"/>
                        <a:t> el número de ocurrencias de x en un string.</a:t>
                      </a:r>
                      <a:endParaRPr lang="es-EC" sz="2000" noProof="0" dirty="0" smtClean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index(x)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Devuleve la ubicación de la</a:t>
                      </a:r>
                      <a:r>
                        <a:rPr lang="es-EC" sz="2000" baseline="0" noProof="0" dirty="0" smtClean="0"/>
                        <a:t> primera ocurrencia de x.</a:t>
                      </a:r>
                      <a:endParaRPr lang="es-EC" sz="2000" noProof="0" dirty="0" smtClean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isalpha</a:t>
                      </a:r>
                      <a:r>
                        <a:rPr lang="en-US" sz="2000" dirty="0" smtClean="0"/>
                        <a:t>()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Devuelve True si</a:t>
                      </a:r>
                      <a:r>
                        <a:rPr lang="es-EC" sz="2000" baseline="0" noProof="0" dirty="0" smtClean="0"/>
                        <a:t> cada carácter del string es una letra.</a:t>
                      </a:r>
                      <a:endParaRPr lang="es-EC" sz="2000" noProof="0" dirty="0" smtClean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a,b=split(x)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Divide la</a:t>
                      </a:r>
                      <a:r>
                        <a:rPr lang="es-EC" sz="2000" baseline="0" noProof="0" dirty="0" smtClean="0"/>
                        <a:t> cadena en N variables de acuerdo al carácter x</a:t>
                      </a:r>
                      <a:endParaRPr lang="es-EC" sz="2000" noProof="0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a,b=rsplit(x)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Divide la cadena en N variables de acuerdo al carácter</a:t>
                      </a:r>
                      <a:r>
                        <a:rPr lang="es-EC" sz="2000" baseline="0" noProof="0" dirty="0" smtClean="0"/>
                        <a:t> x (reverse)</a:t>
                      </a:r>
                      <a:endParaRPr lang="es-EC" sz="2000" noProof="0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892899" y="5892798"/>
            <a:ext cx="1836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s=</a:t>
            </a:r>
            <a:r>
              <a:rPr lang="en-US" sz="2400" dirty="0" err="1" smtClean="0"/>
              <a:t>s.lower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350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Calibri" charset="0"/>
                <a:cs typeface="Times New Roman" charset="0"/>
              </a:rPr>
              <a:t>Eliminar</a:t>
            </a:r>
            <a:r>
              <a:rPr lang="en-US" dirty="0">
                <a:ea typeface="Calibri" charset="0"/>
                <a:cs typeface="Times New Roman" charset="0"/>
              </a:rPr>
              <a:t> </a:t>
            </a:r>
            <a:r>
              <a:rPr lang="en-US" dirty="0" err="1">
                <a:ea typeface="Calibri" charset="0"/>
                <a:cs typeface="Times New Roman" charset="0"/>
              </a:rPr>
              <a:t>caracteres</a:t>
            </a:r>
            <a:r>
              <a:rPr lang="en-US" dirty="0">
                <a:ea typeface="Calibri" charset="0"/>
                <a:cs typeface="Times New Roman" charset="0"/>
              </a:rPr>
              <a:t> a la </a:t>
            </a:r>
            <a:r>
              <a:rPr lang="en-US" dirty="0" err="1">
                <a:ea typeface="Calibri" charset="0"/>
                <a:cs typeface="Times New Roman" charset="0"/>
              </a:rPr>
              <a:t>izquierda</a:t>
            </a:r>
            <a:r>
              <a:rPr lang="en-US" dirty="0">
                <a:ea typeface="Calibri" charset="0"/>
                <a:cs typeface="Times New Roman" charset="0"/>
              </a:rPr>
              <a:t> y </a:t>
            </a:r>
            <a:r>
              <a:rPr lang="en-US" dirty="0" err="1">
                <a:ea typeface="Calibri" charset="0"/>
                <a:cs typeface="Times New Roman" charset="0"/>
              </a:rPr>
              <a:t>derecha</a:t>
            </a:r>
            <a:r>
              <a:rPr lang="en-US" dirty="0">
                <a:ea typeface="Calibri" charset="0"/>
                <a:cs typeface="Times New Roman" charset="0"/>
              </a:rPr>
              <a:t> de </a:t>
            </a:r>
            <a:r>
              <a:rPr lang="en-US" dirty="0" err="1">
                <a:ea typeface="Calibri" charset="0"/>
                <a:cs typeface="Times New Roman" charset="0"/>
              </a:rPr>
              <a:t>una</a:t>
            </a:r>
            <a:r>
              <a:rPr lang="en-US" dirty="0">
                <a:ea typeface="Calibri" charset="0"/>
                <a:cs typeface="Times New Roman" charset="0"/>
              </a:rPr>
              <a:t> </a:t>
            </a:r>
            <a:r>
              <a:rPr lang="en-US" dirty="0" err="1">
                <a:ea typeface="Calibri" charset="0"/>
                <a:cs typeface="Times New Roman" charset="0"/>
              </a:rPr>
              <a:t>cadena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7425"/>
            <a:ext cx="10515600" cy="4351338"/>
          </a:xfrm>
        </p:spPr>
        <p:txBody>
          <a:bodyPr/>
          <a:lstStyle/>
          <a:p>
            <a:r>
              <a:rPr lang="es-ES_tradnl" b="1" dirty="0" err="1"/>
              <a:t>Funci</a:t>
            </a:r>
            <a:r>
              <a:rPr lang="en-US" b="1" dirty="0" err="1"/>
              <a:t>ón</a:t>
            </a:r>
            <a:r>
              <a:rPr lang="es-ES_tradnl" dirty="0"/>
              <a:t>: </a:t>
            </a:r>
            <a:r>
              <a:rPr lang="es-ES_tradnl" dirty="0" err="1"/>
              <a:t>strip</a:t>
            </a:r>
            <a:r>
              <a:rPr lang="es-ES_tradnl" dirty="0"/>
              <a:t>(["</a:t>
            </a:r>
            <a:r>
              <a:rPr lang="es-ES_tradnl" dirty="0" err="1"/>
              <a:t>caracter</a:t>
            </a:r>
            <a:r>
              <a:rPr lang="es-ES_tradnl" dirty="0"/>
              <a:t>"])</a:t>
            </a:r>
          </a:p>
          <a:p>
            <a:r>
              <a:rPr lang="es-ES_tradnl" b="1" dirty="0"/>
              <a:t>Retorna</a:t>
            </a:r>
            <a:r>
              <a:rPr lang="es-ES_tradnl" dirty="0"/>
              <a:t>: la cadena sustituida.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8204" y="4217586"/>
            <a:ext cx="75438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dirty="0">
                <a:solidFill>
                  <a:srgbClr val="1D9FA1"/>
                </a:solidFill>
                <a:latin typeface="Consolas" charset="0"/>
              </a:rPr>
              <a:t>&gt;&gt;&gt;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cadena </a:t>
            </a:r>
            <a:r>
              <a:rPr lang="es-ES_tradnl" dirty="0">
                <a:solidFill>
                  <a:srgbClr val="1D9FA1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   </a:t>
            </a:r>
            <a:r>
              <a:rPr lang="es-ES_tradnl" dirty="0" smtClean="0">
                <a:solidFill>
                  <a:schemeClr val="accent6"/>
                </a:solidFill>
                <a:latin typeface="Consolas" charset="0"/>
              </a:rPr>
              <a:t>www.universidadguayaquil.ec</a:t>
            </a:r>
            <a:r>
              <a:rPr lang="es-ES_tradnl" dirty="0" smtClean="0">
                <a:solidFill>
                  <a:srgbClr val="14880D"/>
                </a:solidFill>
                <a:latin typeface="Consolas" charset="0"/>
              </a:rPr>
              <a:t>   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</a:p>
          <a:p>
            <a:r>
              <a:rPr lang="es-ES_tradnl" dirty="0">
                <a:solidFill>
                  <a:srgbClr val="1D9FA1"/>
                </a:solidFill>
                <a:latin typeface="Consolas" charset="0"/>
              </a:rPr>
              <a:t>&gt;&gt;&gt;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 err="1">
                <a:solidFill>
                  <a:srgbClr val="944AA9"/>
                </a:solidFill>
                <a:latin typeface="Consolas" charset="0"/>
              </a:rPr>
              <a:t>print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 smtClean="0">
                <a:solidFill>
                  <a:srgbClr val="262626"/>
                </a:solidFill>
                <a:latin typeface="Consolas" charset="0"/>
              </a:rPr>
              <a:t>(</a:t>
            </a:r>
            <a:r>
              <a:rPr lang="es-ES_tradnl" dirty="0" err="1" smtClean="0">
                <a:solidFill>
                  <a:srgbClr val="262626"/>
                </a:solidFill>
                <a:latin typeface="Consolas" charset="0"/>
              </a:rPr>
              <a:t>cadena.strip</a:t>
            </a:r>
            <a:r>
              <a:rPr lang="es-ES_tradnl" dirty="0">
                <a:solidFill>
                  <a:srgbClr val="1A1A1A"/>
                </a:solidFill>
                <a:latin typeface="Consolas" charset="0"/>
              </a:rPr>
              <a:t>(</a:t>
            </a:r>
            <a:r>
              <a:rPr lang="es-ES_tradnl" dirty="0" smtClean="0">
                <a:solidFill>
                  <a:srgbClr val="1A1A1A"/>
                </a:solidFill>
                <a:latin typeface="Consolas" charset="0"/>
              </a:rPr>
              <a:t>))</a:t>
            </a:r>
            <a:endParaRPr lang="es-ES_tradnl" dirty="0">
              <a:solidFill>
                <a:srgbClr val="262626"/>
              </a:solidFill>
              <a:latin typeface="Consolas" charset="0"/>
            </a:endParaRPr>
          </a:p>
          <a:p>
            <a:r>
              <a:rPr lang="es-ES_tradnl" dirty="0">
                <a:solidFill>
                  <a:srgbClr val="262626"/>
                </a:solidFill>
                <a:latin typeface="Consolas" charset="0"/>
              </a:rPr>
              <a:t>www.universidadguayaquil.ec</a:t>
            </a:r>
          </a:p>
          <a:p>
            <a:r>
              <a:rPr lang="sk-SK" dirty="0">
                <a:solidFill>
                  <a:srgbClr val="262626"/>
                </a:solidFill>
                <a:latin typeface="Consolas" charset="0"/>
              </a:rPr>
              <a:t> </a:t>
            </a:r>
          </a:p>
          <a:p>
            <a:r>
              <a:rPr lang="sk-SK" dirty="0">
                <a:solidFill>
                  <a:srgbClr val="1D9FA1"/>
                </a:solidFill>
                <a:latin typeface="Consolas" charset="0"/>
              </a:rPr>
              <a:t>&gt;&gt;&gt;</a:t>
            </a:r>
            <a:r>
              <a:rPr lang="sk-SK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dirty="0" err="1">
                <a:solidFill>
                  <a:srgbClr val="944AA9"/>
                </a:solidFill>
                <a:latin typeface="Consolas" charset="0"/>
              </a:rPr>
              <a:t>print</a:t>
            </a:r>
            <a:r>
              <a:rPr lang="sk-SK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dirty="0" err="1">
                <a:solidFill>
                  <a:srgbClr val="262626"/>
                </a:solidFill>
                <a:latin typeface="Consolas" charset="0"/>
              </a:rPr>
              <a:t>cadena.strip</a:t>
            </a:r>
            <a:r>
              <a:rPr lang="sk-SK" dirty="0">
                <a:solidFill>
                  <a:srgbClr val="1A1A1A"/>
                </a:solidFill>
                <a:latin typeface="Consolas" charset="0"/>
              </a:rPr>
              <a:t>(</a:t>
            </a:r>
            <a:r>
              <a:rPr lang="sk-SK" dirty="0">
                <a:solidFill>
                  <a:srgbClr val="14880D"/>
                </a:solidFill>
                <a:latin typeface="Consolas" charset="0"/>
              </a:rPr>
              <a:t>' '</a:t>
            </a:r>
            <a:r>
              <a:rPr lang="sk-SK" dirty="0">
                <a:solidFill>
                  <a:srgbClr val="1A1A1A"/>
                </a:solidFill>
                <a:latin typeface="Consolas" charset="0"/>
              </a:rPr>
              <a:t>)</a:t>
            </a:r>
            <a:endParaRPr lang="sk-SK" dirty="0">
              <a:solidFill>
                <a:srgbClr val="262626"/>
              </a:solidFill>
              <a:latin typeface="Consolas" charset="0"/>
            </a:endParaRPr>
          </a:p>
          <a:p>
            <a:r>
              <a:rPr lang="es-ES_tradnl" dirty="0">
                <a:solidFill>
                  <a:srgbClr val="262626"/>
                </a:solidFill>
                <a:latin typeface="Consolas" charset="0"/>
              </a:rPr>
              <a:t>www.universidadguayaquil.ec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8164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Reemplazar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dirty="0"/>
              <a:t>En Python esto lo hacemos con el método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replace</a:t>
            </a:r>
            <a:endParaRPr lang="es-ES_tradnl" sz="2000" dirty="0"/>
          </a:p>
          <a:p>
            <a:r>
              <a:rPr lang="es-ES_tradnl" sz="2000" b="1" dirty="0" err="1"/>
              <a:t>Funci</a:t>
            </a:r>
            <a:r>
              <a:rPr lang="en-US" sz="2000" b="1" dirty="0" err="1"/>
              <a:t>ón</a:t>
            </a:r>
            <a:r>
              <a:rPr lang="es-ES_tradnl" sz="2000" dirty="0"/>
              <a:t>: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replace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subcadena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a buscar", "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subcadena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por la cual reemplazar")</a:t>
            </a:r>
          </a:p>
          <a:p>
            <a:r>
              <a:rPr lang="es-ES_tradnl" sz="2000" b="1" dirty="0"/>
              <a:t>Retorna</a:t>
            </a:r>
            <a:r>
              <a:rPr lang="es-ES_tradnl" sz="2000" dirty="0"/>
              <a:t>: la cadena reemplazada.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6960" y="3604782"/>
            <a:ext cx="7543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dirty="0">
                <a:solidFill>
                  <a:srgbClr val="1D9FA1"/>
                </a:solidFill>
                <a:latin typeface="Consolas" charset="0"/>
              </a:rPr>
              <a:t>&gt;&gt;&gt;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buscar </a:t>
            </a:r>
            <a:r>
              <a:rPr lang="es-ES_tradnl" dirty="0">
                <a:solidFill>
                  <a:srgbClr val="1D9FA1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"nombre apellido"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</a:p>
          <a:p>
            <a:r>
              <a:rPr lang="es-ES_tradnl" dirty="0">
                <a:solidFill>
                  <a:srgbClr val="1D9FA1"/>
                </a:solidFill>
                <a:latin typeface="Consolas" charset="0"/>
              </a:rPr>
              <a:t>&gt;&gt;&gt;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 err="1">
                <a:solidFill>
                  <a:srgbClr val="262626"/>
                </a:solidFill>
                <a:latin typeface="Consolas" charset="0"/>
              </a:rPr>
              <a:t>reemplazar_por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1D9FA1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"Juan Pérez"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</a:p>
          <a:p>
            <a:r>
              <a:rPr lang="es-ES_tradnl" dirty="0">
                <a:solidFill>
                  <a:srgbClr val="1D9FA1"/>
                </a:solidFill>
                <a:latin typeface="Consolas" charset="0"/>
              </a:rPr>
              <a:t>&gt;&gt;&gt;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 err="1">
                <a:solidFill>
                  <a:srgbClr val="944AA9"/>
                </a:solidFill>
                <a:latin typeface="Consolas" charset="0"/>
              </a:rPr>
              <a:t>print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 smtClean="0">
                <a:solidFill>
                  <a:srgbClr val="262626"/>
                </a:solidFill>
                <a:latin typeface="Consolas" charset="0"/>
              </a:rPr>
              <a:t>(</a:t>
            </a:r>
            <a:r>
              <a:rPr lang="es-ES_tradnl" dirty="0" smtClean="0">
                <a:solidFill>
                  <a:srgbClr val="14880D"/>
                </a:solidFill>
                <a:latin typeface="Consolas" charset="0"/>
              </a:rPr>
              <a:t>"</a:t>
            </a:r>
            <a:r>
              <a:rPr lang="es-ES_tradnl" dirty="0">
                <a:solidFill>
                  <a:srgbClr val="14880D"/>
                </a:solidFill>
                <a:latin typeface="Consolas" charset="0"/>
              </a:rPr>
              <a:t>Estimado Sr. nombre apellido:"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.</a:t>
            </a:r>
            <a:r>
              <a:rPr lang="es-ES_tradnl" dirty="0" err="1">
                <a:solidFill>
                  <a:srgbClr val="262626"/>
                </a:solidFill>
                <a:latin typeface="Consolas" charset="0"/>
              </a:rPr>
              <a:t>replace</a:t>
            </a:r>
            <a:r>
              <a:rPr lang="es-ES_tradnl" dirty="0">
                <a:solidFill>
                  <a:srgbClr val="1A1A1A"/>
                </a:solidFill>
                <a:latin typeface="Consolas" charset="0"/>
              </a:rPr>
              <a:t>(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buscar</a:t>
            </a:r>
            <a:r>
              <a:rPr lang="es-ES_tradnl" dirty="0">
                <a:solidFill>
                  <a:srgbClr val="1D9FA1"/>
                </a:solidFill>
                <a:latin typeface="Consolas" charset="0"/>
              </a:rPr>
              <a:t>,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 err="1">
                <a:solidFill>
                  <a:srgbClr val="262626"/>
                </a:solidFill>
                <a:latin typeface="Consolas" charset="0"/>
              </a:rPr>
              <a:t>reemplazar_por</a:t>
            </a:r>
            <a:r>
              <a:rPr lang="es-ES_tradnl" dirty="0">
                <a:solidFill>
                  <a:srgbClr val="1A1A1A"/>
                </a:solidFill>
                <a:latin typeface="Consolas" charset="0"/>
              </a:rPr>
              <a:t>)</a:t>
            </a:r>
            <a:r>
              <a:rPr lang="es-ES_tradnl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dirty="0" smtClean="0">
                <a:solidFill>
                  <a:srgbClr val="262626"/>
                </a:solidFill>
                <a:latin typeface="Consolas" charset="0"/>
              </a:rPr>
              <a:t>)</a:t>
            </a:r>
            <a:endParaRPr lang="es-ES_tradnl" dirty="0">
              <a:solidFill>
                <a:srgbClr val="262626"/>
              </a:solidFill>
              <a:latin typeface="Consolas" charset="0"/>
            </a:endParaRPr>
          </a:p>
          <a:p>
            <a:r>
              <a:rPr lang="es-ES_tradnl" dirty="0">
                <a:solidFill>
                  <a:srgbClr val="262626"/>
                </a:solidFill>
                <a:latin typeface="Consolas" charset="0"/>
              </a:rPr>
              <a:t>Estimado Sr. Juan Pérez: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1954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Mutabilidad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400" dirty="0"/>
              <a:t>Una cadena de caracteres es </a:t>
            </a:r>
            <a:r>
              <a:rPr lang="es-ES_tradnl" sz="2400" b="1" dirty="0"/>
              <a:t>inmutable</a:t>
            </a:r>
            <a:r>
              <a:rPr lang="es-ES_tradnl" sz="2400" dirty="0"/>
              <a:t>, es decir sus elementos no se pueden modificar.</a:t>
            </a:r>
          </a:p>
          <a:p>
            <a:pPr>
              <a:lnSpc>
                <a:spcPct val="100000"/>
              </a:lnSpc>
            </a:pPr>
            <a:r>
              <a:rPr lang="es-ES_tradnl" sz="2400" dirty="0"/>
              <a:t>Si se requieren modificaciones, se debe construir una cadena nueva (muchas veces esto lo hace automáticamente el intérprete de Python).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7616" y="4126176"/>
            <a:ext cx="50170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saludo 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325B8E"/>
                </a:solidFill>
                <a:latin typeface="Consolas" charset="0"/>
              </a:rPr>
              <a:t>"¡Hola todo el mundo!"</a:t>
            </a:r>
            <a:endParaRPr lang="es-ES_tradnl" dirty="0">
              <a:solidFill>
                <a:prstClr val="black"/>
              </a:solidFill>
              <a:latin typeface="Consolas" charset="0"/>
            </a:endParaRPr>
          </a:p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saludo[</a:t>
            </a:r>
            <a:r>
              <a:rPr lang="es-ES_tradnl" dirty="0">
                <a:solidFill>
                  <a:srgbClr val="1D6F3F"/>
                </a:solidFill>
                <a:latin typeface="Consolas" charset="0"/>
              </a:rPr>
              <a:t>2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] </a:t>
            </a:r>
            <a:r>
              <a:rPr lang="es-ES_tradnl" dirty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dirty="0">
                <a:solidFill>
                  <a:srgbClr val="325B8E"/>
                </a:solidFill>
                <a:latin typeface="Consolas" charset="0"/>
              </a:rPr>
              <a:t>'L'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           </a:t>
            </a:r>
            <a:r>
              <a:rPr lang="es-ES_tradnl" i="1" dirty="0">
                <a:solidFill>
                  <a:srgbClr val="336D7D"/>
                </a:solidFill>
                <a:latin typeface="Consolas-Italic" charset="0"/>
              </a:rPr>
              <a:t># ¡ERROR!</a:t>
            </a:r>
            <a:endParaRPr lang="es-ES_tradnl" dirty="0">
              <a:solidFill>
                <a:prstClr val="black"/>
              </a:solidFill>
              <a:latin typeface="Consolas" charset="0"/>
            </a:endParaRPr>
          </a:p>
          <a:p>
            <a:r>
              <a:rPr lang="es-ES_tradnl" b="1" dirty="0" err="1">
                <a:solidFill>
                  <a:srgbClr val="0D5F18"/>
                </a:solidFill>
                <a:latin typeface="Consolas-Bold" charset="0"/>
              </a:rPr>
              <a:t>print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saludo</a:t>
            </a:r>
            <a:endParaRPr lang="es-ES_tradnl" dirty="0"/>
          </a:p>
        </p:txBody>
      </p:sp>
      <p:sp>
        <p:nvSpPr>
          <p:cNvPr id="5" name="TextBox 2"/>
          <p:cNvSpPr txBox="1"/>
          <p:nvPr/>
        </p:nvSpPr>
        <p:spPr>
          <a:xfrm>
            <a:off x="7021667" y="4062751"/>
            <a:ext cx="4841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#ERROR</a:t>
            </a:r>
          </a:p>
          <a:p>
            <a:r>
              <a:rPr lang="en-US" sz="1600" dirty="0" err="1" smtClean="0"/>
              <a:t>Traceback</a:t>
            </a:r>
            <a:r>
              <a:rPr lang="en-US" sz="1600" dirty="0" smtClean="0"/>
              <a:t> </a:t>
            </a:r>
            <a:r>
              <a:rPr lang="en-US" sz="1600" dirty="0"/>
              <a:t>(most recent call last):</a:t>
            </a:r>
          </a:p>
          <a:p>
            <a:r>
              <a:rPr lang="en-US" sz="1600" dirty="0"/>
              <a:t>  File "&lt;</a:t>
            </a:r>
            <a:r>
              <a:rPr lang="en-US" sz="1600" dirty="0" err="1"/>
              <a:t>stdin</a:t>
            </a:r>
            <a:r>
              <a:rPr lang="en-US" sz="1600" dirty="0"/>
              <a:t>&gt;", line 1, in &lt;module&gt;</a:t>
            </a:r>
          </a:p>
          <a:p>
            <a:r>
              <a:rPr lang="en-US" sz="1600" dirty="0" err="1"/>
              <a:t>TypeError</a:t>
            </a:r>
            <a:r>
              <a:rPr lang="en-US" sz="1600" dirty="0"/>
              <a:t>: '</a:t>
            </a:r>
            <a:r>
              <a:rPr lang="en-US" sz="1600" dirty="0" err="1"/>
              <a:t>str</a:t>
            </a:r>
            <a:r>
              <a:rPr lang="en-US" sz="1600" dirty="0"/>
              <a:t>' object does not support item assignment</a:t>
            </a:r>
            <a:endParaRPr lang="es-EC" sz="1600" b="1" dirty="0" smtClean="0"/>
          </a:p>
        </p:txBody>
      </p:sp>
      <p:grpSp>
        <p:nvGrpSpPr>
          <p:cNvPr id="6" name="Grupo 5"/>
          <p:cNvGrpSpPr/>
          <p:nvPr/>
        </p:nvGrpSpPr>
        <p:grpSpPr>
          <a:xfrm>
            <a:off x="898071" y="5476526"/>
            <a:ext cx="10540312" cy="778840"/>
            <a:chOff x="813488" y="5307713"/>
            <a:chExt cx="10540312" cy="77884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668548" y="5311982"/>
              <a:ext cx="9685252" cy="774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B0F0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/>
                <a:t>TIP:</a:t>
              </a:r>
            </a:p>
            <a:p>
              <a:pPr marL="0" indent="0">
                <a:buNone/>
              </a:pPr>
              <a:r>
                <a:rPr lang="es-EC" sz="2000" dirty="0" smtClean="0"/>
                <a:t>Las Cadenas de Caracteres (</a:t>
              </a:r>
              <a:r>
                <a:rPr lang="es-EC" sz="2000" dirty="0" err="1" smtClean="0"/>
                <a:t>str</a:t>
              </a:r>
              <a:r>
                <a:rPr lang="es-EC" sz="2000" dirty="0" smtClean="0"/>
                <a:t>) son </a:t>
              </a:r>
              <a:r>
                <a:rPr lang="es-EC" sz="2000" b="1" dirty="0" smtClean="0"/>
                <a:t>INMUTABLES</a:t>
              </a:r>
              <a:r>
                <a:rPr lang="es-EC" sz="2000" dirty="0" smtClean="0"/>
                <a:t>.</a:t>
              </a:r>
              <a:endParaRPr lang="en-US" sz="2000" dirty="0"/>
            </a:p>
          </p:txBody>
        </p:sp>
        <p:pic>
          <p:nvPicPr>
            <p:cNvPr id="8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88" y="5307713"/>
              <a:ext cx="773811" cy="773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47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Escalares</a:t>
            </a:r>
            <a:endParaRPr lang="en-US" dirty="0"/>
          </a:p>
        </p:txBody>
      </p:sp>
      <p:graphicFrame>
        <p:nvGraphicFramePr>
          <p:cNvPr id="7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74808"/>
              </p:ext>
            </p:extLst>
          </p:nvPr>
        </p:nvGraphicFramePr>
        <p:xfrm>
          <a:off x="2660659" y="1567439"/>
          <a:ext cx="7776864" cy="434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3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52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3261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Tipo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Nombre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Descripción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Ejemplo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198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Enteros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int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Números sin</a:t>
                      </a:r>
                      <a:r>
                        <a:rPr lang="es-ES" sz="2000" baseline="0" dirty="0"/>
                        <a:t> parte fraccionaria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52</a:t>
                      </a:r>
                    </a:p>
                    <a:p>
                      <a:pPr algn="ctr"/>
                      <a:r>
                        <a:rPr lang="es-ES" sz="2000" dirty="0"/>
                        <a:t>0</a:t>
                      </a:r>
                    </a:p>
                    <a:p>
                      <a:pPr algn="ctr"/>
                      <a:r>
                        <a:rPr lang="es-ES" sz="2000" dirty="0"/>
                        <a:t>-318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056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Reales o de punto flotante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float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Números con </a:t>
                      </a:r>
                      <a:r>
                        <a:rPr lang="es-ES" sz="2000" baseline="0" dirty="0"/>
                        <a:t>parte fraccionaria</a:t>
                      </a:r>
                      <a:endParaRPr lang="es-ES" sz="2000" dirty="0"/>
                    </a:p>
                    <a:p>
                      <a:pPr algn="ctr"/>
                      <a:r>
                        <a:rPr lang="es-ES" sz="2000" dirty="0"/>
                        <a:t>o expresados en notación de potencias de 10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6.37</a:t>
                      </a:r>
                    </a:p>
                    <a:p>
                      <a:pPr algn="ctr"/>
                      <a:r>
                        <a:rPr lang="es-ES" sz="2000" dirty="0"/>
                        <a:t>-0.089</a:t>
                      </a:r>
                    </a:p>
                    <a:p>
                      <a:pPr algn="ctr"/>
                      <a:r>
                        <a:rPr lang="es-ES" sz="2000" dirty="0"/>
                        <a:t>4.1e-3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198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Complejos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complex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Números con un componente real y</a:t>
                      </a:r>
                      <a:r>
                        <a:rPr lang="es-ES" sz="2000" baseline="0" dirty="0"/>
                        <a:t> uno imaginario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(9-3j)</a:t>
                      </a:r>
                    </a:p>
                    <a:p>
                      <a:pPr algn="ctr"/>
                      <a:r>
                        <a:rPr lang="es-ES" sz="2000" dirty="0"/>
                        <a:t>(2.5+6.4j)</a:t>
                      </a:r>
                      <a:endPara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0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4" id="{052E6259-5934-9C4E-9686-598A16277B68}" vid="{404A0614-4B1D-F346-A240-964ABAD1FBA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Unidad 1 - Introducción a la Programación - copia</Template>
  <TotalTime>7032</TotalTime>
  <Words>4283</Words>
  <Application>Microsoft Macintosh PowerPoint</Application>
  <PresentationFormat>Custom</PresentationFormat>
  <Paragraphs>783</Paragraphs>
  <Slides>83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Tema de Office</vt:lpstr>
      <vt:lpstr>Fundamentos de Programación</vt:lpstr>
      <vt:lpstr>Contenido</vt:lpstr>
      <vt:lpstr>Objetivos </vt:lpstr>
      <vt:lpstr>1.1  Tipos de datos</vt:lpstr>
      <vt:lpstr>Shell</vt:lpstr>
      <vt:lpstr>Objetos</vt:lpstr>
      <vt:lpstr>Objetos Escalar</vt:lpstr>
      <vt:lpstr>Objetos Escalares</vt:lpstr>
      <vt:lpstr>Objetos Escalares</vt:lpstr>
      <vt:lpstr>Objetos escalares Lógicos</vt:lpstr>
      <vt:lpstr>Cadena de Caracteres</vt:lpstr>
      <vt:lpstr>type()</vt:lpstr>
      <vt:lpstr>Taller</vt:lpstr>
      <vt:lpstr>Conversiones (cast)</vt:lpstr>
      <vt:lpstr>Consola de Python</vt:lpstr>
      <vt:lpstr>Consola de Python</vt:lpstr>
      <vt:lpstr>2.2 Definición y Asignación de Variables</vt:lpstr>
      <vt:lpstr>Creación y Asignación de Variables</vt:lpstr>
      <vt:lpstr>Asignación (=)</vt:lpstr>
      <vt:lpstr>Consola de Python</vt:lpstr>
      <vt:lpstr>Consola de Python</vt:lpstr>
      <vt:lpstr>Otras Asignaciones</vt:lpstr>
      <vt:lpstr>Nombre de Variables</vt:lpstr>
      <vt:lpstr>Nombre de Variables</vt:lpstr>
      <vt:lpstr>Consola de Python</vt:lpstr>
      <vt:lpstr>Debugging</vt:lpstr>
      <vt:lpstr>Palabras reservadas</vt:lpstr>
      <vt:lpstr>2.3 Operadores Lógicos y Expresiones Matemáticas, Lógicas y Relacionales.</vt:lpstr>
      <vt:lpstr>Operadores</vt:lpstr>
      <vt:lpstr>Operadores Aritméticos</vt:lpstr>
      <vt:lpstr>Expresiones Matemáticas</vt:lpstr>
      <vt:lpstr>Consola de Python</vt:lpstr>
      <vt:lpstr>Consola de Python</vt:lpstr>
      <vt:lpstr>Operadores Relacionales</vt:lpstr>
      <vt:lpstr>Conectores Lógicos</vt:lpstr>
      <vt:lpstr>Expresiones lógicas</vt:lpstr>
      <vt:lpstr>Consola de Python</vt:lpstr>
      <vt:lpstr>Operadores de Incremento y Decremento</vt:lpstr>
      <vt:lpstr>Prioridad de Operadores</vt:lpstr>
      <vt:lpstr>2.5 Manejo de Entrada y Salida</vt:lpstr>
      <vt:lpstr>Entrada (input)</vt:lpstr>
      <vt:lpstr>Salida (print)</vt:lpstr>
      <vt:lpstr>Ejercicio</vt:lpstr>
      <vt:lpstr>Ejercicio</vt:lpstr>
      <vt:lpstr>Consola de Python</vt:lpstr>
      <vt:lpstr>Consola de Python</vt:lpstr>
      <vt:lpstr>Resumen: Operaciones tipos de datos numéricos</vt:lpstr>
      <vt:lpstr>2.6 Formateo de Salida</vt:lpstr>
      <vt:lpstr>Formato de Salida</vt:lpstr>
      <vt:lpstr>Especificadores de argumento</vt:lpstr>
      <vt:lpstr>Formato de Salida</vt:lpstr>
      <vt:lpstr>Formato de salida - +2 variables</vt:lpstr>
      <vt:lpstr>Especificadores de Argumento</vt:lpstr>
      <vt:lpstr>Salidas formateadas:</vt:lpstr>
      <vt:lpstr>Secuencias de Escape</vt:lpstr>
      <vt:lpstr>PowerPoint Presentation</vt:lpstr>
      <vt:lpstr>Secuencias de escape</vt:lpstr>
      <vt:lpstr>Secuencias de escape</vt:lpstr>
      <vt:lpstr>2.7 Cadena de Caracteres</vt:lpstr>
      <vt:lpstr>Cadenas de caracteres</vt:lpstr>
      <vt:lpstr>Sumar cadenas de caracteres</vt:lpstr>
      <vt:lpstr>Multiplicar una cadena s por un número k</vt:lpstr>
      <vt:lpstr>Trabajando con partes de una cadena</vt:lpstr>
      <vt:lpstr>Índices</vt:lpstr>
      <vt:lpstr>Tamaño de una cadena de caracteres</vt:lpstr>
      <vt:lpstr>Segmentos de cadenas de caracteres - slices</vt:lpstr>
      <vt:lpstr>Ejemplo</vt:lpstr>
      <vt:lpstr>Búsqueda</vt:lpstr>
      <vt:lpstr>Búsqueda</vt:lpstr>
      <vt:lpstr>Búsqueda</vt:lpstr>
      <vt:lpstr>2.8 Operaciones con Cadena de Caracteres</vt:lpstr>
      <vt:lpstr>Operaciones con cadenas de caracteres</vt:lpstr>
      <vt:lpstr>Formato</vt:lpstr>
      <vt:lpstr>Formato</vt:lpstr>
      <vt:lpstr>Formato</vt:lpstr>
      <vt:lpstr>Formato</vt:lpstr>
      <vt:lpstr>Formato</vt:lpstr>
      <vt:lpstr>Funciones con cadenas de caracteres</vt:lpstr>
      <vt:lpstr>Funciones con cadenas de caracteres</vt:lpstr>
      <vt:lpstr>FUNCIONES CADENAS DE CARACTERES</vt:lpstr>
      <vt:lpstr>Eliminar caracteres a la izquierda y derecha de una cadena</vt:lpstr>
      <vt:lpstr>Reemplazar texto</vt:lpstr>
      <vt:lpstr>Mutabilidad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Eduardo Rivadeneira Campodonico</dc:creator>
  <cp:lastModifiedBy>Gustavo Andrade</cp:lastModifiedBy>
  <cp:revision>126</cp:revision>
  <dcterms:created xsi:type="dcterms:W3CDTF">2017-04-18T15:05:18Z</dcterms:created>
  <dcterms:modified xsi:type="dcterms:W3CDTF">2019-06-18T18:26:56Z</dcterms:modified>
</cp:coreProperties>
</file>