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3"/>
  </p:notesMasterIdLst>
  <p:sldIdLst>
    <p:sldId id="257" r:id="rId2"/>
    <p:sldId id="259" r:id="rId3"/>
    <p:sldId id="269" r:id="rId4"/>
    <p:sldId id="272" r:id="rId5"/>
    <p:sldId id="263" r:id="rId6"/>
    <p:sldId id="274" r:id="rId7"/>
    <p:sldId id="273" r:id="rId8"/>
    <p:sldId id="275" r:id="rId9"/>
    <p:sldId id="280" r:id="rId10"/>
    <p:sldId id="281" r:id="rId11"/>
    <p:sldId id="276" r:id="rId12"/>
    <p:sldId id="283" r:id="rId13"/>
    <p:sldId id="270" r:id="rId14"/>
    <p:sldId id="282" r:id="rId15"/>
    <p:sldId id="289" r:id="rId16"/>
    <p:sldId id="287" r:id="rId17"/>
    <p:sldId id="288" r:id="rId18"/>
    <p:sldId id="285" r:id="rId19"/>
    <p:sldId id="336" r:id="rId20"/>
    <p:sldId id="286" r:id="rId21"/>
    <p:sldId id="292" r:id="rId22"/>
    <p:sldId id="278" r:id="rId23"/>
    <p:sldId id="266" r:id="rId24"/>
    <p:sldId id="293" r:id="rId25"/>
    <p:sldId id="294" r:id="rId26"/>
    <p:sldId id="309" r:id="rId27"/>
    <p:sldId id="264" r:id="rId28"/>
    <p:sldId id="325" r:id="rId29"/>
    <p:sldId id="326" r:id="rId30"/>
    <p:sldId id="265" r:id="rId31"/>
    <p:sldId id="295" r:id="rId32"/>
    <p:sldId id="267" r:id="rId33"/>
    <p:sldId id="297" r:id="rId34"/>
    <p:sldId id="298" r:id="rId35"/>
    <p:sldId id="300" r:id="rId36"/>
    <p:sldId id="301" r:id="rId37"/>
    <p:sldId id="304" r:id="rId38"/>
    <p:sldId id="302" r:id="rId39"/>
    <p:sldId id="348" r:id="rId40"/>
    <p:sldId id="349" r:id="rId41"/>
    <p:sldId id="351" r:id="rId42"/>
    <p:sldId id="313" r:id="rId43"/>
    <p:sldId id="268" r:id="rId44"/>
    <p:sldId id="315" r:id="rId45"/>
    <p:sldId id="311" r:id="rId46"/>
    <p:sldId id="312" r:id="rId47"/>
    <p:sldId id="318" r:id="rId48"/>
    <p:sldId id="306" r:id="rId49"/>
    <p:sldId id="317" r:id="rId50"/>
    <p:sldId id="316" r:id="rId51"/>
    <p:sldId id="323" r:id="rId52"/>
    <p:sldId id="319" r:id="rId53"/>
    <p:sldId id="291" r:id="rId54"/>
    <p:sldId id="321" r:id="rId55"/>
    <p:sldId id="329" r:id="rId56"/>
    <p:sldId id="308" r:id="rId57"/>
    <p:sldId id="335" r:id="rId58"/>
    <p:sldId id="338" r:id="rId59"/>
    <p:sldId id="337" r:id="rId60"/>
    <p:sldId id="328" r:id="rId61"/>
    <p:sldId id="330" r:id="rId62"/>
    <p:sldId id="327" r:id="rId63"/>
    <p:sldId id="334" r:id="rId64"/>
    <p:sldId id="342" r:id="rId65"/>
    <p:sldId id="341" r:id="rId66"/>
    <p:sldId id="344" r:id="rId67"/>
    <p:sldId id="346" r:id="rId68"/>
    <p:sldId id="343" r:id="rId69"/>
    <p:sldId id="345" r:id="rId70"/>
    <p:sldId id="347" r:id="rId71"/>
    <p:sldId id="271" r:id="rId7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F060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1907" autoAdjust="0"/>
  </p:normalViewPr>
  <p:slideViewPr>
    <p:cSldViewPr snapToGrid="0" snapToObjects="1">
      <p:cViewPr varScale="1">
        <p:scale>
          <a:sx n="73" d="100"/>
          <a:sy n="73" d="100"/>
        </p:scale>
        <p:origin x="-1424" y="-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2" Type="http://schemas.microsoft.com/office/2015/10/relationships/revisionInfo" Target="revisionInfo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notesMaster" Target="notesMasters/notesMaster1.xml"/><Relationship Id="rId74" Type="http://schemas.openxmlformats.org/officeDocument/2006/relationships/printerSettings" Target="printerSettings/printerSettings1.bin"/><Relationship Id="rId75" Type="http://schemas.openxmlformats.org/officeDocument/2006/relationships/presProps" Target="presProps.xml"/><Relationship Id="rId76" Type="http://schemas.openxmlformats.org/officeDocument/2006/relationships/viewProps" Target="viewProps.xml"/><Relationship Id="rId77" Type="http://schemas.openxmlformats.org/officeDocument/2006/relationships/theme" Target="theme/theme1.xml"/><Relationship Id="rId78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42D7D8-DA53-104B-984C-818449BEBFAA}" type="datetimeFigureOut">
              <a:rPr lang="en-US" smtClean="0"/>
              <a:t>14/06/19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20CB74-5220-6042-9D4B-66C63BFFA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107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estructura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control,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bloque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código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permite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agrupar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instrucciones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manera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controlada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20CB74-5220-6042-9D4B-66C63BFFAB8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565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20CB74-5220-6042-9D4B-66C63BFFAB8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261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 valor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aleatorio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entre 1 y 1000.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Luego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imprimir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mensaje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indicando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cuantos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dígitos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tiene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 valor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aleatorio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entre -10 y 10.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Mostrar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mensaje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el valor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generado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negativo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positivo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 valor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aleatorio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ese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rango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debemos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plantear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siguiente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expresión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-US" dirty="0"/>
              <a:t>x=-10+random.randint(0,20) </a:t>
            </a:r>
          </a:p>
          <a:p>
            <a:r>
              <a:rPr lang="es-EC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Escriba un programa que pida dos números enteros y que calcule su división, escribiendo si la división es exacta o no.</a:t>
            </a:r>
          </a:p>
          <a:p>
            <a:r>
              <a:rPr lang="es-EC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Escriba un programa que pida dos números y que conteste cuál es el menor y cuál el mayor o que escriba que son iguales.</a:t>
            </a:r>
          </a:p>
          <a:p>
            <a:r>
              <a:rPr lang="es-EC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Escriba un programa que pida dos números enteros y que escriba si el mayor es múltiplo del menor.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EC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Escriba un programa que pregunte primero si se quiere calcular el área de un triángulo o la de un círculo. Si se contesta que se quiere calcular el área de un triángulo, el programa tiene que pedir entonces la base y la altura y escribir el área. Si se contesta que se quiere calcular el área de un círculo, el programa tiene que pedir entonces el radio y escribir el área.</a:t>
            </a:r>
          </a:p>
          <a:p>
            <a:r>
              <a:rPr lang="es-EC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 recuerda que el área de un triángulo es base por altura dividido por 2 y que el área de un círculo es Pi (aproximadamente 3,141592) por el radio al cuadrado.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20CB74-5220-6042-9D4B-66C63BFFAB8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5946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Hacer</a:t>
            </a:r>
            <a:r>
              <a:rPr lang="en-US" dirty="0"/>
              <a:t> un </a:t>
            </a:r>
            <a:r>
              <a:rPr lang="en-US" dirty="0" err="1"/>
              <a:t>ejemplo</a:t>
            </a:r>
            <a:r>
              <a:rPr lang="en-US" dirty="0"/>
              <a:t> de </a:t>
            </a:r>
            <a:r>
              <a:rPr lang="en-US" dirty="0" err="1"/>
              <a:t>programa</a:t>
            </a:r>
            <a:r>
              <a:rPr lang="en-US" dirty="0"/>
              <a:t> </a:t>
            </a:r>
            <a:r>
              <a:rPr lang="en-US" dirty="0" err="1"/>
              <a:t>repetitivo</a:t>
            </a:r>
            <a:r>
              <a:rPr lang="en-US" dirty="0"/>
              <a:t> </a:t>
            </a:r>
            <a:r>
              <a:rPr lang="en-US" dirty="0" err="1"/>
              <a:t>donde</a:t>
            </a:r>
            <a:r>
              <a:rPr lang="en-US" dirty="0"/>
              <a:t> </a:t>
            </a:r>
            <a:r>
              <a:rPr lang="en-US" dirty="0" err="1"/>
              <a:t>ellos</a:t>
            </a:r>
            <a:r>
              <a:rPr lang="en-US" dirty="0"/>
              <a:t> </a:t>
            </a:r>
            <a:r>
              <a:rPr lang="en-US" dirty="0" err="1"/>
              <a:t>vean</a:t>
            </a:r>
            <a:r>
              <a:rPr lang="en-US" dirty="0"/>
              <a:t> la </a:t>
            </a:r>
            <a:r>
              <a:rPr lang="en-US" dirty="0" err="1"/>
              <a:t>utilidad</a:t>
            </a:r>
            <a:r>
              <a:rPr lang="en-US" dirty="0"/>
              <a:t> de </a:t>
            </a:r>
            <a:r>
              <a:rPr lang="en-US" dirty="0" err="1"/>
              <a:t>extructuras</a:t>
            </a:r>
            <a:r>
              <a:rPr lang="en-US" dirty="0"/>
              <a:t> de control </a:t>
            </a:r>
            <a:r>
              <a:rPr lang="en-US" dirty="0" err="1"/>
              <a:t>iterativas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20CB74-5220-6042-9D4B-66C63BFFAB8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7461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effectLst/>
              </a:rPr>
              <a:t>i</a:t>
            </a:r>
            <a:r>
              <a:rPr lang="en-US" dirty="0"/>
              <a:t> =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dirty="0"/>
              <a:t>n =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dirty="0"/>
              <a:t>(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</a:t>
            </a:r>
            <a:r>
              <a:rPr lang="en-US" dirty="0"/>
              <a:t>(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cuántos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números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desea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ingresar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?: "</a:t>
            </a:r>
            <a:r>
              <a:rPr lang="en-US" dirty="0"/>
              <a:t>))</a:t>
            </a:r>
            <a:br>
              <a:rPr lang="en-US" dirty="0"/>
            </a:b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 </a:t>
            </a:r>
            <a:r>
              <a:rPr lang="en-US" dirty="0" err="1">
                <a:effectLst/>
              </a:rPr>
              <a:t>i</a:t>
            </a:r>
            <a:r>
              <a:rPr lang="en-US" dirty="0"/>
              <a:t> &lt; n :</a:t>
            </a:r>
            <a:br>
              <a:rPr lang="en-US" dirty="0"/>
            </a:br>
            <a:r>
              <a:rPr lang="en-US" dirty="0"/>
              <a:t>    p =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dirty="0"/>
              <a:t>(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</a:t>
            </a:r>
            <a:r>
              <a:rPr lang="en-US" dirty="0"/>
              <a:t>(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Ingrese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número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"</a:t>
            </a:r>
            <a:r>
              <a:rPr lang="en-US" dirty="0"/>
              <a:t>))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>
                <a:effectLst/>
              </a:rPr>
              <a:t>i</a:t>
            </a:r>
            <a:r>
              <a:rPr lang="en-US" dirty="0"/>
              <a:t> = </a:t>
            </a:r>
            <a:r>
              <a:rPr lang="en-US" dirty="0">
                <a:effectLst/>
              </a:rPr>
              <a:t>i</a:t>
            </a:r>
            <a:r>
              <a:rPr lang="en-US" dirty="0"/>
              <a:t>+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en-US" dirty="0"/>
              <a:t>(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Usted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terminado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ingresar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"</a:t>
            </a:r>
            <a:r>
              <a:rPr lang="en-US" dirty="0"/>
              <a:t>,n,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números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20CB74-5220-6042-9D4B-66C63BFFAB8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5108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dirty="0"/>
              <a:t>El primer </a:t>
            </a:r>
            <a:r>
              <a:rPr lang="en-US" dirty="0" err="1"/>
              <a:t>elemento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colección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asignado</a:t>
            </a:r>
            <a:r>
              <a:rPr lang="en-US" dirty="0"/>
              <a:t> a la variable </a:t>
            </a:r>
            <a:r>
              <a:rPr lang="en-US" b="1" dirty="0"/>
              <a:t>item.</a:t>
            </a:r>
            <a:endParaRPr lang="en-US" dirty="0"/>
          </a:p>
          <a:p>
            <a:pPr algn="just"/>
            <a:r>
              <a:rPr lang="en-US" dirty="0"/>
              <a:t>Se </a:t>
            </a:r>
            <a:r>
              <a:rPr lang="en-US" dirty="0" err="1"/>
              <a:t>ejecutan</a:t>
            </a:r>
            <a:r>
              <a:rPr lang="en-US" dirty="0"/>
              <a:t> </a:t>
            </a:r>
            <a:r>
              <a:rPr lang="en-US" dirty="0" err="1"/>
              <a:t>todas</a:t>
            </a:r>
            <a:r>
              <a:rPr lang="en-US" dirty="0"/>
              <a:t> la </a:t>
            </a:r>
            <a:r>
              <a:rPr lang="en-US" dirty="0" err="1"/>
              <a:t>instrucciones</a:t>
            </a:r>
            <a:r>
              <a:rPr lang="en-US" dirty="0"/>
              <a:t> </a:t>
            </a:r>
            <a:r>
              <a:rPr lang="en-US" dirty="0" err="1"/>
              <a:t>dentro</a:t>
            </a:r>
            <a:r>
              <a:rPr lang="en-US" dirty="0"/>
              <a:t> del </a:t>
            </a:r>
            <a:r>
              <a:rPr lang="en-US" dirty="0" err="1"/>
              <a:t>bloque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El </a:t>
            </a:r>
            <a:r>
              <a:rPr lang="en-US" dirty="0" err="1"/>
              <a:t>siguiente</a:t>
            </a:r>
            <a:r>
              <a:rPr lang="en-US" dirty="0"/>
              <a:t> </a:t>
            </a:r>
            <a:r>
              <a:rPr lang="en-US" dirty="0" err="1"/>
              <a:t>elemento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colección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asignado</a:t>
            </a:r>
            <a:r>
              <a:rPr lang="en-US" dirty="0"/>
              <a:t> a la variable </a:t>
            </a:r>
            <a:r>
              <a:rPr lang="en-US" b="1" dirty="0"/>
              <a:t>item </a:t>
            </a:r>
            <a:r>
              <a:rPr lang="en-US" dirty="0"/>
              <a:t>y se </a:t>
            </a:r>
            <a:r>
              <a:rPr lang="en-US" dirty="0" err="1"/>
              <a:t>ejecutan</a:t>
            </a:r>
            <a:r>
              <a:rPr lang="en-US" dirty="0"/>
              <a:t> </a:t>
            </a:r>
            <a:r>
              <a:rPr lang="en-US" dirty="0" err="1"/>
              <a:t>todas</a:t>
            </a:r>
            <a:r>
              <a:rPr lang="en-US" dirty="0"/>
              <a:t> las </a:t>
            </a:r>
            <a:r>
              <a:rPr lang="en-US" dirty="0" err="1"/>
              <a:t>instrucciones</a:t>
            </a:r>
            <a:r>
              <a:rPr lang="en-US" dirty="0"/>
              <a:t> </a:t>
            </a:r>
            <a:r>
              <a:rPr lang="en-US" dirty="0" err="1"/>
              <a:t>dentro</a:t>
            </a:r>
            <a:r>
              <a:rPr lang="en-US" dirty="0"/>
              <a:t> del </a:t>
            </a:r>
            <a:r>
              <a:rPr lang="en-US" dirty="0" err="1"/>
              <a:t>bloque</a:t>
            </a:r>
            <a:r>
              <a:rPr lang="en-US" dirty="0"/>
              <a:t>, </a:t>
            </a:r>
            <a:r>
              <a:rPr lang="en-US" dirty="0" err="1"/>
              <a:t>esto</a:t>
            </a:r>
            <a:r>
              <a:rPr lang="en-US" dirty="0"/>
              <a:t> se </a:t>
            </a:r>
            <a:r>
              <a:rPr lang="en-US" dirty="0" err="1"/>
              <a:t>repite</a:t>
            </a:r>
            <a:r>
              <a:rPr lang="en-US" dirty="0"/>
              <a:t>. hasta que se </a:t>
            </a:r>
            <a:r>
              <a:rPr lang="en-US" dirty="0" err="1"/>
              <a:t>halla</a:t>
            </a:r>
            <a:r>
              <a:rPr lang="en-US" dirty="0"/>
              <a:t> </a:t>
            </a:r>
            <a:r>
              <a:rPr lang="en-US" dirty="0" err="1"/>
              <a:t>iterado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elementos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colección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Los items de la </a:t>
            </a:r>
            <a:r>
              <a:rPr lang="en-US" dirty="0" err="1"/>
              <a:t>colección</a:t>
            </a:r>
            <a:r>
              <a:rPr lang="en-US" dirty="0"/>
              <a:t> dada son </a:t>
            </a:r>
            <a:r>
              <a:rPr lang="en-US" dirty="0" err="1"/>
              <a:t>recorridos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orden</a:t>
            </a:r>
            <a:r>
              <a:rPr lang="en-US" dirty="0"/>
              <a:t> que </a:t>
            </a:r>
            <a:r>
              <a:rPr lang="en-US" dirty="0" err="1"/>
              <a:t>aparecen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colección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20CB74-5220-6042-9D4B-66C63BFFAB83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5523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Mostrar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numeros</a:t>
            </a:r>
            <a:r>
              <a:rPr lang="en-US" dirty="0"/>
              <a:t> de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lstas</a:t>
            </a:r>
            <a:r>
              <a:rPr lang="en-US" baseline="0" dirty="0"/>
              <a:t> con </a:t>
            </a:r>
            <a:r>
              <a:rPr lang="en-US" baseline="0" dirty="0" err="1"/>
              <a:t>sus</a:t>
            </a:r>
            <a:r>
              <a:rPr lang="en-US" baseline="0" dirty="0"/>
              <a:t> </a:t>
            </a:r>
            <a:r>
              <a:rPr lang="en-US" baseline="0" dirty="0" err="1"/>
              <a:t>cudrados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20CB74-5220-6042-9D4B-66C63BFFAB83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8518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Escribir</a:t>
            </a:r>
            <a:r>
              <a:rPr lang="en-US" dirty="0"/>
              <a:t> un </a:t>
            </a:r>
            <a:r>
              <a:rPr lang="en-US" dirty="0" err="1"/>
              <a:t>programa</a:t>
            </a:r>
            <a:r>
              <a:rPr lang="en-US" dirty="0"/>
              <a:t> que </a:t>
            </a:r>
            <a:r>
              <a:rPr lang="en-US" dirty="0" err="1"/>
              <a:t>cuente</a:t>
            </a:r>
            <a:r>
              <a:rPr lang="en-US" baseline="0" dirty="0"/>
              <a:t> </a:t>
            </a:r>
            <a:r>
              <a:rPr lang="en-US" baseline="0" dirty="0" err="1"/>
              <a:t>los</a:t>
            </a:r>
            <a:r>
              <a:rPr lang="en-US" baseline="0" dirty="0"/>
              <a:t> </a:t>
            </a:r>
            <a:r>
              <a:rPr lang="en-US" baseline="0" dirty="0" err="1"/>
              <a:t>elementos</a:t>
            </a:r>
            <a:r>
              <a:rPr lang="en-US" baseline="0" dirty="0"/>
              <a:t> de </a:t>
            </a:r>
            <a:r>
              <a:rPr lang="en-US" baseline="0" dirty="0" err="1"/>
              <a:t>una</a:t>
            </a:r>
            <a:r>
              <a:rPr lang="en-US" baseline="0" dirty="0"/>
              <a:t> </a:t>
            </a:r>
            <a:r>
              <a:rPr lang="en-US" baseline="0" dirty="0" err="1"/>
              <a:t>lista</a:t>
            </a:r>
            <a:r>
              <a:rPr lang="en-US" baseline="0" dirty="0"/>
              <a:t> </a:t>
            </a:r>
            <a:r>
              <a:rPr lang="en-US" baseline="0" dirty="0" err="1"/>
              <a:t>usando</a:t>
            </a:r>
            <a:r>
              <a:rPr lang="en-US" baseline="0" dirty="0"/>
              <a:t> while y </a:t>
            </a:r>
            <a:r>
              <a:rPr lang="en-US" baseline="0" dirty="0" err="1"/>
              <a:t>luego</a:t>
            </a:r>
            <a:r>
              <a:rPr lang="en-US" baseline="0" dirty="0"/>
              <a:t> </a:t>
            </a:r>
            <a:r>
              <a:rPr lang="en-US" baseline="0" dirty="0" err="1"/>
              <a:t>usando</a:t>
            </a:r>
            <a:r>
              <a:rPr lang="en-US" baseline="0" dirty="0"/>
              <a:t> for</a:t>
            </a:r>
          </a:p>
          <a:p>
            <a:endParaRPr lang="en-US" baseline="0" dirty="0"/>
          </a:p>
          <a:p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#while</a:t>
            </a:r>
            <a:b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dirty="0"/>
              <a:t>n =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dirty="0"/>
              <a:t>(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</a:t>
            </a:r>
            <a:r>
              <a:rPr lang="en-US" dirty="0"/>
              <a:t>(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cuántos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números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desea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ingresar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?: "</a:t>
            </a:r>
            <a:r>
              <a:rPr lang="en-US" dirty="0"/>
              <a:t>))</a:t>
            </a:r>
            <a:br>
              <a:rPr lang="en-US" dirty="0"/>
            </a:b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 </a:t>
            </a:r>
            <a:r>
              <a:rPr lang="en-US" dirty="0" err="1"/>
              <a:t>i</a:t>
            </a:r>
            <a:r>
              <a:rPr lang="en-US" dirty="0"/>
              <a:t> &lt; n :</a:t>
            </a:r>
            <a:br>
              <a:rPr lang="en-US" dirty="0"/>
            </a:br>
            <a:r>
              <a:rPr lang="en-US" dirty="0"/>
              <a:t>    p =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dirty="0"/>
              <a:t>(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</a:t>
            </a:r>
            <a:r>
              <a:rPr lang="en-US" dirty="0"/>
              <a:t>(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Ingrese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número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"</a:t>
            </a:r>
            <a:r>
              <a:rPr lang="en-US" dirty="0"/>
              <a:t>))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i</a:t>
            </a:r>
            <a:r>
              <a:rPr lang="en-US" dirty="0"/>
              <a:t> = i+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en-US" dirty="0"/>
              <a:t>(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Usted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terminado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ingresar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"</a:t>
            </a:r>
            <a:r>
              <a:rPr lang="en-US" dirty="0"/>
              <a:t>,n,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números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#for</a:t>
            </a:r>
            <a:b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dirty="0"/>
              <a:t>n =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dirty="0"/>
              <a:t>(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</a:t>
            </a:r>
            <a:r>
              <a:rPr lang="en-US" dirty="0"/>
              <a:t>(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cuántos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números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desea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ingresar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?: "</a:t>
            </a:r>
            <a:r>
              <a:rPr lang="en-US" dirty="0"/>
              <a:t>))</a:t>
            </a:r>
            <a:br>
              <a:rPr lang="en-US" dirty="0"/>
            </a:b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</a:t>
            </a:r>
            <a:r>
              <a:rPr lang="en-US" dirty="0" err="1"/>
              <a:t>numero</a:t>
            </a:r>
            <a:r>
              <a:rPr lang="en-US" dirty="0"/>
              <a:t>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range</a:t>
            </a:r>
            <a:r>
              <a:rPr lang="en-US" dirty="0"/>
              <a:t>(n):</a:t>
            </a:r>
            <a:br>
              <a:rPr lang="en-US" dirty="0"/>
            </a:br>
            <a:r>
              <a:rPr lang="en-US" dirty="0"/>
              <a:t>    p =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dirty="0"/>
              <a:t>(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</a:t>
            </a:r>
            <a:r>
              <a:rPr lang="en-US" dirty="0"/>
              <a:t>(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Ingrese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número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"</a:t>
            </a:r>
            <a:r>
              <a:rPr lang="en-US" dirty="0"/>
              <a:t>))</a:t>
            </a:r>
            <a:br>
              <a:rPr lang="en-US" dirty="0"/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en-US" dirty="0"/>
              <a:t>(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Usted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terminado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ingresar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"</a:t>
            </a:r>
            <a:r>
              <a:rPr lang="en-US" dirty="0"/>
              <a:t>,n,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números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20CB74-5220-6042-9D4B-66C63BFFAB83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6092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20CB74-5220-6042-9D4B-66C63BFFAB83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7992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</a:t>
            </a:r>
            <a:r>
              <a:rPr lang="en-US" baseline="0" dirty="0"/>
              <a:t> </a:t>
            </a:r>
            <a:r>
              <a:rPr lang="en-US" baseline="0" dirty="0" err="1"/>
              <a:t>identación</a:t>
            </a:r>
            <a:r>
              <a:rPr lang="en-US" baseline="0" dirty="0"/>
              <a:t> </a:t>
            </a:r>
            <a:r>
              <a:rPr lang="en-US" baseline="0" dirty="0" err="1"/>
              <a:t>determina</a:t>
            </a:r>
            <a:r>
              <a:rPr lang="en-US" baseline="0" dirty="0"/>
              <a:t> </a:t>
            </a:r>
            <a:r>
              <a:rPr lang="en-US" baseline="0" dirty="0" err="1"/>
              <a:t>cuando</a:t>
            </a:r>
            <a:r>
              <a:rPr lang="en-US" baseline="0" dirty="0"/>
              <a:t> el </a:t>
            </a:r>
            <a:r>
              <a:rPr lang="en-US" baseline="0" dirty="0" err="1"/>
              <a:t>código</a:t>
            </a:r>
            <a:r>
              <a:rPr lang="en-US" baseline="0" dirty="0"/>
              <a:t> </a:t>
            </a:r>
            <a:r>
              <a:rPr lang="en-US" baseline="0" dirty="0" err="1"/>
              <a:t>va</a:t>
            </a:r>
            <a:r>
              <a:rPr lang="en-US" baseline="0" dirty="0"/>
              <a:t> a </a:t>
            </a:r>
            <a:r>
              <a:rPr lang="en-US" baseline="0" dirty="0" err="1"/>
              <a:t>ejecutarse</a:t>
            </a:r>
            <a:r>
              <a:rPr lang="en-US" baseline="0" dirty="0"/>
              <a:t>.</a:t>
            </a:r>
          </a:p>
          <a:p>
            <a:r>
              <a:rPr lang="en-US" baseline="0" dirty="0"/>
              <a:t>Las </a:t>
            </a:r>
            <a:r>
              <a:rPr lang="en-US" baseline="0" dirty="0" err="1"/>
              <a:t>sentencias</a:t>
            </a:r>
            <a:r>
              <a:rPr lang="en-US" baseline="0" dirty="0"/>
              <a:t> del </a:t>
            </a:r>
            <a:r>
              <a:rPr lang="en-US" baseline="0" dirty="0" err="1"/>
              <a:t>bloque</a:t>
            </a:r>
            <a:r>
              <a:rPr lang="en-US" baseline="0" dirty="0"/>
              <a:t> </a:t>
            </a:r>
            <a:r>
              <a:rPr lang="en-US" baseline="0" dirty="0" err="1"/>
              <a:t>if,deben</a:t>
            </a:r>
            <a:r>
              <a:rPr lang="en-US" baseline="0" dirty="0"/>
              <a:t> </a:t>
            </a:r>
            <a:r>
              <a:rPr lang="en-US" baseline="0" dirty="0" err="1"/>
              <a:t>mantener</a:t>
            </a:r>
            <a:r>
              <a:rPr lang="en-US" baseline="0" dirty="0"/>
              <a:t> la </a:t>
            </a:r>
            <a:r>
              <a:rPr lang="en-US" baseline="0" dirty="0" err="1"/>
              <a:t>misa</a:t>
            </a:r>
            <a:r>
              <a:rPr lang="en-US" baseline="0" dirty="0"/>
              <a:t> </a:t>
            </a:r>
            <a:r>
              <a:rPr lang="en-US" baseline="0" dirty="0" err="1"/>
              <a:t>identación</a:t>
            </a:r>
            <a:r>
              <a:rPr lang="en-US" baseline="0" dirty="0"/>
              <a:t>,  y </a:t>
            </a:r>
            <a:r>
              <a:rPr lang="en-US" baseline="0" dirty="0" err="1"/>
              <a:t>estas</a:t>
            </a:r>
            <a:r>
              <a:rPr lang="en-US" baseline="0" dirty="0"/>
              <a:t> </a:t>
            </a:r>
            <a:r>
              <a:rPr lang="en-US" baseline="0" dirty="0" err="1"/>
              <a:t>identación</a:t>
            </a:r>
            <a:r>
              <a:rPr lang="en-US" baseline="0" dirty="0"/>
              <a:t> </a:t>
            </a:r>
            <a:r>
              <a:rPr lang="en-US" baseline="0" dirty="0" err="1"/>
              <a:t>debe</a:t>
            </a:r>
            <a:r>
              <a:rPr lang="en-US" baseline="0" dirty="0"/>
              <a:t> </a:t>
            </a:r>
            <a:r>
              <a:rPr lang="en-US" baseline="0" dirty="0" err="1"/>
              <a:t>ser</a:t>
            </a:r>
            <a:r>
              <a:rPr lang="en-US" baseline="0" dirty="0"/>
              <a:t> mayor a la del </a:t>
            </a:r>
            <a:r>
              <a:rPr lang="en-US" baseline="0" dirty="0" err="1"/>
              <a:t>bloque</a:t>
            </a:r>
            <a:r>
              <a:rPr lang="en-US" baseline="0" dirty="0"/>
              <a:t> for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dirty="0"/>
              <a:t>Los bloques anidados se </a:t>
            </a:r>
            <a:r>
              <a:rPr lang="es-ES_tradnl" dirty="0" err="1"/>
              <a:t>identan</a:t>
            </a:r>
            <a:r>
              <a:rPr lang="es-ES_tradnl" dirty="0"/>
              <a:t> con respecto a si mismo y a la </a:t>
            </a:r>
            <a:r>
              <a:rPr lang="es-ES_tradnl" dirty="0" err="1"/>
              <a:t>identación</a:t>
            </a:r>
            <a:r>
              <a:rPr lang="es-ES_tradnl" dirty="0"/>
              <a:t> del bloque que los contiene.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20CB74-5220-6042-9D4B-66C63BFFAB83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781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Todas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declaraciones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código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 la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misma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distancia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la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derecha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pertenecen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 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mismo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bloque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código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(el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bloque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termina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línea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menos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sangría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al final del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código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bloques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pueden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anidar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agregando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más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sangrías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la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derecha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20CB74-5220-6042-9D4B-66C63BFFAB83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99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vida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diaria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actuamos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acuerdo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la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evaluación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condiciones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manera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mucho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más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frecuente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lo que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realidad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creemos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 el 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semáforo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está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verde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cruzar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 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calle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Si no, 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esperar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que el 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semáforo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 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ponga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verde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también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evaluamos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más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condición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ejecutar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determinada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acción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 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llega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 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factura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la luz y 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tengo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dinero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pagar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 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boleta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20CB74-5220-6042-9D4B-66C63BFFAB8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5401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regla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establece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 para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cada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instancia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del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ciclo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externo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el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ciclo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interno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realiza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completamente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20CB74-5220-6042-9D4B-66C63BFFAB83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7813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Liste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todas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las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parejas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números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valores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enteros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del 1 al 3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20CB74-5220-6042-9D4B-66C63BFFAB83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1093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palabra = input("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Ingrese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una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palabra: ")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for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letra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in palabra: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if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letra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== 'a':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    print("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Encontrado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")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    break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    print("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Esto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ya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no se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imprime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")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print("He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terminado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")</a:t>
            </a:r>
            <a:endParaRPr lang="es-ES_tradnl" dirty="0">
              <a:latin typeface="Consolas" charset="0"/>
              <a:ea typeface="Consolas" charset="0"/>
              <a:cs typeface="Consolas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20CB74-5220-6042-9D4B-66C63BFFAB83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9115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</a:rPr>
              <a:t>palabra</a:t>
            </a:r>
            <a:r>
              <a:rPr lang="en-US" dirty="0"/>
              <a:t> =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</a:t>
            </a:r>
            <a:r>
              <a:rPr lang="en-US" dirty="0"/>
              <a:t>(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Ingrese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una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palabra: "</a:t>
            </a:r>
            <a:r>
              <a:rPr lang="en-US" dirty="0"/>
              <a:t>)</a:t>
            </a:r>
            <a:br>
              <a:rPr lang="en-US" dirty="0"/>
            </a:b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</a:t>
            </a:r>
            <a:r>
              <a:rPr lang="en-US" dirty="0" err="1"/>
              <a:t>letra</a:t>
            </a:r>
            <a:r>
              <a:rPr lang="en-US" dirty="0"/>
              <a:t>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</a:t>
            </a:r>
            <a:r>
              <a:rPr lang="en-US" dirty="0">
                <a:effectLst/>
              </a:rPr>
              <a:t>palabra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en-US" dirty="0"/>
              <a:t>(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letra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%s" </a:t>
            </a:r>
            <a:r>
              <a:rPr lang="en-US" dirty="0"/>
              <a:t>% (</a:t>
            </a:r>
            <a:r>
              <a:rPr lang="en-US" dirty="0" err="1"/>
              <a:t>letra</a:t>
            </a:r>
            <a:r>
              <a:rPr lang="en-US" dirty="0"/>
              <a:t>))</a:t>
            </a:r>
            <a:br>
              <a:rPr lang="en-US" dirty="0"/>
            </a:br>
            <a:r>
              <a:rPr lang="en-US" dirty="0"/>
              <a:t>   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</a:t>
            </a:r>
            <a:r>
              <a:rPr lang="en-US" dirty="0" err="1"/>
              <a:t>letra</a:t>
            </a:r>
            <a:r>
              <a:rPr lang="en-US" dirty="0"/>
              <a:t> ==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'a'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en-US" dirty="0"/>
              <a:t>(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Encontrado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continue</a:t>
            </a:r>
            <a:b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en-US" dirty="0"/>
              <a:t>(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Esto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ya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 se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imprime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en-US" dirty="0"/>
              <a:t>(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"He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terminado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20CB74-5220-6042-9D4B-66C63BFFAB83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836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Ellos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saben</a:t>
            </a:r>
            <a:r>
              <a:rPr lang="en-US" dirty="0"/>
              <a:t> </a:t>
            </a:r>
            <a:r>
              <a:rPr lang="en-US" dirty="0" err="1"/>
              <a:t>operadores</a:t>
            </a:r>
            <a:r>
              <a:rPr lang="en-US" dirty="0"/>
              <a:t> </a:t>
            </a:r>
            <a:r>
              <a:rPr lang="en-US" dirty="0" err="1"/>
              <a:t>ralciones</a:t>
            </a:r>
            <a:r>
              <a:rPr lang="en-US" dirty="0"/>
              <a:t> y </a:t>
            </a:r>
            <a:r>
              <a:rPr lang="en-US" dirty="0" err="1"/>
              <a:t>operadores</a:t>
            </a:r>
            <a:r>
              <a:rPr lang="en-US" dirty="0"/>
              <a:t> </a:t>
            </a:r>
            <a:r>
              <a:rPr lang="en-US" dirty="0" err="1"/>
              <a:t>lógicos</a:t>
            </a:r>
            <a:r>
              <a:rPr lang="en-US" dirty="0"/>
              <a:t> </a:t>
            </a:r>
            <a:r>
              <a:rPr lang="en-US" dirty="0" err="1"/>
              <a:t>sólo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un </a:t>
            </a:r>
            <a:r>
              <a:rPr lang="en-US" dirty="0" err="1"/>
              <a:t>recuerdo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20CB74-5220-6042-9D4B-66C63BFFAB8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8735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Ellos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saben</a:t>
            </a:r>
            <a:r>
              <a:rPr lang="en-US" dirty="0"/>
              <a:t> </a:t>
            </a:r>
            <a:r>
              <a:rPr lang="en-US" dirty="0" err="1"/>
              <a:t>operadores</a:t>
            </a:r>
            <a:r>
              <a:rPr lang="en-US" dirty="0"/>
              <a:t> </a:t>
            </a:r>
            <a:r>
              <a:rPr lang="en-US" dirty="0" err="1"/>
              <a:t>ralciones</a:t>
            </a:r>
            <a:r>
              <a:rPr lang="en-US" dirty="0"/>
              <a:t> y </a:t>
            </a:r>
            <a:r>
              <a:rPr lang="en-US" dirty="0" err="1"/>
              <a:t>operadores</a:t>
            </a:r>
            <a:r>
              <a:rPr lang="en-US" dirty="0"/>
              <a:t> </a:t>
            </a:r>
            <a:r>
              <a:rPr lang="en-US" dirty="0" err="1"/>
              <a:t>lógicos</a:t>
            </a:r>
            <a:r>
              <a:rPr lang="en-US" dirty="0"/>
              <a:t> </a:t>
            </a:r>
            <a:r>
              <a:rPr lang="en-US" dirty="0" err="1"/>
              <a:t>sólo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un </a:t>
            </a:r>
            <a:r>
              <a:rPr lang="en-US" dirty="0" err="1"/>
              <a:t>recuerdo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20CB74-5220-6042-9D4B-66C63BFFAB8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962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20CB74-5220-6042-9D4B-66C63BFFAB8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6367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</a:t>
            </a:r>
            <a:r>
              <a:rPr lang="en-US" dirty="0" err="1"/>
              <a:t>poner</a:t>
            </a:r>
            <a:r>
              <a:rPr lang="en-US" dirty="0"/>
              <a:t> mucho </a:t>
            </a:r>
            <a:r>
              <a:rPr lang="en-US" dirty="0" err="1"/>
              <a:t>texto</a:t>
            </a:r>
            <a:r>
              <a:rPr lang="en-US" dirty="0"/>
              <a:t>. </a:t>
            </a:r>
            <a:r>
              <a:rPr lang="en-US" dirty="0" err="1"/>
              <a:t>Poner</a:t>
            </a:r>
            <a:r>
              <a:rPr lang="en-US" baseline="0" dirty="0"/>
              <a:t> </a:t>
            </a:r>
            <a:r>
              <a:rPr lang="en-US" baseline="0" dirty="0" err="1"/>
              <a:t>textos</a:t>
            </a:r>
            <a:r>
              <a:rPr lang="en-US" baseline="0" dirty="0"/>
              <a:t> largos </a:t>
            </a:r>
            <a:r>
              <a:rPr lang="en-US" baseline="0" dirty="0" err="1"/>
              <a:t>como</a:t>
            </a:r>
            <a:r>
              <a:rPr lang="en-US" baseline="0" dirty="0"/>
              <a:t> </a:t>
            </a:r>
            <a:r>
              <a:rPr lang="en-US" baseline="0" dirty="0" err="1"/>
              <a:t>notas</a:t>
            </a:r>
            <a:endParaRPr lang="en-US" baseline="0" dirty="0"/>
          </a:p>
          <a:p>
            <a:endParaRPr lang="en-US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La </a:t>
            </a:r>
            <a:r>
              <a:rPr lang="en-US" dirty="0" err="1"/>
              <a:t>instrucciones</a:t>
            </a:r>
            <a:r>
              <a:rPr lang="en-US" dirty="0"/>
              <a:t> </a:t>
            </a:r>
            <a:r>
              <a:rPr lang="en-US" dirty="0" err="1"/>
              <a:t>dentro</a:t>
            </a:r>
            <a:r>
              <a:rPr lang="en-US" dirty="0"/>
              <a:t> del </a:t>
            </a:r>
            <a:r>
              <a:rPr lang="en-US" dirty="0" err="1"/>
              <a:t>bloque</a:t>
            </a:r>
            <a:r>
              <a:rPr lang="en-US" dirty="0"/>
              <a:t> </a:t>
            </a:r>
            <a:r>
              <a:rPr lang="en-US" dirty="0" err="1"/>
              <a:t>deben</a:t>
            </a:r>
            <a:r>
              <a:rPr lang="en-US" dirty="0"/>
              <a:t> </a:t>
            </a:r>
            <a:r>
              <a:rPr lang="en-US" dirty="0" err="1"/>
              <a:t>estar</a:t>
            </a:r>
            <a:r>
              <a:rPr lang="en-US" dirty="0"/>
              <a:t> </a:t>
            </a:r>
            <a:r>
              <a:rPr lang="en-US" dirty="0" err="1"/>
              <a:t>desplazadas</a:t>
            </a:r>
            <a:r>
              <a:rPr lang="en-US" dirty="0"/>
              <a:t> al </a:t>
            </a:r>
            <a:r>
              <a:rPr lang="en-US" dirty="0" err="1"/>
              <a:t>menos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columna</a:t>
            </a:r>
            <a:r>
              <a:rPr lang="en-US" dirty="0"/>
              <a:t> a la </a:t>
            </a:r>
            <a:r>
              <a:rPr lang="en-US" dirty="0" err="1"/>
              <a:t>derecha</a:t>
            </a:r>
            <a:r>
              <a:rPr lang="en-US" dirty="0"/>
              <a:t>, y </a:t>
            </a:r>
            <a:r>
              <a:rPr lang="en-US" dirty="0" err="1"/>
              <a:t>todas</a:t>
            </a:r>
            <a:r>
              <a:rPr lang="en-US" dirty="0"/>
              <a:t> las </a:t>
            </a:r>
            <a:r>
              <a:rPr lang="en-US" dirty="0" err="1"/>
              <a:t>instrucciones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bloque</a:t>
            </a:r>
            <a:r>
              <a:rPr lang="en-US" dirty="0"/>
              <a:t> </a:t>
            </a:r>
            <a:r>
              <a:rPr lang="en-US" dirty="0" err="1"/>
              <a:t>tienen</a:t>
            </a:r>
            <a:r>
              <a:rPr lang="en-US" dirty="0"/>
              <a:t> que </a:t>
            </a:r>
            <a:r>
              <a:rPr lang="en-US" dirty="0" err="1"/>
              <a:t>tener</a:t>
            </a:r>
            <a:r>
              <a:rPr lang="en-US" dirty="0"/>
              <a:t> el </a:t>
            </a:r>
            <a:r>
              <a:rPr lang="en-US" dirty="0" err="1"/>
              <a:t>mismo</a:t>
            </a:r>
            <a:r>
              <a:rPr lang="en-US" dirty="0"/>
              <a:t> </a:t>
            </a:r>
            <a:r>
              <a:rPr lang="en-US" dirty="0" err="1"/>
              <a:t>encolumnamiento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20CB74-5220-6042-9D4B-66C63BFFAB8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575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Mostrar</a:t>
            </a:r>
            <a:r>
              <a:rPr lang="en-US" dirty="0"/>
              <a:t> </a:t>
            </a:r>
            <a:r>
              <a:rPr lang="en-US" dirty="0" err="1"/>
              <a:t>ejecución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consola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20CB74-5220-6042-9D4B-66C63BFFAB8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9227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20CB74-5220-6042-9D4B-66C63BFFAB8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30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condición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evaluada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orden</a:t>
            </a:r>
            <a:r>
              <a:rPr lang="en-US" dirty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Si la </a:t>
            </a:r>
            <a:r>
              <a:rPr lang="en-US" dirty="0" err="1"/>
              <a:t>primera</a:t>
            </a:r>
            <a:r>
              <a:rPr lang="en-US" dirty="0"/>
              <a:t> </a:t>
            </a:r>
            <a:r>
              <a:rPr lang="en-US" dirty="0" err="1"/>
              <a:t>condición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falsa, la </a:t>
            </a:r>
            <a:r>
              <a:rPr lang="en-US" dirty="0" err="1"/>
              <a:t>siguiente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evaluada</a:t>
            </a:r>
            <a:r>
              <a:rPr lang="en-US" dirty="0"/>
              <a:t>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Si </a:t>
            </a:r>
            <a:r>
              <a:rPr lang="en-US" dirty="0" err="1"/>
              <a:t>una</a:t>
            </a:r>
            <a:r>
              <a:rPr lang="en-US" dirty="0"/>
              <a:t> de </a:t>
            </a:r>
            <a:r>
              <a:rPr lang="en-US" dirty="0" err="1"/>
              <a:t>ellas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verdadera</a:t>
            </a:r>
            <a:r>
              <a:rPr lang="en-US" dirty="0"/>
              <a:t>, las </a:t>
            </a:r>
            <a:r>
              <a:rPr lang="en-US" dirty="0" err="1"/>
              <a:t>sentencias</a:t>
            </a:r>
            <a:r>
              <a:rPr lang="en-US" dirty="0"/>
              <a:t> </a:t>
            </a:r>
            <a:r>
              <a:rPr lang="en-US" dirty="0" err="1"/>
              <a:t>correspondientes</a:t>
            </a:r>
            <a:r>
              <a:rPr lang="en-US" dirty="0"/>
              <a:t> son </a:t>
            </a:r>
            <a:r>
              <a:rPr lang="en-US" dirty="0" err="1"/>
              <a:t>ejecutadas</a:t>
            </a:r>
            <a:r>
              <a:rPr lang="en-US" dirty="0"/>
              <a:t> y la </a:t>
            </a:r>
            <a:r>
              <a:rPr lang="en-US" dirty="0" err="1"/>
              <a:t>evaluación</a:t>
            </a:r>
            <a:r>
              <a:rPr lang="en-US" dirty="0"/>
              <a:t> </a:t>
            </a:r>
            <a:r>
              <a:rPr lang="en-US" dirty="0" err="1"/>
              <a:t>termina</a:t>
            </a:r>
            <a:r>
              <a:rPr lang="en-US" dirty="0"/>
              <a:t>. </a:t>
            </a:r>
            <a:r>
              <a:rPr lang="en-US" dirty="0" err="1"/>
              <a:t>Incluso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de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condición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verdadera</a:t>
            </a:r>
            <a:r>
              <a:rPr lang="en-US" dirty="0"/>
              <a:t>, solo la </a:t>
            </a:r>
            <a:r>
              <a:rPr lang="en-US" dirty="0" err="1"/>
              <a:t>primera</a:t>
            </a:r>
            <a:r>
              <a:rPr lang="en-US" dirty="0"/>
              <a:t> </a:t>
            </a:r>
            <a:r>
              <a:rPr lang="en-US" dirty="0" err="1"/>
              <a:t>condición</a:t>
            </a:r>
            <a:r>
              <a:rPr lang="en-US" dirty="0"/>
              <a:t> </a:t>
            </a:r>
            <a:r>
              <a:rPr lang="en-US" dirty="0" err="1"/>
              <a:t>verdadera</a:t>
            </a:r>
            <a:r>
              <a:rPr lang="en-US" dirty="0"/>
              <a:t> se </a:t>
            </a:r>
            <a:r>
              <a:rPr lang="en-US" dirty="0" err="1"/>
              <a:t>ejecuta</a:t>
            </a:r>
            <a:r>
              <a:rPr lang="en-US" dirty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Si </a:t>
            </a:r>
            <a:r>
              <a:rPr lang="en-US" dirty="0" err="1"/>
              <a:t>ninguna</a:t>
            </a:r>
            <a:r>
              <a:rPr lang="en-US" dirty="0"/>
              <a:t> </a:t>
            </a:r>
            <a:r>
              <a:rPr lang="en-US" dirty="0" err="1"/>
              <a:t>condición</a:t>
            </a:r>
            <a:r>
              <a:rPr lang="en-US" dirty="0"/>
              <a:t> se </a:t>
            </a:r>
            <a:r>
              <a:rPr lang="en-US" dirty="0" err="1"/>
              <a:t>cumple</a:t>
            </a:r>
            <a:r>
              <a:rPr lang="en-US" dirty="0"/>
              <a:t> se </a:t>
            </a:r>
            <a:r>
              <a:rPr lang="en-US" dirty="0" err="1"/>
              <a:t>ejecuta</a:t>
            </a:r>
            <a:r>
              <a:rPr lang="en-US" dirty="0"/>
              <a:t> la </a:t>
            </a:r>
            <a:r>
              <a:rPr lang="en-US" dirty="0" err="1"/>
              <a:t>sentencia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else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20CB74-5220-6042-9D4B-66C63BFFAB8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420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916154"/>
            <a:ext cx="9144000" cy="2387600"/>
          </a:xfrm>
        </p:spPr>
        <p:txBody>
          <a:bodyPr anchor="b"/>
          <a:lstStyle>
            <a:lvl1pPr algn="r">
              <a:defRPr sz="5400"/>
            </a:lvl1pPr>
          </a:lstStyle>
          <a:p>
            <a:r>
              <a:rPr lang="en-US" dirty="0"/>
              <a:t>CCPG1001</a:t>
            </a:r>
            <a:br>
              <a:rPr lang="en-US" dirty="0"/>
            </a:br>
            <a:r>
              <a:rPr lang="en-US" dirty="0" err="1"/>
              <a:t>Fundamentos</a:t>
            </a:r>
            <a:r>
              <a:rPr lang="en-US" dirty="0"/>
              <a:t> de </a:t>
            </a:r>
            <a:r>
              <a:rPr lang="en-US" dirty="0" err="1"/>
              <a:t>Programación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32228"/>
            <a:ext cx="9144000" cy="1655762"/>
          </a:xfrm>
        </p:spPr>
        <p:txBody>
          <a:bodyPr/>
          <a:lstStyle>
            <a:lvl1pPr marL="0" indent="0" algn="r">
              <a:buNone/>
              <a:defRPr sz="28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8E980-2F26-9E4C-894C-FF0F4777931E}" type="datetimeFigureOut">
              <a:rPr lang="en-US" smtClean="0"/>
              <a:t>14/06/19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CCPG1001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441A9-9266-D748-AE96-FD5FACAAE75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851" y="285692"/>
            <a:ext cx="1200149" cy="120014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85692"/>
            <a:ext cx="3090862" cy="1262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922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8E980-2F26-9E4C-894C-FF0F4777931E}" type="datetimeFigureOut">
              <a:rPr lang="en-US" smtClean="0"/>
              <a:t>14/06/19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441A9-9266-D748-AE96-FD5FACAAE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8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8E980-2F26-9E4C-894C-FF0F4777931E}" type="datetimeFigureOut">
              <a:rPr lang="en-US" smtClean="0"/>
              <a:t>14/06/19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CCPG1001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441A9-9266-D748-AE96-FD5FACAAE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967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B0F0"/>
              </a:buClr>
              <a:defRPr/>
            </a:lvl1pPr>
            <a:lvl2pPr>
              <a:buClr>
                <a:srgbClr val="00B0F0"/>
              </a:buClr>
              <a:defRPr/>
            </a:lvl2pPr>
            <a:lvl3pPr>
              <a:buClr>
                <a:srgbClr val="00B0F0"/>
              </a:buClr>
              <a:defRPr/>
            </a:lvl3pPr>
            <a:lvl4pPr>
              <a:buClr>
                <a:srgbClr val="00B0F0"/>
              </a:buClr>
              <a:defRPr/>
            </a:lvl4pPr>
            <a:lvl5pPr>
              <a:buClr>
                <a:srgbClr val="00B0F0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8E980-2F26-9E4C-894C-FF0F4777931E}" type="datetimeFigureOut">
              <a:rPr lang="en-US" smtClean="0"/>
              <a:t>14/06/19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CCPG1001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441A9-9266-D748-AE96-FD5FACAAE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579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8E980-2F26-9E4C-894C-FF0F4777931E}" type="datetimeFigureOut">
              <a:rPr lang="en-US" smtClean="0"/>
              <a:t>14/06/19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CCPG1001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441A9-9266-D748-AE96-FD5FACAAE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614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8E980-2F26-9E4C-894C-FF0F4777931E}" type="datetimeFigureOut">
              <a:rPr lang="en-US" smtClean="0"/>
              <a:t>14/06/19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CCPG1001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441A9-9266-D748-AE96-FD5FACAAE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676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8E980-2F26-9E4C-894C-FF0F4777931E}" type="datetimeFigureOut">
              <a:rPr lang="en-US" smtClean="0"/>
              <a:t>14/06/19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CCPG1001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441A9-9266-D748-AE96-FD5FACAAE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702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8E980-2F26-9E4C-894C-FF0F4777931E}" type="datetimeFigureOut">
              <a:rPr lang="en-US" smtClean="0"/>
              <a:t>14/06/19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CCPG1001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441A9-9266-D748-AE96-FD5FACAAE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76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8E980-2F26-9E4C-894C-FF0F4777931E}" type="datetimeFigureOut">
              <a:rPr lang="en-US" smtClean="0"/>
              <a:t>14/06/19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CCPG1001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441A9-9266-D748-AE96-FD5FACAAE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059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8E980-2F26-9E4C-894C-FF0F4777931E}" type="datetimeFigureOut">
              <a:rPr lang="en-US" smtClean="0"/>
              <a:t>14/06/19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CCPG1001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441A9-9266-D748-AE96-FD5FACAAE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200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8E980-2F26-9E4C-894C-FF0F4777931E}" type="datetimeFigureOut">
              <a:rPr lang="en-US" smtClean="0"/>
              <a:t>14/06/19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CCPG1001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441A9-9266-D748-AE96-FD5FACAAE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81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8E980-2F26-9E4C-894C-FF0F4777931E}" type="datetimeFigureOut">
              <a:rPr lang="en-US" smtClean="0"/>
              <a:t>14/06/19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441A9-9266-D748-AE96-FD5FACAAE7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432548"/>
            <a:ext cx="12192000" cy="42545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325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CCPG1001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56350"/>
            <a:ext cx="12192000" cy="87925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294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B0F0"/>
        </a:buClr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F0"/>
        </a:buClr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F0"/>
        </a:buClr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F0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F0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8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0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2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C" dirty="0">
                <a:solidFill>
                  <a:srgbClr val="00B0F0"/>
                </a:solidFill>
              </a:rPr>
              <a:t>3.1</a:t>
            </a:r>
            <a:r>
              <a:rPr lang="es-EC" dirty="0"/>
              <a:t> Estructuras de control condicionales. </a:t>
            </a:r>
            <a:endParaRPr lang="en-GB" dirty="0"/>
          </a:p>
          <a:p>
            <a:pPr marL="0" indent="0">
              <a:buNone/>
            </a:pPr>
            <a:r>
              <a:rPr lang="es-EC" dirty="0">
                <a:solidFill>
                  <a:srgbClr val="00B0F0"/>
                </a:solidFill>
              </a:rPr>
              <a:t>3.2</a:t>
            </a:r>
            <a:r>
              <a:rPr lang="es-EC" dirty="0"/>
              <a:t> Estructuras de control iterativas. </a:t>
            </a:r>
            <a:endParaRPr lang="en-GB" dirty="0"/>
          </a:p>
          <a:p>
            <a:pPr marL="0" indent="0">
              <a:buNone/>
            </a:pPr>
            <a:r>
              <a:rPr lang="es-EC" dirty="0">
                <a:solidFill>
                  <a:srgbClr val="00B0F0"/>
                </a:solidFill>
              </a:rPr>
              <a:t>3.3</a:t>
            </a:r>
            <a:r>
              <a:rPr lang="es-EC" dirty="0"/>
              <a:t> Sentencias anidadas. </a:t>
            </a:r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776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Recuerda</a:t>
            </a:r>
            <a:r>
              <a:rPr lang="en-US" dirty="0"/>
              <a:t>: </a:t>
            </a:r>
            <a:r>
              <a:rPr lang="en-US" dirty="0" err="1"/>
              <a:t>Operadores</a:t>
            </a:r>
            <a:r>
              <a:rPr lang="en-US" dirty="0"/>
              <a:t> </a:t>
            </a:r>
            <a:r>
              <a:rPr lang="en-US" dirty="0" err="1"/>
              <a:t>Lógicos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8157084"/>
              </p:ext>
            </p:extLst>
          </p:nvPr>
        </p:nvGraphicFramePr>
        <p:xfrm>
          <a:off x="1049216" y="1923805"/>
          <a:ext cx="10093568" cy="4244124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52339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233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52339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2339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33139">
                <a:tc>
                  <a:txBody>
                    <a:bodyPr/>
                    <a:lstStyle/>
                    <a:p>
                      <a:r>
                        <a:rPr lang="en-US" sz="2400" dirty="0" err="1"/>
                        <a:t>Símbolo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Significado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Ejemplo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Resultado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33814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5 == 7 and 7 &lt; 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False and 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48168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9 &lt; 12 and 12 &gt; 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True and 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33814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9 &lt; 12 and 12 &gt; 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True and 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33814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 sz="2400">
                          <a:effectLst/>
                        </a:rPr>
                        <a:t>12 == 12 or 15 &lt; 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True or 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48168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 sz="2400">
                          <a:effectLst/>
                        </a:rPr>
                        <a:t>7 &gt; 5 or 9 &lt; 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True or 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9676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9436"/>
            <a:ext cx="10515600" cy="1325563"/>
          </a:xfrm>
        </p:spPr>
        <p:txBody>
          <a:bodyPr/>
          <a:lstStyle/>
          <a:p>
            <a:r>
              <a:rPr lang="en-US" dirty="0" err="1"/>
              <a:t>Sintaxis</a:t>
            </a:r>
            <a:r>
              <a:rPr lang="en-US" dirty="0"/>
              <a:t> : if - else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11584" y="2107057"/>
            <a:ext cx="10515600" cy="4351338"/>
          </a:xfrm>
        </p:spPr>
        <p:txBody>
          <a:bodyPr/>
          <a:lstStyle/>
          <a:p>
            <a:r>
              <a:rPr lang="en-US" dirty="0"/>
              <a:t>if (</a:t>
            </a:r>
            <a:r>
              <a:rPr lang="en-US" dirty="0" err="1"/>
              <a:t>si</a:t>
            </a:r>
            <a:r>
              <a:rPr lang="en-US" dirty="0"/>
              <a:t>) y else (</a:t>
            </a:r>
            <a:r>
              <a:rPr lang="en-US" dirty="0" err="1"/>
              <a:t>sino</a:t>
            </a:r>
            <a:r>
              <a:rPr lang="en-US" dirty="0"/>
              <a:t>) son palabras </a:t>
            </a:r>
            <a:r>
              <a:rPr lang="en-US" dirty="0" err="1"/>
              <a:t>reservadas</a:t>
            </a:r>
            <a:r>
              <a:rPr lang="en-US" dirty="0"/>
              <a:t> del </a:t>
            </a:r>
            <a:r>
              <a:rPr lang="en-US" dirty="0" err="1"/>
              <a:t>lenguage</a:t>
            </a:r>
            <a:r>
              <a:rPr lang="en-US" dirty="0"/>
              <a:t> python.</a:t>
            </a:r>
          </a:p>
        </p:txBody>
      </p:sp>
      <p:sp>
        <p:nvSpPr>
          <p:cNvPr id="5" name="Rectangle 4"/>
          <p:cNvSpPr/>
          <p:nvPr/>
        </p:nvSpPr>
        <p:spPr>
          <a:xfrm>
            <a:off x="3330723" y="3043259"/>
            <a:ext cx="4275982" cy="3046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7021"/>
                </a:solidFill>
                <a:latin typeface="Consolas" charset="0"/>
                <a:ea typeface="Consolas" charset="0"/>
                <a:cs typeface="Consolas" charset="0"/>
              </a:rPr>
              <a:t>if </a:t>
            </a:r>
            <a:r>
              <a:rPr lang="en-US" sz="24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EXPRESION_BOLEANA</a:t>
            </a:r>
            <a:r>
              <a:rPr lang="en-US" sz="2400" b="1" dirty="0">
                <a:solidFill>
                  <a:srgbClr val="007021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	INSTRUCCIÓN_1</a:t>
            </a:r>
          </a:p>
          <a:p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	INSTRUCCIÓN_2</a:t>
            </a:r>
          </a:p>
          <a:p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	INSTRUCCIÓN_3</a:t>
            </a:r>
          </a:p>
          <a:p>
            <a:r>
              <a:rPr lang="en-US" sz="2400" b="1" dirty="0">
                <a:solidFill>
                  <a:srgbClr val="007021"/>
                </a:solidFill>
                <a:latin typeface="Consolas" charset="0"/>
                <a:ea typeface="Consolas" charset="0"/>
                <a:cs typeface="Consolas" charset="0"/>
              </a:rPr>
              <a:t>else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:</a:t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	INSTRUCCIÓN_A</a:t>
            </a:r>
          </a:p>
          <a:p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	..</a:t>
            </a:r>
            <a:endParaRPr lang="es-ES" sz="24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s-ES" sz="2400" dirty="0">
                <a:latin typeface="Consolas" charset="0"/>
                <a:ea typeface="Consolas" charset="0"/>
                <a:cs typeface="Consolas" charset="0"/>
              </a:rPr>
              <a:t>	..</a:t>
            </a:r>
            <a:endParaRPr lang="en-US" sz="24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8010769" y="3478805"/>
            <a:ext cx="3139569" cy="805105"/>
          </a:xfrm>
          <a:prstGeom prst="wedgeRoundRectCallout">
            <a:avLst>
              <a:gd name="adj1" fmla="val -87415"/>
              <a:gd name="adj2" fmla="val 25925"/>
              <a:gd name="adj3" fmla="val 16667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2000" dirty="0"/>
              <a:t>Se ejecutan si la </a:t>
            </a:r>
            <a:r>
              <a:rPr lang="es-ES_tradnl" sz="2000" dirty="0" err="1"/>
              <a:t>condici</a:t>
            </a:r>
            <a:r>
              <a:rPr lang="en-US" sz="2000" dirty="0" err="1"/>
              <a:t>ón</a:t>
            </a:r>
            <a:r>
              <a:rPr lang="en-US" sz="2000" dirty="0"/>
              <a:t> </a:t>
            </a:r>
            <a:r>
              <a:rPr lang="en-US" sz="2000" dirty="0" err="1"/>
              <a:t>evaluada</a:t>
            </a:r>
            <a:r>
              <a:rPr lang="en-US" sz="2000" dirty="0"/>
              <a:t> </a:t>
            </a:r>
            <a:r>
              <a:rPr lang="en-US" sz="2000" dirty="0" err="1"/>
              <a:t>devuelve</a:t>
            </a:r>
            <a:r>
              <a:rPr lang="en-US" sz="2000" dirty="0"/>
              <a:t> </a:t>
            </a:r>
            <a:r>
              <a:rPr lang="en-US" sz="2000" b="1" dirty="0"/>
              <a:t>True</a:t>
            </a:r>
            <a:endParaRPr lang="es-ES_tradnl" sz="2000" b="1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8010769" y="4849369"/>
            <a:ext cx="3139569" cy="805105"/>
          </a:xfrm>
          <a:prstGeom prst="wedgeRoundRectCallout">
            <a:avLst>
              <a:gd name="adj1" fmla="val -86428"/>
              <a:gd name="adj2" fmla="val 20150"/>
              <a:gd name="adj3" fmla="val 16667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2000"/>
              <a:t>Se ejecutan </a:t>
            </a:r>
            <a:r>
              <a:rPr lang="es-ES_tradnl" sz="2000" dirty="0"/>
              <a:t>si la </a:t>
            </a:r>
            <a:r>
              <a:rPr lang="es-ES_tradnl" sz="2000" dirty="0" err="1"/>
              <a:t>condici</a:t>
            </a:r>
            <a:r>
              <a:rPr lang="en-US" sz="2000" dirty="0" err="1"/>
              <a:t>ón</a:t>
            </a:r>
            <a:r>
              <a:rPr lang="en-US" sz="2000" dirty="0"/>
              <a:t> </a:t>
            </a:r>
            <a:r>
              <a:rPr lang="en-US" sz="2000" dirty="0" err="1"/>
              <a:t>evaluada</a:t>
            </a:r>
            <a:r>
              <a:rPr lang="en-US" sz="2000" dirty="0"/>
              <a:t> </a:t>
            </a:r>
            <a:r>
              <a:rPr lang="en-US" sz="2000" dirty="0" err="1"/>
              <a:t>devuelve</a:t>
            </a:r>
            <a:r>
              <a:rPr lang="en-US" sz="2000" dirty="0"/>
              <a:t> </a:t>
            </a:r>
            <a:r>
              <a:rPr lang="en-US" sz="2000" b="1" dirty="0"/>
              <a:t>False</a:t>
            </a:r>
            <a:endParaRPr lang="es-ES_tradnl" sz="2000" b="1" dirty="0"/>
          </a:p>
        </p:txBody>
      </p:sp>
      <p:sp>
        <p:nvSpPr>
          <p:cNvPr id="8" name="Rectangle 7"/>
          <p:cNvSpPr/>
          <p:nvPr/>
        </p:nvSpPr>
        <p:spPr>
          <a:xfrm>
            <a:off x="4095262" y="3478805"/>
            <a:ext cx="2708030" cy="108653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095262" y="4934674"/>
            <a:ext cx="2708030" cy="1027773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635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Sintáxis</a:t>
            </a:r>
            <a:r>
              <a:rPr lang="en-US" dirty="0"/>
              <a:t> : if - else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82217" y="2286708"/>
            <a:ext cx="4382087" cy="3046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7021"/>
                </a:solidFill>
                <a:latin typeface="Consolas" charset="0"/>
                <a:ea typeface="Consolas" charset="0"/>
                <a:cs typeface="Consolas" charset="0"/>
              </a:rPr>
              <a:t>if </a:t>
            </a:r>
            <a:r>
              <a:rPr lang="en-US" sz="24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EXPRESION_BOLEANA</a:t>
            </a:r>
            <a:r>
              <a:rPr lang="en-US" sz="2400" b="1" dirty="0">
                <a:solidFill>
                  <a:srgbClr val="007021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	INSTRUCCIÓN_1</a:t>
            </a:r>
          </a:p>
          <a:p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	INSTRUCCIÓN_2</a:t>
            </a:r>
          </a:p>
          <a:p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	INSTRUCCIÓN_3</a:t>
            </a:r>
          </a:p>
          <a:p>
            <a:r>
              <a:rPr lang="en-US" sz="2400" b="1" dirty="0">
                <a:solidFill>
                  <a:srgbClr val="007021"/>
                </a:solidFill>
                <a:latin typeface="Consolas" charset="0"/>
                <a:ea typeface="Consolas" charset="0"/>
                <a:cs typeface="Consolas" charset="0"/>
              </a:rPr>
              <a:t>else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:</a:t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	INSTRUCCIÓN_A</a:t>
            </a:r>
          </a:p>
          <a:p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	..</a:t>
            </a:r>
            <a:endParaRPr lang="es-ES" sz="24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s-ES" sz="2400" dirty="0">
                <a:latin typeface="Consolas" charset="0"/>
                <a:ea typeface="Consolas" charset="0"/>
                <a:cs typeface="Consolas" charset="0"/>
              </a:rPr>
              <a:t>	..</a:t>
            </a:r>
            <a:endParaRPr lang="en-US" sz="24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752558" y="4179534"/>
            <a:ext cx="897352" cy="402553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" name="Rectangle 7"/>
          <p:cNvSpPr/>
          <p:nvPr/>
        </p:nvSpPr>
        <p:spPr>
          <a:xfrm>
            <a:off x="3784747" y="2708641"/>
            <a:ext cx="897352" cy="402553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2" name="TextBox 11"/>
          <p:cNvSpPr txBox="1"/>
          <p:nvPr/>
        </p:nvSpPr>
        <p:spPr>
          <a:xfrm>
            <a:off x="3682217" y="5755629"/>
            <a:ext cx="1326004" cy="40011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b="1" dirty="0" err="1"/>
              <a:t>Identación</a:t>
            </a:r>
            <a:endParaRPr lang="es-ES_tradnl" sz="2000" b="1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201234" y="4582087"/>
            <a:ext cx="0" cy="11735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605811" y="2286708"/>
            <a:ext cx="4918269" cy="40011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b="1" dirty="0"/>
              <a:t>Dos </a:t>
            </a:r>
            <a:r>
              <a:rPr lang="en-US" sz="2000" b="1" dirty="0" err="1"/>
              <a:t>puntos</a:t>
            </a:r>
            <a:r>
              <a:rPr lang="en-US" sz="2000" b="1" dirty="0"/>
              <a:t> </a:t>
            </a:r>
            <a:r>
              <a:rPr lang="en-US" sz="2000" b="1" dirty="0" err="1"/>
              <a:t>después</a:t>
            </a:r>
            <a:r>
              <a:rPr lang="en-US" sz="2000" b="1" dirty="0"/>
              <a:t> de la </a:t>
            </a:r>
            <a:r>
              <a:rPr lang="en-US" sz="2000" b="1" dirty="0" err="1"/>
              <a:t>expresión</a:t>
            </a:r>
            <a:r>
              <a:rPr lang="en-US" sz="2000" b="1" dirty="0"/>
              <a:t> </a:t>
            </a:r>
            <a:r>
              <a:rPr lang="en-US" sz="2000" b="1" dirty="0" err="1"/>
              <a:t>boolena</a:t>
            </a:r>
            <a:endParaRPr lang="es-ES_tradnl" sz="2000" b="1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7328308" y="2486764"/>
            <a:ext cx="1277503" cy="24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605811" y="3111194"/>
            <a:ext cx="2727413" cy="40011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b="1" dirty="0" err="1"/>
              <a:t>Bloque</a:t>
            </a:r>
            <a:r>
              <a:rPr lang="en-US" sz="2000" b="1" dirty="0"/>
              <a:t> de </a:t>
            </a:r>
            <a:r>
              <a:rPr lang="en-US" sz="2000" b="1" dirty="0" err="1"/>
              <a:t>Instrucciones</a:t>
            </a:r>
            <a:endParaRPr lang="es-ES_tradnl" sz="2000" b="1" dirty="0"/>
          </a:p>
        </p:txBody>
      </p:sp>
      <p:sp>
        <p:nvSpPr>
          <p:cNvPr id="21" name="Rectangle 20"/>
          <p:cNvSpPr/>
          <p:nvPr/>
        </p:nvSpPr>
        <p:spPr>
          <a:xfrm>
            <a:off x="4682099" y="2723665"/>
            <a:ext cx="2327129" cy="108653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7178679" y="3303825"/>
            <a:ext cx="1427132" cy="44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658336" y="4179534"/>
            <a:ext cx="2327129" cy="108653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4570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Identación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8549" y="5311982"/>
            <a:ext cx="9067800" cy="885371"/>
          </a:xfr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b="1" dirty="0"/>
              <a:t>TIP:</a:t>
            </a:r>
          </a:p>
          <a:p>
            <a:pPr marL="0" indent="0">
              <a:buNone/>
            </a:pPr>
            <a:r>
              <a:rPr lang="en-US" sz="2400" dirty="0"/>
              <a:t>Lo </a:t>
            </a:r>
            <a:r>
              <a:rPr lang="en-US" sz="2400" dirty="0" err="1"/>
              <a:t>mejor</a:t>
            </a:r>
            <a:r>
              <a:rPr lang="en-US" sz="2400" dirty="0"/>
              <a:t> </a:t>
            </a:r>
            <a:r>
              <a:rPr lang="en-US" sz="2400" dirty="0" err="1"/>
              <a:t>es</a:t>
            </a:r>
            <a:r>
              <a:rPr lang="en-US" sz="2400" dirty="0"/>
              <a:t> </a:t>
            </a:r>
            <a:r>
              <a:rPr lang="en-US" sz="2400" dirty="0" err="1"/>
              <a:t>usar</a:t>
            </a:r>
            <a:r>
              <a:rPr lang="en-US" sz="2400" dirty="0"/>
              <a:t> la </a:t>
            </a:r>
            <a:r>
              <a:rPr lang="en-US" sz="2400" dirty="0" err="1"/>
              <a:t>tecla</a:t>
            </a:r>
            <a:r>
              <a:rPr lang="en-US" sz="2400" dirty="0"/>
              <a:t> </a:t>
            </a:r>
            <a:r>
              <a:rPr lang="en-US" sz="2400" b="1" dirty="0"/>
              <a:t>tab</a:t>
            </a:r>
            <a:r>
              <a:rPr lang="en-US" sz="2400" dirty="0"/>
              <a:t> del </a:t>
            </a:r>
            <a:r>
              <a:rPr lang="en-US" sz="2400" dirty="0" err="1"/>
              <a:t>teclado</a:t>
            </a:r>
            <a:r>
              <a:rPr lang="en-US" sz="2400" dirty="0"/>
              <a:t> para </a:t>
            </a:r>
            <a:r>
              <a:rPr lang="en-US" sz="2400" dirty="0" err="1"/>
              <a:t>realizar</a:t>
            </a:r>
            <a:r>
              <a:rPr lang="en-US" sz="2400" dirty="0"/>
              <a:t> el </a:t>
            </a:r>
            <a:r>
              <a:rPr lang="en-US" sz="2400" dirty="0" err="1"/>
              <a:t>desplazamiento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3396174" y="1690154"/>
            <a:ext cx="4382087" cy="3046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7021"/>
                </a:solidFill>
                <a:latin typeface="Consolas" charset="0"/>
                <a:ea typeface="Consolas" charset="0"/>
                <a:cs typeface="Consolas" charset="0"/>
              </a:rPr>
              <a:t>if </a:t>
            </a:r>
            <a:r>
              <a:rPr lang="en-US" sz="24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EXPRESION_BOLEANA</a:t>
            </a:r>
            <a:r>
              <a:rPr lang="en-US" sz="2400" b="1" dirty="0">
                <a:solidFill>
                  <a:srgbClr val="007021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	INSTRUCCIÓN_1</a:t>
            </a:r>
          </a:p>
          <a:p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	INSTRUCCIÓN_2</a:t>
            </a:r>
          </a:p>
          <a:p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	INSTRUCCIÓN_3</a:t>
            </a:r>
          </a:p>
          <a:p>
            <a:r>
              <a:rPr lang="en-US" sz="2400" b="1" dirty="0">
                <a:solidFill>
                  <a:srgbClr val="007021"/>
                </a:solidFill>
                <a:latin typeface="Consolas" charset="0"/>
                <a:ea typeface="Consolas" charset="0"/>
                <a:cs typeface="Consolas" charset="0"/>
              </a:rPr>
              <a:t>else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:</a:t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	INSTRUCCIÓN_A</a:t>
            </a:r>
          </a:p>
          <a:p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	..</a:t>
            </a:r>
            <a:endParaRPr lang="es-ES" sz="24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s-ES" sz="2400" dirty="0">
                <a:latin typeface="Consolas" charset="0"/>
                <a:ea typeface="Consolas" charset="0"/>
                <a:cs typeface="Consolas" charset="0"/>
              </a:rPr>
              <a:t>	..</a:t>
            </a:r>
            <a:endParaRPr lang="en-US" sz="24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65977" y="3575284"/>
            <a:ext cx="1326004" cy="40011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b="1" dirty="0" err="1"/>
              <a:t>Identación</a:t>
            </a:r>
            <a:endParaRPr lang="es-ES_tradnl" sz="2000" b="1" dirty="0"/>
          </a:p>
        </p:txBody>
      </p:sp>
      <p:cxnSp>
        <p:nvCxnSpPr>
          <p:cNvPr id="7" name="Straight Arrow Connector 6"/>
          <p:cNvCxnSpPr>
            <a:endCxn id="6" idx="3"/>
          </p:cNvCxnSpPr>
          <p:nvPr/>
        </p:nvCxnSpPr>
        <p:spPr>
          <a:xfrm flipH="1">
            <a:off x="2691981" y="3775339"/>
            <a:ext cx="78657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478556" y="2153984"/>
            <a:ext cx="897352" cy="402553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1" name="Rectangle 10"/>
          <p:cNvSpPr/>
          <p:nvPr/>
        </p:nvSpPr>
        <p:spPr>
          <a:xfrm>
            <a:off x="3478556" y="3574063"/>
            <a:ext cx="897352" cy="402553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38" y="5226463"/>
            <a:ext cx="936311" cy="936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14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Ejemplo</a:t>
            </a:r>
            <a:r>
              <a:rPr lang="en-US" dirty="0"/>
              <a:t>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 </a:t>
            </a:r>
            <a:r>
              <a:rPr lang="en-US" dirty="0" err="1"/>
              <a:t>semaforo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“</a:t>
            </a:r>
            <a:r>
              <a:rPr lang="en-US" dirty="0" err="1"/>
              <a:t>verde</a:t>
            </a:r>
            <a:r>
              <a:rPr lang="en-US" dirty="0"/>
              <a:t>” </a:t>
            </a:r>
            <a:r>
              <a:rPr lang="en-US" dirty="0" err="1"/>
              <a:t>imprimir</a:t>
            </a:r>
            <a:r>
              <a:rPr lang="en-US" dirty="0"/>
              <a:t> </a:t>
            </a:r>
            <a:r>
              <a:rPr lang="en-US" dirty="0" err="1"/>
              <a:t>cruzar</a:t>
            </a:r>
            <a:r>
              <a:rPr lang="en-US" dirty="0"/>
              <a:t>, </a:t>
            </a:r>
            <a:r>
              <a:rPr lang="en-US" dirty="0" err="1"/>
              <a:t>sino</a:t>
            </a:r>
            <a:r>
              <a:rPr lang="en-US" dirty="0"/>
              <a:t> </a:t>
            </a:r>
            <a:r>
              <a:rPr lang="en-US" dirty="0" err="1"/>
              <a:t>imprimir</a:t>
            </a:r>
            <a:r>
              <a:rPr lang="en-US" dirty="0"/>
              <a:t> “</a:t>
            </a:r>
            <a:r>
              <a:rPr lang="en-US" dirty="0" err="1"/>
              <a:t>Parar</a:t>
            </a:r>
            <a:r>
              <a:rPr lang="en-US" dirty="0"/>
              <a:t>” 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1032" y="2527302"/>
            <a:ext cx="3767015" cy="149824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Rectangle 7"/>
          <p:cNvSpPr/>
          <p:nvPr/>
        </p:nvSpPr>
        <p:spPr>
          <a:xfrm>
            <a:off x="4319856" y="2655280"/>
            <a:ext cx="2907421" cy="298939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344291" y="2604694"/>
            <a:ext cx="2286588" cy="40011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b="1" dirty="0" err="1"/>
              <a:t>Expresión</a:t>
            </a:r>
            <a:r>
              <a:rPr lang="en-US" sz="2000" b="1" dirty="0"/>
              <a:t> </a:t>
            </a:r>
            <a:r>
              <a:rPr lang="en-US" sz="2000" b="1" dirty="0" err="1"/>
              <a:t>Booleana</a:t>
            </a:r>
            <a:endParaRPr lang="es-ES_tradnl" sz="2000" b="1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7403123" y="2831127"/>
            <a:ext cx="941168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004646" y="4965295"/>
            <a:ext cx="8475785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La </a:t>
            </a:r>
            <a:r>
              <a:rPr lang="en-US" sz="2400" dirty="0" err="1"/>
              <a:t>condición</a:t>
            </a:r>
            <a:r>
              <a:rPr lang="en-US" sz="2400" dirty="0"/>
              <a:t> de </a:t>
            </a:r>
            <a:r>
              <a:rPr lang="en-US" sz="2400" dirty="0" err="1"/>
              <a:t>nuestro</a:t>
            </a:r>
            <a:r>
              <a:rPr lang="en-US" sz="2400" dirty="0"/>
              <a:t> </a:t>
            </a:r>
            <a:r>
              <a:rPr lang="en-US" sz="2400" dirty="0" err="1"/>
              <a:t>programa</a:t>
            </a:r>
            <a:r>
              <a:rPr lang="en-US" sz="2400" dirty="0"/>
              <a:t> </a:t>
            </a:r>
            <a:r>
              <a:rPr lang="en-US" sz="2400" dirty="0" err="1"/>
              <a:t>es</a:t>
            </a:r>
            <a:r>
              <a:rPr lang="en-US" sz="2400" dirty="0"/>
              <a:t> </a:t>
            </a:r>
            <a:r>
              <a:rPr lang="en-US" sz="2400" b="1" dirty="0" err="1"/>
              <a:t>semaforo</a:t>
            </a:r>
            <a:r>
              <a:rPr lang="en-US" sz="2400" b="1" dirty="0"/>
              <a:t> == </a:t>
            </a:r>
            <a:r>
              <a:rPr lang="en-US" sz="2400" b="1" dirty="0" err="1"/>
              <a:t>verde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582292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Ejemplo</a:t>
            </a:r>
            <a:r>
              <a:rPr lang="en-US" dirty="0"/>
              <a:t>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 la </a:t>
            </a:r>
            <a:r>
              <a:rPr lang="en-US" dirty="0" err="1"/>
              <a:t>compra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mayor que $100, </a:t>
            </a:r>
            <a:r>
              <a:rPr lang="en-US" dirty="0" err="1"/>
              <a:t>aplicar</a:t>
            </a:r>
            <a:r>
              <a:rPr lang="en-US" dirty="0"/>
              <a:t> un </a:t>
            </a:r>
            <a:r>
              <a:rPr lang="en-US" dirty="0" err="1"/>
              <a:t>descuento</a:t>
            </a:r>
            <a:r>
              <a:rPr lang="en-US" dirty="0"/>
              <a:t> del 10%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4646" y="4965295"/>
            <a:ext cx="8475785" cy="8309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En</a:t>
            </a:r>
            <a:r>
              <a:rPr lang="en-US" sz="2400" dirty="0"/>
              <a:t> </a:t>
            </a:r>
            <a:r>
              <a:rPr lang="en-US" sz="2400" dirty="0" err="1"/>
              <a:t>este</a:t>
            </a:r>
            <a:r>
              <a:rPr lang="en-US" sz="2400" dirty="0"/>
              <a:t> </a:t>
            </a:r>
            <a:r>
              <a:rPr lang="en-US" sz="2400" dirty="0" err="1"/>
              <a:t>caso</a:t>
            </a:r>
            <a:r>
              <a:rPr lang="en-US" sz="2400" dirty="0"/>
              <a:t> no </a:t>
            </a:r>
            <a:r>
              <a:rPr lang="en-US" sz="2400" dirty="0" err="1"/>
              <a:t>necesitamos</a:t>
            </a:r>
            <a:r>
              <a:rPr lang="en-US" sz="2400" dirty="0"/>
              <a:t> </a:t>
            </a:r>
            <a:r>
              <a:rPr lang="en-US" sz="2400" dirty="0" err="1"/>
              <a:t>usar</a:t>
            </a:r>
            <a:r>
              <a:rPr lang="en-US" sz="2400" dirty="0"/>
              <a:t> </a:t>
            </a:r>
            <a:r>
              <a:rPr lang="en-US" sz="2400" dirty="0" err="1"/>
              <a:t>bloque</a:t>
            </a:r>
            <a:r>
              <a:rPr lang="en-US" sz="2400" dirty="0"/>
              <a:t> </a:t>
            </a:r>
            <a:r>
              <a:rPr lang="en-US" sz="2400" b="1" dirty="0"/>
              <a:t>else, </a:t>
            </a:r>
            <a:r>
              <a:rPr lang="en-US" sz="2400" dirty="0" err="1"/>
              <a:t>porque</a:t>
            </a:r>
            <a:r>
              <a:rPr lang="en-US" sz="2400" dirty="0"/>
              <a:t> no </a:t>
            </a:r>
            <a:r>
              <a:rPr lang="en-US" sz="2400" dirty="0" err="1"/>
              <a:t>queremos</a:t>
            </a:r>
            <a:r>
              <a:rPr lang="en-US" sz="2400" dirty="0"/>
              <a:t> que </a:t>
            </a:r>
            <a:r>
              <a:rPr lang="en-US" sz="2400" dirty="0" err="1"/>
              <a:t>ocurra</a:t>
            </a:r>
            <a:r>
              <a:rPr lang="en-US" sz="2400" dirty="0"/>
              <a:t> nada </a:t>
            </a:r>
            <a:r>
              <a:rPr lang="en-US" sz="2400" dirty="0" err="1"/>
              <a:t>sino</a:t>
            </a:r>
            <a:r>
              <a:rPr lang="en-US" sz="2400" dirty="0"/>
              <a:t> se </a:t>
            </a:r>
            <a:r>
              <a:rPr lang="en-US" sz="2400" dirty="0" err="1"/>
              <a:t>cumple</a:t>
            </a:r>
            <a:r>
              <a:rPr lang="en-US" sz="2400" dirty="0"/>
              <a:t> la </a:t>
            </a:r>
            <a:r>
              <a:rPr lang="en-US" sz="2400" dirty="0" err="1"/>
              <a:t>condición</a:t>
            </a:r>
            <a:endParaRPr lang="en-US" sz="24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1545" y="2944445"/>
            <a:ext cx="6263743" cy="143412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Rectangle 9"/>
          <p:cNvSpPr/>
          <p:nvPr/>
        </p:nvSpPr>
        <p:spPr>
          <a:xfrm>
            <a:off x="3516925" y="3685699"/>
            <a:ext cx="5521567" cy="541840"/>
          </a:xfrm>
          <a:prstGeom prst="rect">
            <a:avLst/>
          </a:prstGeom>
          <a:solidFill>
            <a:srgbClr val="00B0F0">
              <a:alpha val="15000"/>
            </a:srgb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15145" y="3261185"/>
            <a:ext cx="2323710" cy="132343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b="1" dirty="0" err="1"/>
              <a:t>Bloque</a:t>
            </a:r>
            <a:r>
              <a:rPr lang="en-US" sz="2000" b="1" dirty="0"/>
              <a:t> de c</a:t>
            </a:r>
            <a:r>
              <a:rPr lang="es-ES_tradnl" sz="2000" b="1" dirty="0" err="1"/>
              <a:t>ódigo</a:t>
            </a:r>
            <a:r>
              <a:rPr lang="es-ES_tradnl" sz="2000" b="1" dirty="0"/>
              <a:t> </a:t>
            </a:r>
          </a:p>
          <a:p>
            <a:r>
              <a:rPr lang="es-ES_tradnl" sz="2000" b="1" dirty="0"/>
              <a:t>que se ejecuta cuando la condición es evaluada a True</a:t>
            </a:r>
            <a:endParaRPr lang="en-US" sz="2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9590267" y="3240700"/>
            <a:ext cx="2286588" cy="40011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b="1" dirty="0" err="1"/>
              <a:t>Expresión</a:t>
            </a:r>
            <a:r>
              <a:rPr lang="en-US" sz="2000" b="1" dirty="0"/>
              <a:t> </a:t>
            </a:r>
            <a:r>
              <a:rPr lang="en-US" sz="2000" b="1" dirty="0" err="1"/>
              <a:t>Booleana</a:t>
            </a:r>
            <a:endParaRPr lang="es-ES_tradnl" sz="2000" b="1" dirty="0"/>
          </a:p>
        </p:txBody>
      </p:sp>
      <p:sp>
        <p:nvSpPr>
          <p:cNvPr id="16" name="Rectangle 15"/>
          <p:cNvSpPr/>
          <p:nvPr/>
        </p:nvSpPr>
        <p:spPr>
          <a:xfrm>
            <a:off x="3302487" y="3261186"/>
            <a:ext cx="1937728" cy="362040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2656440" y="3991705"/>
            <a:ext cx="860485" cy="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31744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Ejercicio</a:t>
            </a:r>
            <a:r>
              <a:rPr lang="en-US" dirty="0"/>
              <a:t>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447317"/>
            <a:ext cx="10515600" cy="4351338"/>
          </a:xfrm>
        </p:spPr>
        <p:txBody>
          <a:bodyPr/>
          <a:lstStyle/>
          <a:p>
            <a:r>
              <a:rPr lang="en-US" dirty="0" err="1"/>
              <a:t>Escribir</a:t>
            </a:r>
            <a:r>
              <a:rPr lang="en-US" dirty="0"/>
              <a:t> un </a:t>
            </a:r>
            <a:r>
              <a:rPr lang="en-US" dirty="0" err="1"/>
              <a:t>programa</a:t>
            </a:r>
            <a:r>
              <a:rPr lang="en-US" dirty="0"/>
              <a:t> en python que </a:t>
            </a:r>
            <a:r>
              <a:rPr lang="en-US" dirty="0" err="1"/>
              <a:t>imprima</a:t>
            </a:r>
            <a:r>
              <a:rPr lang="en-US" dirty="0"/>
              <a:t>  “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smtClean="0"/>
              <a:t>par” </a:t>
            </a:r>
            <a:r>
              <a:rPr lang="en-US" dirty="0" err="1"/>
              <a:t>si</a:t>
            </a:r>
            <a:r>
              <a:rPr lang="en-US" dirty="0"/>
              <a:t> el </a:t>
            </a:r>
            <a:r>
              <a:rPr lang="en-US" dirty="0" err="1"/>
              <a:t>número</a:t>
            </a:r>
            <a:r>
              <a:rPr lang="en-US" dirty="0"/>
              <a:t> </a:t>
            </a:r>
            <a:r>
              <a:rPr lang="en-US" dirty="0" err="1"/>
              <a:t>ingresado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par y “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impar</a:t>
            </a:r>
            <a:r>
              <a:rPr lang="en-US" dirty="0"/>
              <a:t>” </a:t>
            </a:r>
            <a:r>
              <a:rPr lang="en-US" dirty="0" err="1"/>
              <a:t>si</a:t>
            </a:r>
            <a:r>
              <a:rPr lang="en-US" dirty="0"/>
              <a:t> el </a:t>
            </a:r>
            <a:r>
              <a:rPr lang="en-US" dirty="0" err="1"/>
              <a:t>número</a:t>
            </a:r>
            <a:r>
              <a:rPr lang="en-US" dirty="0"/>
              <a:t> </a:t>
            </a:r>
            <a:r>
              <a:rPr lang="en-US" dirty="0" err="1"/>
              <a:t>ingresado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impar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545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Solución</a:t>
            </a:r>
            <a:r>
              <a:rPr lang="en-US" dirty="0"/>
              <a:t> </a:t>
            </a:r>
            <a:r>
              <a:rPr lang="en-US" dirty="0" err="1"/>
              <a:t>Ejercicio</a:t>
            </a:r>
            <a:r>
              <a:rPr lang="en-US" dirty="0"/>
              <a:t>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Escribir</a:t>
            </a:r>
            <a:r>
              <a:rPr lang="en-US" dirty="0"/>
              <a:t> un </a:t>
            </a:r>
            <a:r>
              <a:rPr lang="en-US" dirty="0" err="1"/>
              <a:t>programa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python que </a:t>
            </a:r>
            <a:r>
              <a:rPr lang="en-US" dirty="0" err="1"/>
              <a:t>imprima</a:t>
            </a:r>
            <a:r>
              <a:rPr lang="en-US" dirty="0"/>
              <a:t>  “</a:t>
            </a:r>
            <a:r>
              <a:rPr lang="en-US" dirty="0" err="1"/>
              <a:t>es</a:t>
            </a:r>
            <a:r>
              <a:rPr lang="en-US" dirty="0"/>
              <a:t> para” </a:t>
            </a:r>
            <a:r>
              <a:rPr lang="en-US" dirty="0" err="1"/>
              <a:t>si</a:t>
            </a:r>
            <a:r>
              <a:rPr lang="en-US" dirty="0"/>
              <a:t> el </a:t>
            </a:r>
            <a:r>
              <a:rPr lang="en-US" dirty="0" err="1"/>
              <a:t>número</a:t>
            </a:r>
            <a:r>
              <a:rPr lang="en-US" dirty="0"/>
              <a:t> </a:t>
            </a:r>
            <a:r>
              <a:rPr lang="en-US" dirty="0" err="1"/>
              <a:t>ingresado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par y “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impar</a:t>
            </a:r>
            <a:r>
              <a:rPr lang="en-US" dirty="0"/>
              <a:t>” </a:t>
            </a:r>
            <a:r>
              <a:rPr lang="en-US" dirty="0" err="1"/>
              <a:t>si</a:t>
            </a:r>
            <a:r>
              <a:rPr lang="en-US" dirty="0"/>
              <a:t> el </a:t>
            </a:r>
            <a:r>
              <a:rPr lang="en-US" dirty="0" err="1"/>
              <a:t>número</a:t>
            </a:r>
            <a:r>
              <a:rPr lang="en-US" dirty="0"/>
              <a:t> </a:t>
            </a:r>
            <a:r>
              <a:rPr lang="en-US" dirty="0" err="1"/>
              <a:t>ingresado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impar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2860" y="3149417"/>
            <a:ext cx="5686279" cy="170375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3669226" y="3499341"/>
            <a:ext cx="2362297" cy="281351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858106" y="5440079"/>
            <a:ext cx="9044356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Un </a:t>
            </a:r>
            <a:r>
              <a:rPr lang="en-US" sz="2400" dirty="0" err="1"/>
              <a:t>número</a:t>
            </a:r>
            <a:r>
              <a:rPr lang="en-US" sz="2400" dirty="0"/>
              <a:t> </a:t>
            </a:r>
            <a:r>
              <a:rPr lang="en-US" sz="2400" dirty="0" err="1"/>
              <a:t>es</a:t>
            </a:r>
            <a:r>
              <a:rPr lang="en-US" sz="2400" dirty="0"/>
              <a:t> par </a:t>
            </a:r>
            <a:r>
              <a:rPr lang="en-US" sz="2400" dirty="0" err="1"/>
              <a:t>si</a:t>
            </a:r>
            <a:r>
              <a:rPr lang="en-US" sz="2400" dirty="0"/>
              <a:t> el </a:t>
            </a:r>
            <a:r>
              <a:rPr lang="en-US" sz="2400" dirty="0" err="1"/>
              <a:t>resido</a:t>
            </a:r>
            <a:r>
              <a:rPr lang="en-US" sz="2400" dirty="0"/>
              <a:t> de la </a:t>
            </a:r>
            <a:r>
              <a:rPr lang="en-US" sz="2400" dirty="0" err="1"/>
              <a:t>división</a:t>
            </a:r>
            <a:r>
              <a:rPr lang="en-US" sz="2400" dirty="0"/>
              <a:t> de ese </a:t>
            </a:r>
            <a:r>
              <a:rPr lang="en-US" sz="2400" dirty="0" err="1"/>
              <a:t>número</a:t>
            </a:r>
            <a:r>
              <a:rPr lang="en-US" sz="2400" dirty="0"/>
              <a:t> para 2 </a:t>
            </a:r>
            <a:r>
              <a:rPr lang="en-US" sz="2400" dirty="0" err="1"/>
              <a:t>es</a:t>
            </a:r>
            <a:r>
              <a:rPr lang="en-US" sz="2400" dirty="0"/>
              <a:t> 0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203016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Estructuras</a:t>
            </a:r>
            <a:r>
              <a:rPr lang="en-US" dirty="0"/>
              <a:t> de Control </a:t>
            </a:r>
            <a:r>
              <a:rPr lang="en-US" dirty="0" err="1"/>
              <a:t>Condicionales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Un </a:t>
            </a:r>
            <a:r>
              <a:rPr lang="en-US" dirty="0" err="1"/>
              <a:t>bloque</a:t>
            </a:r>
            <a:r>
              <a:rPr lang="en-US" dirty="0"/>
              <a:t> de </a:t>
            </a:r>
            <a:r>
              <a:rPr lang="en-US" dirty="0" err="1"/>
              <a:t>instrucciones</a:t>
            </a:r>
            <a:r>
              <a:rPr lang="en-US" dirty="0"/>
              <a:t>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contener</a:t>
            </a:r>
            <a:r>
              <a:rPr lang="en-US" dirty="0"/>
              <a:t> </a:t>
            </a:r>
            <a:r>
              <a:rPr lang="en-US" dirty="0" err="1"/>
              <a:t>varias</a:t>
            </a:r>
            <a:r>
              <a:rPr lang="en-US" dirty="0"/>
              <a:t> </a:t>
            </a:r>
            <a:r>
              <a:rPr lang="en-US" dirty="0" err="1"/>
              <a:t>instrucciones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Todas</a:t>
            </a:r>
            <a:r>
              <a:rPr lang="en-US" dirty="0"/>
              <a:t> las </a:t>
            </a:r>
            <a:r>
              <a:rPr lang="en-US" dirty="0" err="1"/>
              <a:t>instrucciones</a:t>
            </a:r>
            <a:r>
              <a:rPr lang="en-US" dirty="0"/>
              <a:t> del </a:t>
            </a:r>
            <a:r>
              <a:rPr lang="en-US" dirty="0" err="1"/>
              <a:t>bloque</a:t>
            </a:r>
            <a:r>
              <a:rPr lang="en-US" dirty="0"/>
              <a:t> </a:t>
            </a:r>
            <a:r>
              <a:rPr lang="en-US" dirty="0" err="1"/>
              <a:t>deben</a:t>
            </a:r>
            <a:r>
              <a:rPr lang="en-US" dirty="0"/>
              <a:t> </a:t>
            </a:r>
            <a:r>
              <a:rPr lang="en-US" dirty="0" err="1"/>
              <a:t>terner</a:t>
            </a:r>
            <a:r>
              <a:rPr lang="en-US" dirty="0"/>
              <a:t> la </a:t>
            </a:r>
            <a:r>
              <a:rPr lang="en-US" dirty="0" err="1"/>
              <a:t>misma</a:t>
            </a:r>
            <a:r>
              <a:rPr lang="en-US" dirty="0"/>
              <a:t> </a:t>
            </a:r>
            <a:r>
              <a:rPr lang="en-US" dirty="0" err="1"/>
              <a:t>identación</a:t>
            </a:r>
            <a:r>
              <a:rPr lang="en-US" dirty="0"/>
              <a:t>.</a:t>
            </a:r>
          </a:p>
          <a:p>
            <a:pPr algn="just"/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7371" y="3234259"/>
            <a:ext cx="6726382" cy="279514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Rectangle 14"/>
          <p:cNvSpPr/>
          <p:nvPr/>
        </p:nvSpPr>
        <p:spPr>
          <a:xfrm>
            <a:off x="2709948" y="3800017"/>
            <a:ext cx="349136" cy="805234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6" name="Rectangle 15"/>
          <p:cNvSpPr/>
          <p:nvPr/>
        </p:nvSpPr>
        <p:spPr>
          <a:xfrm>
            <a:off x="2709948" y="4914710"/>
            <a:ext cx="349136" cy="805234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68678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Estructuras</a:t>
            </a:r>
            <a:r>
              <a:rPr lang="en-US" dirty="0"/>
              <a:t> de Control </a:t>
            </a:r>
            <a:r>
              <a:rPr lang="en-US" dirty="0" err="1"/>
              <a:t>Condicionales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 err="1"/>
              <a:t>Todas</a:t>
            </a:r>
            <a:r>
              <a:rPr lang="en-US" b="1" dirty="0"/>
              <a:t> las </a:t>
            </a:r>
            <a:r>
              <a:rPr lang="en-US" b="1" dirty="0" err="1"/>
              <a:t>instrucciones</a:t>
            </a:r>
            <a:r>
              <a:rPr lang="en-US" b="1" dirty="0"/>
              <a:t> </a:t>
            </a:r>
            <a:r>
              <a:rPr lang="en-US" dirty="0" err="1"/>
              <a:t>dentro</a:t>
            </a:r>
            <a:r>
              <a:rPr lang="en-US" dirty="0"/>
              <a:t> del </a:t>
            </a:r>
            <a:r>
              <a:rPr lang="en-US" dirty="0" err="1"/>
              <a:t>bloque</a:t>
            </a:r>
            <a:r>
              <a:rPr lang="en-US" dirty="0"/>
              <a:t> se </a:t>
            </a:r>
            <a:r>
              <a:rPr lang="en-US" b="1" dirty="0" err="1"/>
              <a:t>ejecutarán</a:t>
            </a:r>
            <a:r>
              <a:rPr lang="en-US" b="1" dirty="0"/>
              <a:t> </a:t>
            </a:r>
            <a:r>
              <a:rPr lang="en-US" b="1" dirty="0" err="1"/>
              <a:t>secuencialmente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876" y="3073382"/>
            <a:ext cx="5586431" cy="232143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Right Arrow 7"/>
          <p:cNvSpPr/>
          <p:nvPr/>
        </p:nvSpPr>
        <p:spPr>
          <a:xfrm>
            <a:off x="6742429" y="3360812"/>
            <a:ext cx="640828" cy="410995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6742429" y="4561971"/>
            <a:ext cx="640828" cy="412413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8378" y="3162198"/>
            <a:ext cx="3865419" cy="80822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8379" y="4442002"/>
            <a:ext cx="3865419" cy="79917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95001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Objetivos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C" dirty="0"/>
              <a:t>Implementar programas que utilicen estructuras de control condicionales e iterativas para la resolución de problemas que involucren toma de decisiones. </a:t>
            </a:r>
            <a:endParaRPr lang="en-GB" dirty="0"/>
          </a:p>
          <a:p>
            <a:pPr algn="just"/>
            <a:r>
              <a:rPr lang="es-EC" dirty="0"/>
              <a:t>Reconocer la diferencia entre un lazo de repetición fija y un lazo condicional para la resolución de problemas. </a:t>
            </a:r>
            <a:endParaRPr lang="en-GB" dirty="0"/>
          </a:p>
          <a:p>
            <a:pPr algn="just"/>
            <a:r>
              <a:rPr lang="es-EC" dirty="0"/>
              <a:t>Utilizar estructuras de control anidadas para la resolución de problemas. </a:t>
            </a:r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3977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Estructuras</a:t>
            </a:r>
            <a:r>
              <a:rPr lang="en-US" dirty="0"/>
              <a:t> de Control </a:t>
            </a:r>
            <a:r>
              <a:rPr lang="en-US" dirty="0" err="1"/>
              <a:t>Condicionales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Cualquier</a:t>
            </a:r>
            <a:r>
              <a:rPr lang="en-US" dirty="0"/>
              <a:t> </a:t>
            </a:r>
            <a:r>
              <a:rPr lang="en-US" dirty="0" err="1"/>
              <a:t>instrucción</a:t>
            </a:r>
            <a:r>
              <a:rPr lang="en-US" dirty="0"/>
              <a:t> que </a:t>
            </a:r>
            <a:r>
              <a:rPr lang="en-US" b="1" dirty="0"/>
              <a:t>no </a:t>
            </a:r>
            <a:r>
              <a:rPr lang="en-US" b="1" dirty="0" err="1"/>
              <a:t>este</a:t>
            </a:r>
            <a:r>
              <a:rPr lang="en-US" dirty="0"/>
              <a:t> </a:t>
            </a:r>
            <a:r>
              <a:rPr lang="en-US" dirty="0" err="1"/>
              <a:t>dentro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b="1" dirty="0" err="1"/>
              <a:t>bloques</a:t>
            </a:r>
            <a:r>
              <a:rPr lang="en-US" b="1" dirty="0"/>
              <a:t> if </a:t>
            </a:r>
            <a:r>
              <a:rPr lang="en-US" dirty="0"/>
              <a:t>o </a:t>
            </a:r>
            <a:r>
              <a:rPr lang="en-US" b="1" dirty="0"/>
              <a:t>else</a:t>
            </a:r>
            <a:r>
              <a:rPr lang="en-US" dirty="0"/>
              <a:t>, se </a:t>
            </a:r>
            <a:r>
              <a:rPr lang="en-US" b="1" dirty="0" err="1"/>
              <a:t>ejecutará</a:t>
            </a:r>
            <a:r>
              <a:rPr lang="en-US" b="1" dirty="0"/>
              <a:t> </a:t>
            </a:r>
            <a:r>
              <a:rPr lang="en-US" b="1" dirty="0" err="1"/>
              <a:t>siempre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6579043" y="3675033"/>
            <a:ext cx="575653" cy="326261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6568185" y="5044936"/>
            <a:ext cx="575653" cy="329648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10694"/>
            <a:ext cx="5672070" cy="299570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2428" y="3241963"/>
            <a:ext cx="4093945" cy="116763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3470" y="4692770"/>
            <a:ext cx="4092242" cy="108282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49018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Decisiones</a:t>
            </a:r>
            <a:r>
              <a:rPr lang="en-US" dirty="0"/>
              <a:t> </a:t>
            </a:r>
            <a:r>
              <a:rPr lang="en-US" dirty="0" err="1"/>
              <a:t>Consecutivas</a:t>
            </a:r>
            <a:r>
              <a:rPr lang="en-US" dirty="0"/>
              <a:t>: if </a:t>
            </a:r>
            <a:r>
              <a:rPr lang="en-AU" dirty="0"/>
              <a:t>-</a:t>
            </a:r>
            <a:r>
              <a:rPr lang="en-US" dirty="0"/>
              <a:t> </a:t>
            </a:r>
            <a:r>
              <a:rPr lang="en-US" dirty="0" err="1"/>
              <a:t>elif</a:t>
            </a:r>
            <a:r>
              <a:rPr lang="en-US" dirty="0"/>
              <a:t> - else</a:t>
            </a:r>
          </a:p>
        </p:txBody>
      </p:sp>
      <p:sp>
        <p:nvSpPr>
          <p:cNvPr id="8" name="Rectangle 7"/>
          <p:cNvSpPr/>
          <p:nvPr/>
        </p:nvSpPr>
        <p:spPr>
          <a:xfrm>
            <a:off x="1520910" y="1875730"/>
            <a:ext cx="4888523" cy="35394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7021"/>
                </a:solidFill>
                <a:latin typeface="Consolas" charset="0"/>
                <a:ea typeface="Consolas" charset="0"/>
                <a:cs typeface="Consolas" charset="0"/>
              </a:rPr>
              <a:t>if </a:t>
            </a:r>
            <a:r>
              <a:rPr lang="en-US" sz="28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EXPRESION_BOLEANA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: </a:t>
            </a:r>
          </a:p>
          <a:p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	SENTENCIA_A </a:t>
            </a:r>
          </a:p>
          <a:p>
            <a:r>
              <a:rPr lang="en-US" sz="2800" b="1" dirty="0" err="1">
                <a:solidFill>
                  <a:srgbClr val="007021"/>
                </a:solidFill>
                <a:latin typeface="Consolas" charset="0"/>
                <a:ea typeface="Consolas" charset="0"/>
                <a:cs typeface="Consolas" charset="0"/>
              </a:rPr>
              <a:t>elif</a:t>
            </a:r>
            <a:r>
              <a:rPr lang="en-US" sz="2800" b="1" dirty="0">
                <a:solidFill>
                  <a:srgbClr val="00702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EXPRESION_BOLEANA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: </a:t>
            </a:r>
          </a:p>
          <a:p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	SENTENCIA_B</a:t>
            </a:r>
          </a:p>
          <a:p>
            <a:r>
              <a:rPr lang="en-US" sz="2800" b="1" dirty="0" err="1">
                <a:solidFill>
                  <a:srgbClr val="007021"/>
                </a:solidFill>
                <a:latin typeface="Consolas" charset="0"/>
                <a:ea typeface="Consolas" charset="0"/>
                <a:cs typeface="Consolas" charset="0"/>
              </a:rPr>
              <a:t>elif</a:t>
            </a:r>
            <a:r>
              <a:rPr lang="en-US" sz="2800" b="1" dirty="0">
                <a:solidFill>
                  <a:srgbClr val="00702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EXPRESION_BOLEANA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: </a:t>
            </a:r>
          </a:p>
          <a:p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	SENTENCIA_C</a:t>
            </a:r>
          </a:p>
          <a:p>
            <a:r>
              <a:rPr lang="en-US" sz="2800" b="1" dirty="0">
                <a:solidFill>
                  <a:srgbClr val="007021"/>
                </a:solidFill>
                <a:latin typeface="Consolas" charset="0"/>
                <a:ea typeface="Consolas" charset="0"/>
                <a:cs typeface="Consolas" charset="0"/>
              </a:rPr>
              <a:t>else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: </a:t>
            </a:r>
          </a:p>
          <a:p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	SENTENCIA_D </a:t>
            </a:r>
            <a:endParaRPr lang="en-US" sz="2800" dirty="0">
              <a:effectLst/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71421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Sintáxis</a:t>
            </a:r>
            <a:r>
              <a:rPr lang="en-US" dirty="0"/>
              <a:t> : if </a:t>
            </a:r>
            <a:r>
              <a:rPr lang="en-AU" dirty="0"/>
              <a:t>-</a:t>
            </a:r>
            <a:r>
              <a:rPr lang="en-US" dirty="0"/>
              <a:t> </a:t>
            </a:r>
            <a:r>
              <a:rPr lang="en-US" dirty="0" err="1"/>
              <a:t>elseif</a:t>
            </a:r>
            <a:r>
              <a:rPr lang="en-US" dirty="0"/>
              <a:t> - if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04313" y="2310445"/>
            <a:ext cx="4446465" cy="2677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7021"/>
                </a:solidFill>
                <a:latin typeface="Consolas" charset="0"/>
                <a:ea typeface="Consolas" charset="0"/>
                <a:cs typeface="Consolas" charset="0"/>
              </a:rPr>
              <a:t>if 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x </a:t>
            </a:r>
            <a:r>
              <a:rPr lang="en-US" sz="2800" dirty="0">
                <a:solidFill>
                  <a:srgbClr val="666666"/>
                </a:solidFill>
                <a:latin typeface="Consolas" charset="0"/>
                <a:ea typeface="Consolas" charset="0"/>
                <a:cs typeface="Consolas" charset="0"/>
              </a:rPr>
              <a:t>&lt; 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y: </a:t>
            </a:r>
          </a:p>
          <a:p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	SENTENCIA_A </a:t>
            </a:r>
          </a:p>
          <a:p>
            <a:r>
              <a:rPr lang="en-US" sz="2800" b="1" dirty="0" err="1">
                <a:solidFill>
                  <a:srgbClr val="007021"/>
                </a:solidFill>
                <a:latin typeface="Consolas" charset="0"/>
                <a:ea typeface="Consolas" charset="0"/>
                <a:cs typeface="Consolas" charset="0"/>
              </a:rPr>
              <a:t>elif</a:t>
            </a:r>
            <a:r>
              <a:rPr lang="en-US" sz="2800" b="1" dirty="0">
                <a:solidFill>
                  <a:srgbClr val="00702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x </a:t>
            </a:r>
            <a:r>
              <a:rPr lang="en-US" sz="2800" dirty="0">
                <a:solidFill>
                  <a:srgbClr val="666666"/>
                </a:solidFill>
                <a:latin typeface="Consolas" charset="0"/>
                <a:ea typeface="Consolas" charset="0"/>
                <a:cs typeface="Consolas" charset="0"/>
              </a:rPr>
              <a:t>&gt; 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y: </a:t>
            </a:r>
          </a:p>
          <a:p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	SENTENCIA_B </a:t>
            </a:r>
          </a:p>
          <a:p>
            <a:r>
              <a:rPr lang="en-US" sz="2800" b="1" dirty="0">
                <a:solidFill>
                  <a:srgbClr val="007021"/>
                </a:solidFill>
                <a:latin typeface="Consolas" charset="0"/>
                <a:ea typeface="Consolas" charset="0"/>
                <a:cs typeface="Consolas" charset="0"/>
              </a:rPr>
              <a:t>else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: </a:t>
            </a:r>
          </a:p>
          <a:p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	SENTENCIA_C </a:t>
            </a:r>
            <a:endParaRPr lang="en-US" sz="2800" dirty="0">
              <a:effectLst/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58106" y="5440079"/>
            <a:ext cx="9044356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latin typeface="Consolas" charset="0"/>
                <a:ea typeface="Consolas" charset="0"/>
                <a:cs typeface="Consolas" charset="0"/>
              </a:rPr>
              <a:t>elif</a:t>
            </a:r>
            <a:r>
              <a:rPr lang="en-US" sz="2400" b="1" dirty="0"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en-US" sz="2400" b="1" dirty="0" err="1">
                <a:latin typeface="Consolas" charset="0"/>
                <a:ea typeface="Consolas" charset="0"/>
                <a:cs typeface="Consolas" charset="0"/>
              </a:rPr>
              <a:t>sino</a:t>
            </a:r>
            <a:r>
              <a:rPr lang="en-US" sz="2400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b="1" dirty="0" err="1">
                <a:latin typeface="Consolas" charset="0"/>
                <a:ea typeface="Consolas" charset="0"/>
                <a:cs typeface="Consolas" charset="0"/>
              </a:rPr>
              <a:t>si</a:t>
            </a:r>
            <a:r>
              <a:rPr lang="en-US" sz="2400" b="1" dirty="0">
                <a:latin typeface="Consolas" charset="0"/>
                <a:ea typeface="Consolas" charset="0"/>
                <a:cs typeface="Consolas" charset="0"/>
              </a:rPr>
              <a:t>) </a:t>
            </a:r>
            <a:r>
              <a:rPr lang="en-US" sz="2400" b="1" dirty="0" err="1">
                <a:latin typeface="Consolas" charset="0"/>
                <a:ea typeface="Consolas" charset="0"/>
                <a:cs typeface="Consolas" charset="0"/>
              </a:rPr>
              <a:t>es</a:t>
            </a:r>
            <a:r>
              <a:rPr lang="en-US" sz="2400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b="1" dirty="0" err="1">
                <a:latin typeface="Consolas" charset="0"/>
                <a:ea typeface="Consolas" charset="0"/>
                <a:cs typeface="Consolas" charset="0"/>
              </a:rPr>
              <a:t>una</a:t>
            </a:r>
            <a:r>
              <a:rPr lang="en-US" sz="2400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b="1" dirty="0" err="1">
                <a:latin typeface="Consolas" charset="0"/>
                <a:ea typeface="Consolas" charset="0"/>
                <a:cs typeface="Consolas" charset="0"/>
              </a:rPr>
              <a:t>abreviatura</a:t>
            </a:r>
            <a:r>
              <a:rPr lang="en-US" sz="2400" b="1" dirty="0">
                <a:latin typeface="Consolas" charset="0"/>
                <a:ea typeface="Consolas" charset="0"/>
                <a:cs typeface="Consolas" charset="0"/>
              </a:rPr>
              <a:t> de else if </a:t>
            </a:r>
            <a:r>
              <a:rPr lang="en-US" sz="2400" b="1" dirty="0">
                <a:solidFill>
                  <a:srgbClr val="00702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sz="2400" b="1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5816890" y="2334077"/>
            <a:ext cx="3139569" cy="805105"/>
          </a:xfrm>
          <a:prstGeom prst="wedgeRoundRectCallout">
            <a:avLst>
              <a:gd name="adj1" fmla="val -94696"/>
              <a:gd name="adj2" fmla="val 28109"/>
              <a:gd name="adj3" fmla="val 16667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2000" dirty="0"/>
              <a:t>Se ejecuta si </a:t>
            </a:r>
            <a:r>
              <a:rPr lang="en-US" sz="2000" b="1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x &lt; y </a:t>
            </a:r>
            <a:r>
              <a:rPr lang="en-US" sz="2000" dirty="0" err="1"/>
              <a:t>devuelve</a:t>
            </a:r>
            <a:r>
              <a:rPr lang="en-US" sz="2000" dirty="0"/>
              <a:t> </a:t>
            </a:r>
            <a:r>
              <a:rPr lang="en-US" sz="2000" b="1" dirty="0"/>
              <a:t>True</a:t>
            </a:r>
            <a:endParaRPr lang="es-ES_tradnl" sz="2000" b="1" dirty="0"/>
          </a:p>
        </p:txBody>
      </p:sp>
      <p:sp>
        <p:nvSpPr>
          <p:cNvPr id="10" name="Rounded Rectangular Callout 9"/>
          <p:cNvSpPr/>
          <p:nvPr/>
        </p:nvSpPr>
        <p:spPr>
          <a:xfrm>
            <a:off x="5816891" y="3274119"/>
            <a:ext cx="3139569" cy="805105"/>
          </a:xfrm>
          <a:prstGeom prst="wedgeRoundRectCallout">
            <a:avLst>
              <a:gd name="adj1" fmla="val -94696"/>
              <a:gd name="adj2" fmla="val 28109"/>
              <a:gd name="adj3" fmla="val 16667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2000" dirty="0"/>
              <a:t>Se ejecuta si </a:t>
            </a:r>
            <a:r>
              <a:rPr lang="en-US" sz="2000" b="1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x &gt; y </a:t>
            </a:r>
            <a:r>
              <a:rPr lang="en-US" sz="2000" dirty="0" err="1"/>
              <a:t>devuelve</a:t>
            </a:r>
            <a:r>
              <a:rPr lang="en-US" sz="2000" dirty="0"/>
              <a:t> </a:t>
            </a:r>
            <a:r>
              <a:rPr lang="en-US" sz="2000" b="1" dirty="0"/>
              <a:t>False</a:t>
            </a:r>
            <a:endParaRPr lang="es-ES_tradnl" sz="2000" b="1" dirty="0"/>
          </a:p>
        </p:txBody>
      </p:sp>
      <p:sp>
        <p:nvSpPr>
          <p:cNvPr id="11" name="Rounded Rectangular Callout 10"/>
          <p:cNvSpPr/>
          <p:nvPr/>
        </p:nvSpPr>
        <p:spPr>
          <a:xfrm>
            <a:off x="5816890" y="4306594"/>
            <a:ext cx="3139569" cy="805105"/>
          </a:xfrm>
          <a:prstGeom prst="wedgeRoundRectCallout">
            <a:avLst>
              <a:gd name="adj1" fmla="val -95569"/>
              <a:gd name="adj2" fmla="val 4084"/>
              <a:gd name="adj3" fmla="val 16667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2000" dirty="0"/>
              <a:t>Se ejecutan si </a:t>
            </a:r>
            <a:r>
              <a:rPr lang="en-AU" sz="2000" dirty="0" err="1"/>
              <a:t>ninguna</a:t>
            </a:r>
            <a:r>
              <a:rPr lang="en-AU" sz="2000" dirty="0"/>
              <a:t> de las </a:t>
            </a:r>
            <a:r>
              <a:rPr lang="en-AU" sz="2000" dirty="0" err="1"/>
              <a:t>condiciones</a:t>
            </a:r>
            <a:r>
              <a:rPr lang="en-AU" sz="2000" dirty="0"/>
              <a:t> </a:t>
            </a:r>
            <a:r>
              <a:rPr lang="en-AU" sz="2000" dirty="0" err="1"/>
              <a:t>anteriores</a:t>
            </a:r>
            <a:r>
              <a:rPr lang="en-AU" sz="2000" dirty="0"/>
              <a:t> </a:t>
            </a:r>
            <a:r>
              <a:rPr lang="en-AU" sz="2000" dirty="0" err="1"/>
              <a:t>fue</a:t>
            </a:r>
            <a:r>
              <a:rPr lang="en-AU" sz="2000" dirty="0"/>
              <a:t> </a:t>
            </a:r>
            <a:r>
              <a:rPr lang="en-AU" sz="2000" dirty="0" err="1"/>
              <a:t>evaluada</a:t>
            </a:r>
            <a:r>
              <a:rPr lang="en-AU" sz="2000" dirty="0"/>
              <a:t> True</a:t>
            </a:r>
            <a:endParaRPr lang="es-ES_tradnl" sz="2000" b="1" dirty="0"/>
          </a:p>
        </p:txBody>
      </p:sp>
    </p:spTree>
    <p:extLst>
      <p:ext uri="{BB962C8B-B14F-4D97-AF65-F5344CB8AC3E}">
        <p14:creationId xmlns:p14="http://schemas.microsoft.com/office/powerpoint/2010/main" val="3117369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Ejercicio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154241"/>
            <a:ext cx="10515600" cy="4351338"/>
          </a:xfrm>
        </p:spPr>
        <p:txBody>
          <a:bodyPr/>
          <a:lstStyle/>
          <a:p>
            <a:pPr algn="just"/>
            <a:r>
              <a:rPr lang="en-US" dirty="0"/>
              <a:t>Una </a:t>
            </a:r>
            <a:r>
              <a:rPr lang="en-US" dirty="0" err="1"/>
              <a:t>tienda</a:t>
            </a:r>
            <a:r>
              <a:rPr lang="en-US" dirty="0"/>
              <a:t> cobra $12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artículo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el </a:t>
            </a:r>
            <a:r>
              <a:rPr lang="en-US" dirty="0" err="1"/>
              <a:t>usuario</a:t>
            </a:r>
            <a:r>
              <a:rPr lang="en-US" dirty="0"/>
              <a:t> </a:t>
            </a:r>
            <a:r>
              <a:rPr lang="en-US" dirty="0" err="1"/>
              <a:t>compra</a:t>
            </a:r>
            <a:r>
              <a:rPr lang="en-US" dirty="0"/>
              <a:t> </a:t>
            </a:r>
            <a:r>
              <a:rPr lang="en-US" dirty="0" err="1"/>
              <a:t>menos</a:t>
            </a:r>
            <a:r>
              <a:rPr lang="en-US" dirty="0"/>
              <a:t> de 10 </a:t>
            </a:r>
            <a:r>
              <a:rPr lang="en-US" dirty="0" err="1"/>
              <a:t>artículos</a:t>
            </a:r>
            <a:r>
              <a:rPr lang="en-US" dirty="0"/>
              <a:t>. Si el </a:t>
            </a:r>
            <a:r>
              <a:rPr lang="en-US" dirty="0" err="1"/>
              <a:t>usuario</a:t>
            </a:r>
            <a:r>
              <a:rPr lang="en-US" dirty="0"/>
              <a:t> </a:t>
            </a:r>
            <a:r>
              <a:rPr lang="en-US" dirty="0" err="1"/>
              <a:t>compra</a:t>
            </a:r>
            <a:r>
              <a:rPr lang="en-US" dirty="0"/>
              <a:t> entre entre 10 y 99 </a:t>
            </a:r>
            <a:r>
              <a:rPr lang="en-US" dirty="0" err="1"/>
              <a:t>artículos</a:t>
            </a:r>
            <a:r>
              <a:rPr lang="en-US" dirty="0"/>
              <a:t>, el </a:t>
            </a:r>
            <a:r>
              <a:rPr lang="en-US" dirty="0" err="1"/>
              <a:t>costo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artículo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de $10. Si el </a:t>
            </a:r>
            <a:r>
              <a:rPr lang="en-US" dirty="0" err="1"/>
              <a:t>usuario</a:t>
            </a:r>
            <a:r>
              <a:rPr lang="en-US" dirty="0"/>
              <a:t> </a:t>
            </a:r>
            <a:r>
              <a:rPr lang="en-US" dirty="0" err="1"/>
              <a:t>compra</a:t>
            </a:r>
            <a:r>
              <a:rPr lang="en-US" dirty="0"/>
              <a:t> mas de 100 </a:t>
            </a:r>
            <a:r>
              <a:rPr lang="en-US" dirty="0" err="1"/>
              <a:t>artículos</a:t>
            </a:r>
            <a:r>
              <a:rPr lang="en-US" dirty="0"/>
              <a:t> el </a:t>
            </a:r>
            <a:r>
              <a:rPr lang="en-US" dirty="0" err="1"/>
              <a:t>costo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artículo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de $7. </a:t>
            </a:r>
            <a:r>
              <a:rPr lang="en-US" dirty="0" err="1"/>
              <a:t>Escriba</a:t>
            </a:r>
            <a:r>
              <a:rPr lang="en-US" dirty="0"/>
              <a:t> un </a:t>
            </a:r>
            <a:r>
              <a:rPr lang="en-US" dirty="0" err="1"/>
              <a:t>programa</a:t>
            </a:r>
            <a:r>
              <a:rPr lang="en-US" dirty="0"/>
              <a:t> que </a:t>
            </a:r>
            <a:r>
              <a:rPr lang="en-US" dirty="0" err="1"/>
              <a:t>pida</a:t>
            </a:r>
            <a:r>
              <a:rPr lang="en-US" dirty="0"/>
              <a:t> al </a:t>
            </a:r>
            <a:r>
              <a:rPr lang="en-US" dirty="0" err="1"/>
              <a:t>usuario</a:t>
            </a:r>
            <a:r>
              <a:rPr lang="en-US" dirty="0"/>
              <a:t> </a:t>
            </a:r>
            <a:r>
              <a:rPr lang="en-US" dirty="0" err="1"/>
              <a:t>cuantos</a:t>
            </a:r>
            <a:r>
              <a:rPr lang="en-US" dirty="0"/>
              <a:t> items el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comprando</a:t>
            </a:r>
            <a:r>
              <a:rPr lang="en-US" dirty="0"/>
              <a:t> e </a:t>
            </a:r>
            <a:r>
              <a:rPr lang="en-US" dirty="0" err="1"/>
              <a:t>imprima</a:t>
            </a:r>
            <a:r>
              <a:rPr lang="en-US" dirty="0"/>
              <a:t> el </a:t>
            </a:r>
            <a:r>
              <a:rPr lang="en-US" dirty="0" err="1"/>
              <a:t>costo</a:t>
            </a:r>
            <a:r>
              <a:rPr lang="en-US" dirty="0"/>
              <a:t> total de la </a:t>
            </a:r>
            <a:r>
              <a:rPr lang="en-US" dirty="0" err="1"/>
              <a:t>compra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908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Análisis</a:t>
            </a:r>
            <a:r>
              <a:rPr lang="en-US" dirty="0"/>
              <a:t> </a:t>
            </a:r>
            <a:r>
              <a:rPr lang="en-US" dirty="0" err="1"/>
              <a:t>Ejercicio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1738" y="2571016"/>
            <a:ext cx="10515600" cy="4351338"/>
          </a:xfrm>
        </p:spPr>
        <p:txBody>
          <a:bodyPr/>
          <a:lstStyle/>
          <a:p>
            <a:pPr algn="just"/>
            <a:r>
              <a:rPr lang="en-US" dirty="0"/>
              <a:t>El valor </a:t>
            </a:r>
            <a:r>
              <a:rPr lang="en-US" dirty="0" err="1"/>
              <a:t>unitario</a:t>
            </a:r>
            <a:r>
              <a:rPr lang="en-US" dirty="0"/>
              <a:t> del </a:t>
            </a:r>
            <a:r>
              <a:rPr lang="en-US" dirty="0" err="1"/>
              <a:t>artículo</a:t>
            </a:r>
            <a:r>
              <a:rPr lang="en-US" dirty="0"/>
              <a:t> </a:t>
            </a:r>
            <a:r>
              <a:rPr lang="en-US" dirty="0" err="1"/>
              <a:t>depende</a:t>
            </a:r>
            <a:r>
              <a:rPr lang="en-US" dirty="0"/>
              <a:t> del </a:t>
            </a:r>
            <a:r>
              <a:rPr lang="en-US" dirty="0" err="1"/>
              <a:t>número</a:t>
            </a:r>
            <a:r>
              <a:rPr lang="en-US" dirty="0"/>
              <a:t> de </a:t>
            </a:r>
            <a:r>
              <a:rPr lang="en-US" dirty="0" err="1"/>
              <a:t>artículo</a:t>
            </a:r>
            <a:r>
              <a:rPr lang="en-US" dirty="0"/>
              <a:t>. El </a:t>
            </a:r>
            <a:r>
              <a:rPr lang="en-US" dirty="0" err="1"/>
              <a:t>programa</a:t>
            </a:r>
            <a:r>
              <a:rPr lang="en-US" dirty="0"/>
              <a:t>  </a:t>
            </a:r>
            <a:r>
              <a:rPr lang="en-US" dirty="0" err="1"/>
              <a:t>debe</a:t>
            </a:r>
            <a:r>
              <a:rPr lang="en-US" dirty="0"/>
              <a:t> </a:t>
            </a:r>
            <a:r>
              <a:rPr lang="en-US" dirty="0" err="1"/>
              <a:t>usar</a:t>
            </a:r>
            <a:r>
              <a:rPr lang="en-US" dirty="0"/>
              <a:t> el valor </a:t>
            </a:r>
            <a:r>
              <a:rPr lang="en-US" dirty="0" err="1"/>
              <a:t>unitario</a:t>
            </a:r>
            <a:r>
              <a:rPr lang="en-US" dirty="0"/>
              <a:t> de </a:t>
            </a:r>
            <a:r>
              <a:rPr lang="en-US" dirty="0" err="1"/>
              <a:t>acuerdo</a:t>
            </a:r>
            <a:r>
              <a:rPr lang="en-US" dirty="0"/>
              <a:t> al </a:t>
            </a:r>
            <a:r>
              <a:rPr lang="en-US" dirty="0" err="1"/>
              <a:t>número</a:t>
            </a:r>
            <a:r>
              <a:rPr lang="en-US" dirty="0"/>
              <a:t> de </a:t>
            </a:r>
            <a:r>
              <a:rPr lang="en-US" dirty="0" err="1"/>
              <a:t>artículos</a:t>
            </a:r>
            <a:r>
              <a:rPr lang="en-US" dirty="0"/>
              <a:t> </a:t>
            </a:r>
            <a:r>
              <a:rPr lang="en-US" dirty="0" err="1"/>
              <a:t>ingresados</a:t>
            </a:r>
            <a:r>
              <a:rPr lang="en-US" dirty="0"/>
              <a:t>. Del </a:t>
            </a:r>
            <a:r>
              <a:rPr lang="en-US" dirty="0" err="1"/>
              <a:t>texto</a:t>
            </a:r>
            <a:r>
              <a:rPr lang="en-US" dirty="0"/>
              <a:t> del </a:t>
            </a:r>
            <a:r>
              <a:rPr lang="en-US" dirty="0" err="1"/>
              <a:t>programa</a:t>
            </a:r>
            <a:r>
              <a:rPr lang="en-US" dirty="0"/>
              <a:t> </a:t>
            </a:r>
            <a:r>
              <a:rPr lang="en-US" dirty="0" err="1"/>
              <a:t>extraemos</a:t>
            </a:r>
            <a:r>
              <a:rPr lang="en-US" dirty="0"/>
              <a:t> que el valor </a:t>
            </a:r>
            <a:r>
              <a:rPr lang="en-US" dirty="0" err="1"/>
              <a:t>unitario</a:t>
            </a:r>
            <a:r>
              <a:rPr lang="en-US" dirty="0"/>
              <a:t> del </a:t>
            </a:r>
            <a:r>
              <a:rPr lang="en-US" dirty="0" err="1"/>
              <a:t>producto</a:t>
            </a:r>
            <a:r>
              <a:rPr lang="en-US" dirty="0"/>
              <a:t>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$12, </a:t>
            </a:r>
            <a:r>
              <a:rPr lang="en-US" dirty="0" err="1"/>
              <a:t>cuando</a:t>
            </a:r>
            <a:r>
              <a:rPr lang="en-US" dirty="0"/>
              <a:t> </a:t>
            </a:r>
            <a:r>
              <a:rPr lang="en-US" dirty="0" err="1"/>
              <a:t>num_articulos</a:t>
            </a:r>
            <a:r>
              <a:rPr lang="en-US" dirty="0"/>
              <a:t> &lt; 10 </a:t>
            </a:r>
          </a:p>
          <a:p>
            <a:pPr lvl="1"/>
            <a:r>
              <a:rPr lang="en-US" dirty="0"/>
              <a:t>$10, </a:t>
            </a:r>
            <a:r>
              <a:rPr lang="en-US" dirty="0" err="1"/>
              <a:t>cuando</a:t>
            </a:r>
            <a:r>
              <a:rPr lang="en-US" dirty="0"/>
              <a:t> </a:t>
            </a:r>
            <a:r>
              <a:rPr lang="en-US" dirty="0" err="1"/>
              <a:t>num_articulos</a:t>
            </a:r>
            <a:r>
              <a:rPr lang="en-US" dirty="0"/>
              <a:t> &gt;= 10 y </a:t>
            </a:r>
            <a:r>
              <a:rPr lang="en-US" dirty="0" err="1"/>
              <a:t>num_articulos</a:t>
            </a:r>
            <a:r>
              <a:rPr lang="en-US" dirty="0"/>
              <a:t> &lt;=99</a:t>
            </a:r>
          </a:p>
          <a:p>
            <a:pPr lvl="1"/>
            <a:r>
              <a:rPr lang="en-US" dirty="0"/>
              <a:t>$7, </a:t>
            </a:r>
            <a:r>
              <a:rPr lang="en-US" dirty="0" err="1"/>
              <a:t>cuando</a:t>
            </a:r>
            <a:r>
              <a:rPr lang="en-US" dirty="0"/>
              <a:t> </a:t>
            </a:r>
            <a:r>
              <a:rPr lang="en-US" dirty="0" err="1"/>
              <a:t>num_articulo</a:t>
            </a:r>
            <a:r>
              <a:rPr lang="en-US" dirty="0"/>
              <a:t> &gt;=100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19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Solución</a:t>
            </a:r>
            <a:r>
              <a:rPr lang="en-US" dirty="0"/>
              <a:t> del </a:t>
            </a:r>
            <a:r>
              <a:rPr lang="en-US" dirty="0" err="1"/>
              <a:t>Ejercicio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Código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Python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5852" y="2400648"/>
            <a:ext cx="9036148" cy="3665608"/>
          </a:xfrm>
          <a:prstGeom prst="rect">
            <a:avLst/>
          </a:prstGeom>
          <a:ln>
            <a:solidFill>
              <a:schemeClr val="dk1"/>
            </a:solidFill>
          </a:ln>
        </p:spPr>
      </p:pic>
    </p:spTree>
    <p:extLst>
      <p:ext uri="{BB962C8B-B14F-4D97-AF65-F5344CB8AC3E}">
        <p14:creationId xmlns:p14="http://schemas.microsoft.com/office/powerpoint/2010/main" val="1107237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Ejercicios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clase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9431" y="2506662"/>
            <a:ext cx="10515600" cy="4351338"/>
          </a:xfrm>
        </p:spPr>
        <p:txBody>
          <a:bodyPr/>
          <a:lstStyle/>
          <a:p>
            <a:r>
              <a:rPr lang="es-EC" dirty="0"/>
              <a:t>Escriba un programa que pregunte primero si se quiere calcular el área de un triángulo o la de un círculo. Si se contesta que se quiere calcular el área de un triángulo, el programa tiene que pedir entonces la base y la altura y escribir el área. Si se contesta que se quiere calcular el área de un círculo, el programa tiene que pedir entonces el radio y escribir el área.</a:t>
            </a:r>
          </a:p>
          <a:p>
            <a:pPr marL="0" indent="0">
              <a:buNone/>
            </a:pPr>
            <a:r>
              <a:rPr lang="es-EC" dirty="0"/>
              <a:t>Se recuerda que el área de un triángulo es base por altura dividido por 2 y que el área de un círculo es Pi (aproximadamente 3,141592) por el radio al cuadrado.</a:t>
            </a:r>
          </a:p>
        </p:txBody>
      </p:sp>
    </p:spTree>
    <p:extLst>
      <p:ext uri="{BB962C8B-B14F-4D97-AF65-F5344CB8AC3E}">
        <p14:creationId xmlns:p14="http://schemas.microsoft.com/office/powerpoint/2010/main" val="4815732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9992" y="2671003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3.2 -</a:t>
            </a:r>
            <a:r>
              <a:rPr lang="en-US" dirty="0"/>
              <a:t> </a:t>
            </a:r>
            <a:r>
              <a:rPr lang="en-US" dirty="0" err="1"/>
              <a:t>Estructuras</a:t>
            </a:r>
            <a:r>
              <a:rPr lang="en-US" dirty="0"/>
              <a:t> de Control </a:t>
            </a:r>
            <a:r>
              <a:rPr lang="en-US" dirty="0" err="1"/>
              <a:t>Iterativas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109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Estructuras</a:t>
            </a:r>
            <a:r>
              <a:rPr lang="en-US" dirty="0"/>
              <a:t> de Control </a:t>
            </a:r>
            <a:r>
              <a:rPr lang="en-US" dirty="0" err="1"/>
              <a:t>Iterativas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defRPr/>
            </a:pPr>
            <a:r>
              <a:rPr lang="en-US" sz="2400" dirty="0" err="1"/>
              <a:t>Comúnmente</a:t>
            </a:r>
            <a:r>
              <a:rPr lang="en-US" sz="2400" dirty="0"/>
              <a:t>, </a:t>
            </a:r>
            <a:r>
              <a:rPr lang="en-US" sz="2400" dirty="0" err="1"/>
              <a:t>los</a:t>
            </a:r>
            <a:r>
              <a:rPr lang="en-US" sz="2400" dirty="0"/>
              <a:t> </a:t>
            </a:r>
            <a:r>
              <a:rPr lang="en-US" sz="2400" dirty="0" err="1"/>
              <a:t>programas</a:t>
            </a:r>
            <a:r>
              <a:rPr lang="en-US" sz="2400" dirty="0"/>
              <a:t> </a:t>
            </a:r>
            <a:r>
              <a:rPr lang="en-US" sz="2400" dirty="0" err="1"/>
              <a:t>necesitan</a:t>
            </a:r>
            <a:r>
              <a:rPr lang="en-US" sz="2400" dirty="0"/>
              <a:t> </a:t>
            </a:r>
            <a:r>
              <a:rPr lang="en-US" sz="2400" dirty="0" err="1"/>
              <a:t>ejecutar</a:t>
            </a:r>
            <a:r>
              <a:rPr lang="en-US" sz="2400" dirty="0"/>
              <a:t> </a:t>
            </a:r>
            <a:r>
              <a:rPr lang="en-US" sz="2400" dirty="0" err="1"/>
              <a:t>una</a:t>
            </a:r>
            <a:r>
              <a:rPr lang="en-US" sz="2400" dirty="0"/>
              <a:t> </a:t>
            </a:r>
            <a:r>
              <a:rPr lang="en-US" sz="2400" dirty="0" err="1"/>
              <a:t>instrucción</a:t>
            </a:r>
            <a:r>
              <a:rPr lang="en-US" sz="2400" dirty="0"/>
              <a:t> un </a:t>
            </a:r>
            <a:r>
              <a:rPr lang="en-US" sz="2400" b="1" dirty="0" err="1"/>
              <a:t>bloque</a:t>
            </a:r>
            <a:r>
              <a:rPr lang="en-US" sz="2400" dirty="0"/>
              <a:t> de </a:t>
            </a:r>
            <a:r>
              <a:rPr lang="en-US" sz="2400" dirty="0" err="1"/>
              <a:t>instrucciones</a:t>
            </a:r>
            <a:r>
              <a:rPr lang="en-US" sz="2400" dirty="0"/>
              <a:t> a la </a:t>
            </a:r>
            <a:r>
              <a:rPr lang="en-US" sz="2400" dirty="0" err="1"/>
              <a:t>vez</a:t>
            </a:r>
            <a:r>
              <a:rPr lang="en-US" sz="2400" dirty="0"/>
              <a:t>.</a:t>
            </a:r>
          </a:p>
          <a:p>
            <a:pPr marL="676656" lvl="1" indent="-457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defRPr/>
            </a:pPr>
            <a:r>
              <a:rPr lang="en-US" dirty="0" err="1"/>
              <a:t>Demasiado</a:t>
            </a:r>
            <a:r>
              <a:rPr lang="en-US" dirty="0"/>
              <a:t> largo.</a:t>
            </a:r>
          </a:p>
          <a:p>
            <a:pPr marL="676656" lvl="1" indent="-457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defRPr/>
            </a:pPr>
            <a:r>
              <a:rPr lang="en-US" dirty="0" err="1"/>
              <a:t>Código</a:t>
            </a:r>
            <a:r>
              <a:rPr lang="en-US" dirty="0"/>
              <a:t> del </a:t>
            </a:r>
            <a:r>
              <a:rPr lang="en-US" dirty="0" err="1"/>
              <a:t>programa</a:t>
            </a:r>
            <a:r>
              <a:rPr lang="en-US" dirty="0"/>
              <a:t> </a:t>
            </a:r>
            <a:r>
              <a:rPr lang="en-US" dirty="0" err="1"/>
              <a:t>duplicado</a:t>
            </a:r>
            <a:r>
              <a:rPr lang="en-US" dirty="0"/>
              <a:t> lo que </a:t>
            </a:r>
            <a:r>
              <a:rPr lang="en-US" dirty="0" err="1"/>
              <a:t>dificulta</a:t>
            </a:r>
            <a:r>
              <a:rPr lang="en-US" dirty="0"/>
              <a:t> el </a:t>
            </a:r>
            <a:r>
              <a:rPr lang="en-US" dirty="0" err="1"/>
              <a:t>mantenimiento</a:t>
            </a:r>
            <a:r>
              <a:rPr lang="en-US" dirty="0"/>
              <a:t>.</a:t>
            </a:r>
          </a:p>
          <a:p>
            <a:pPr marL="676656" lvl="1" indent="-457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defRPr/>
            </a:pPr>
            <a:r>
              <a:rPr lang="en-US" dirty="0"/>
              <a:t>Si el </a:t>
            </a:r>
            <a:r>
              <a:rPr lang="en-US" dirty="0" err="1"/>
              <a:t>programa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escrito</a:t>
            </a:r>
            <a:r>
              <a:rPr lang="en-US" dirty="0"/>
              <a:t> para un </a:t>
            </a:r>
            <a:r>
              <a:rPr lang="en-US" dirty="0" err="1"/>
              <a:t>número</a:t>
            </a:r>
            <a:r>
              <a:rPr lang="en-US" dirty="0"/>
              <a:t> </a:t>
            </a:r>
            <a:r>
              <a:rPr lang="en-US" dirty="0" err="1"/>
              <a:t>determinado</a:t>
            </a:r>
            <a:r>
              <a:rPr lang="en-US" dirty="0"/>
              <a:t> de </a:t>
            </a:r>
            <a:r>
              <a:rPr lang="en-US" dirty="0" err="1"/>
              <a:t>repeticiones</a:t>
            </a:r>
            <a:r>
              <a:rPr lang="en-US" dirty="0"/>
              <a:t> (</a:t>
            </a:r>
            <a:r>
              <a:rPr lang="en-US" dirty="0" err="1"/>
              <a:t>ej</a:t>
            </a:r>
            <a:r>
              <a:rPr lang="en-US" dirty="0"/>
              <a:t>. </a:t>
            </a:r>
            <a:r>
              <a:rPr lang="en-US" dirty="0" err="1"/>
              <a:t>Imprimir</a:t>
            </a:r>
            <a:r>
              <a:rPr lang="en-US" dirty="0"/>
              <a:t> 3 </a:t>
            </a:r>
            <a:r>
              <a:rPr lang="en-US" dirty="0" err="1"/>
              <a:t>veces</a:t>
            </a:r>
            <a:r>
              <a:rPr lang="en-US" dirty="0"/>
              <a:t> el </a:t>
            </a:r>
            <a:r>
              <a:rPr lang="en-US" dirty="0" err="1"/>
              <a:t>mismo</a:t>
            </a:r>
            <a:r>
              <a:rPr lang="en-US" dirty="0"/>
              <a:t> </a:t>
            </a:r>
            <a:r>
              <a:rPr lang="en-US" dirty="0" err="1"/>
              <a:t>mensaje</a:t>
            </a:r>
            <a:r>
              <a:rPr lang="en-US" dirty="0"/>
              <a:t>) no </a:t>
            </a:r>
            <a:r>
              <a:rPr lang="en-US" dirty="0" err="1"/>
              <a:t>serviría</a:t>
            </a:r>
            <a:r>
              <a:rPr lang="en-US" dirty="0"/>
              <a:t> para </a:t>
            </a:r>
            <a:r>
              <a:rPr lang="en-US" dirty="0" err="1"/>
              <a:t>otro</a:t>
            </a:r>
            <a:r>
              <a:rPr lang="en-US" dirty="0"/>
              <a:t> </a:t>
            </a:r>
            <a:r>
              <a:rPr lang="en-US" dirty="0" err="1"/>
              <a:t>número</a:t>
            </a:r>
            <a:r>
              <a:rPr lang="en-US" dirty="0"/>
              <a:t> </a:t>
            </a:r>
            <a:r>
              <a:rPr lang="en-US" dirty="0" err="1"/>
              <a:t>distinto</a:t>
            </a:r>
            <a:r>
              <a:rPr lang="en-US" dirty="0"/>
              <a:t> de </a:t>
            </a:r>
            <a:r>
              <a:rPr lang="en-US" dirty="0" err="1"/>
              <a:t>operaciones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64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Estructuras</a:t>
            </a:r>
            <a:r>
              <a:rPr lang="en-US" dirty="0"/>
              <a:t> de Control </a:t>
            </a:r>
            <a:r>
              <a:rPr lang="en-US" dirty="0" err="1"/>
              <a:t>Iterativas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117080" y="2027466"/>
            <a:ext cx="6166884" cy="120032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s-ES_tradnl" dirty="0"/>
              <a:t>Ejemplo:</a:t>
            </a:r>
          </a:p>
          <a:p>
            <a:r>
              <a:rPr lang="es-ES_tradnl" dirty="0"/>
              <a:t>Implementar un programa que calcule la suma de 3 n</a:t>
            </a:r>
            <a:r>
              <a:rPr lang="en-US" dirty="0" err="1"/>
              <a:t>úmeros</a:t>
            </a:r>
            <a:r>
              <a:rPr lang="en-US" dirty="0"/>
              <a:t> </a:t>
            </a:r>
            <a:r>
              <a:rPr lang="en-US" dirty="0" err="1"/>
              <a:t>ingresados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el </a:t>
            </a:r>
            <a:r>
              <a:rPr lang="en-US" dirty="0" err="1"/>
              <a:t>usuario</a:t>
            </a:r>
            <a:endParaRPr lang="es-ES_tradnl" dirty="0"/>
          </a:p>
        </p:txBody>
      </p:sp>
      <p:sp>
        <p:nvSpPr>
          <p:cNvPr id="5" name="TextBox 4"/>
          <p:cNvSpPr txBox="1"/>
          <p:nvPr/>
        </p:nvSpPr>
        <p:spPr>
          <a:xfrm>
            <a:off x="3117080" y="3563445"/>
            <a:ext cx="6166884" cy="830997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_tradnl" sz="2400" dirty="0">
                <a:latin typeface="Calibri" charset="0"/>
                <a:ea typeface="Calibri" charset="0"/>
                <a:cs typeface="Calibri" charset="0"/>
              </a:rPr>
              <a:t>Implementar un programa que calcule la suma de 4 n</a:t>
            </a:r>
            <a:r>
              <a:rPr lang="en-US" sz="2400" dirty="0" err="1">
                <a:latin typeface="Calibri" charset="0"/>
                <a:ea typeface="Calibri" charset="0"/>
                <a:cs typeface="Calibri" charset="0"/>
              </a:rPr>
              <a:t>úmeros</a:t>
            </a: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400" dirty="0" err="1">
                <a:latin typeface="Calibri" charset="0"/>
                <a:ea typeface="Calibri" charset="0"/>
                <a:cs typeface="Calibri" charset="0"/>
              </a:rPr>
              <a:t>ingresados</a:t>
            </a: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400" dirty="0" err="1">
                <a:latin typeface="Calibri" charset="0"/>
                <a:ea typeface="Calibri" charset="0"/>
                <a:cs typeface="Calibri" charset="0"/>
              </a:rPr>
              <a:t>por</a:t>
            </a: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 el </a:t>
            </a:r>
            <a:r>
              <a:rPr lang="en-US" sz="2400" dirty="0" err="1">
                <a:latin typeface="Calibri" charset="0"/>
                <a:ea typeface="Calibri" charset="0"/>
                <a:cs typeface="Calibri" charset="0"/>
              </a:rPr>
              <a:t>usuario</a:t>
            </a:r>
            <a:endParaRPr lang="es-ES_tradnl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17080" y="4685538"/>
            <a:ext cx="6166884" cy="1200329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93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rgbClr val="00B0F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 err="1">
                <a:latin typeface="Calibri" charset="0"/>
                <a:ea typeface="Calibri" charset="0"/>
                <a:cs typeface="Calibri" charset="0"/>
              </a:rPr>
              <a:t>Generalizando</a:t>
            </a: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:</a:t>
            </a:r>
          </a:p>
          <a:p>
            <a:r>
              <a:rPr lang="en-US" sz="2400" dirty="0" err="1">
                <a:latin typeface="Calibri" charset="0"/>
                <a:ea typeface="Calibri" charset="0"/>
                <a:cs typeface="Calibri" charset="0"/>
              </a:rPr>
              <a:t>Implementar</a:t>
            </a: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 un </a:t>
            </a:r>
            <a:r>
              <a:rPr lang="en-US" sz="2400" dirty="0" err="1">
                <a:latin typeface="Calibri" charset="0"/>
                <a:ea typeface="Calibri" charset="0"/>
                <a:cs typeface="Calibri" charset="0"/>
              </a:rPr>
              <a:t>programa</a:t>
            </a: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 que </a:t>
            </a:r>
            <a:r>
              <a:rPr lang="en-US" sz="2400" dirty="0" err="1">
                <a:latin typeface="Calibri" charset="0"/>
                <a:ea typeface="Calibri" charset="0"/>
                <a:cs typeface="Calibri" charset="0"/>
              </a:rPr>
              <a:t>calcule</a:t>
            </a: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 la </a:t>
            </a:r>
            <a:r>
              <a:rPr lang="en-US" sz="2400" dirty="0" err="1">
                <a:latin typeface="Calibri" charset="0"/>
                <a:ea typeface="Calibri" charset="0"/>
                <a:cs typeface="Calibri" charset="0"/>
              </a:rPr>
              <a:t>suma</a:t>
            </a: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 de </a:t>
            </a:r>
            <a:r>
              <a:rPr lang="en-US" sz="2400" b="1" u="sng" dirty="0">
                <a:latin typeface="Calibri" charset="0"/>
                <a:ea typeface="Calibri" charset="0"/>
                <a:cs typeface="Calibri" charset="0"/>
              </a:rPr>
              <a:t>n</a:t>
            </a: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400" dirty="0" err="1">
                <a:latin typeface="Calibri" charset="0"/>
                <a:ea typeface="Calibri" charset="0"/>
                <a:cs typeface="Calibri" charset="0"/>
              </a:rPr>
              <a:t>números</a:t>
            </a: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400" dirty="0" err="1">
                <a:latin typeface="Calibri" charset="0"/>
                <a:ea typeface="Calibri" charset="0"/>
                <a:cs typeface="Calibri" charset="0"/>
              </a:rPr>
              <a:t>ingresados</a:t>
            </a: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400" dirty="0" err="1">
                <a:latin typeface="Calibri" charset="0"/>
                <a:ea typeface="Calibri" charset="0"/>
                <a:cs typeface="Calibri" charset="0"/>
              </a:rPr>
              <a:t>por</a:t>
            </a: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 el </a:t>
            </a:r>
            <a:r>
              <a:rPr lang="en-US" sz="2400" dirty="0" err="1">
                <a:latin typeface="Calibri" charset="0"/>
                <a:ea typeface="Calibri" charset="0"/>
                <a:cs typeface="Calibri" charset="0"/>
              </a:rPr>
              <a:t>usuario</a:t>
            </a:r>
            <a:endParaRPr lang="es-ES_tradnl" sz="2400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0845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Estructuras</a:t>
            </a:r>
            <a:r>
              <a:rPr lang="en-US" dirty="0"/>
              <a:t> de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s-ES_tradnl" sz="3200" dirty="0"/>
          </a:p>
          <a:p>
            <a:pPr marL="0" indent="0" algn="ctr">
              <a:buNone/>
            </a:pPr>
            <a:r>
              <a:rPr lang="es-ES_tradnl" sz="3600" dirty="0"/>
              <a:t>Las estructuras de control determinan </a:t>
            </a:r>
            <a:r>
              <a:rPr lang="es-ES_tradnl" sz="3600" dirty="0" err="1"/>
              <a:t>qu</a:t>
            </a:r>
            <a:r>
              <a:rPr lang="en-US" sz="3600" dirty="0" err="1"/>
              <a:t>é</a:t>
            </a:r>
            <a:r>
              <a:rPr lang="en-US" sz="3600" dirty="0"/>
              <a:t> </a:t>
            </a:r>
            <a:r>
              <a:rPr lang="en-US" sz="3600" dirty="0" err="1"/>
              <a:t>instrucciones</a:t>
            </a:r>
            <a:r>
              <a:rPr lang="en-US" sz="3600" dirty="0"/>
              <a:t> </a:t>
            </a:r>
            <a:r>
              <a:rPr lang="en-US" sz="3600" dirty="0" err="1"/>
              <a:t>deben</a:t>
            </a:r>
            <a:r>
              <a:rPr lang="en-US" sz="3600" dirty="0"/>
              <a:t> de </a:t>
            </a:r>
            <a:r>
              <a:rPr lang="en-US" sz="3600" dirty="0" err="1"/>
              <a:t>ejecutarse</a:t>
            </a:r>
            <a:r>
              <a:rPr lang="en-US" sz="3600" dirty="0"/>
              <a:t> y </a:t>
            </a:r>
            <a:r>
              <a:rPr lang="en-US" sz="3600" dirty="0" err="1"/>
              <a:t>cuántas</a:t>
            </a:r>
            <a:r>
              <a:rPr lang="en-US" sz="3600" dirty="0"/>
              <a:t> </a:t>
            </a:r>
            <a:r>
              <a:rPr lang="en-US" sz="3600" dirty="0" err="1"/>
              <a:t>veces</a:t>
            </a:r>
            <a:r>
              <a:rPr lang="en-US" sz="3600" dirty="0"/>
              <a:t>, </a:t>
            </a:r>
            <a:r>
              <a:rPr lang="en-US" sz="3600" dirty="0" err="1"/>
              <a:t>por</a:t>
            </a:r>
            <a:r>
              <a:rPr lang="en-US" sz="3600" dirty="0"/>
              <a:t> lo que </a:t>
            </a:r>
            <a:r>
              <a:rPr lang="en-US" sz="3600" dirty="0" err="1"/>
              <a:t>permiten</a:t>
            </a:r>
            <a:r>
              <a:rPr lang="en-US" sz="3600" dirty="0"/>
              <a:t> </a:t>
            </a:r>
            <a:r>
              <a:rPr lang="en-US" sz="3600" dirty="0" err="1"/>
              <a:t>modificar</a:t>
            </a:r>
            <a:r>
              <a:rPr lang="en-US" sz="3600" dirty="0"/>
              <a:t> el </a:t>
            </a:r>
            <a:r>
              <a:rPr lang="en-US" sz="3600" dirty="0" err="1"/>
              <a:t>flujo</a:t>
            </a:r>
            <a:r>
              <a:rPr lang="en-US" sz="3600" dirty="0"/>
              <a:t> del </a:t>
            </a:r>
            <a:r>
              <a:rPr lang="en-US" sz="3600" dirty="0" err="1"/>
              <a:t>programa</a:t>
            </a:r>
            <a:r>
              <a:rPr lang="en-US" sz="3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83752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Estructuras</a:t>
            </a:r>
            <a:r>
              <a:rPr lang="en-US" dirty="0"/>
              <a:t> de Control </a:t>
            </a:r>
            <a:r>
              <a:rPr lang="en-US" dirty="0" err="1"/>
              <a:t>Iterativas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3200" dirty="0"/>
              <a:t>Las </a:t>
            </a:r>
            <a:r>
              <a:rPr lang="en-US" sz="3200" dirty="0" err="1"/>
              <a:t>estructuras</a:t>
            </a:r>
            <a:r>
              <a:rPr lang="en-US" sz="3200" dirty="0"/>
              <a:t> de control </a:t>
            </a:r>
            <a:r>
              <a:rPr lang="en-US" sz="3200" dirty="0" err="1"/>
              <a:t>iterativas</a:t>
            </a:r>
            <a:r>
              <a:rPr lang="en-US" sz="3200" dirty="0"/>
              <a:t> (</a:t>
            </a:r>
            <a:r>
              <a:rPr lang="en-US" sz="3200" dirty="0" err="1"/>
              <a:t>también</a:t>
            </a:r>
            <a:r>
              <a:rPr lang="en-US" sz="3200" dirty="0"/>
              <a:t> </a:t>
            </a:r>
            <a:r>
              <a:rPr lang="en-US" sz="3200" dirty="0" err="1"/>
              <a:t>llamadas</a:t>
            </a:r>
            <a:r>
              <a:rPr lang="en-US" sz="3200" dirty="0"/>
              <a:t> </a:t>
            </a:r>
            <a:r>
              <a:rPr lang="en-US" sz="3200" dirty="0" err="1"/>
              <a:t>cíclicas</a:t>
            </a:r>
            <a:r>
              <a:rPr lang="en-US" sz="3200" dirty="0"/>
              <a:t> o </a:t>
            </a:r>
            <a:r>
              <a:rPr lang="en-US" sz="3200" dirty="0" err="1"/>
              <a:t>bucles</a:t>
            </a:r>
            <a:r>
              <a:rPr lang="en-US" sz="3200" dirty="0"/>
              <a:t>), </a:t>
            </a:r>
            <a:r>
              <a:rPr lang="en-US" sz="3200" dirty="0" err="1"/>
              <a:t>nos</a:t>
            </a:r>
            <a:r>
              <a:rPr lang="en-US" sz="3200" dirty="0"/>
              <a:t> </a:t>
            </a:r>
            <a:r>
              <a:rPr lang="en-US" sz="3200" dirty="0" err="1"/>
              <a:t>permiten</a:t>
            </a:r>
            <a:r>
              <a:rPr lang="en-US" sz="3200" dirty="0"/>
              <a:t> </a:t>
            </a:r>
            <a:r>
              <a:rPr lang="en-US" sz="3200" b="1" dirty="0" err="1"/>
              <a:t>ejecutar</a:t>
            </a:r>
            <a:r>
              <a:rPr lang="en-US" sz="3200" b="1" dirty="0"/>
              <a:t> un </a:t>
            </a:r>
            <a:r>
              <a:rPr lang="en-US" sz="3200" b="1" dirty="0" err="1"/>
              <a:t>mismo</a:t>
            </a:r>
            <a:r>
              <a:rPr lang="en-US" sz="3200" b="1" dirty="0"/>
              <a:t> </a:t>
            </a:r>
            <a:r>
              <a:rPr lang="en-US" sz="3200" b="1" dirty="0" err="1"/>
              <a:t>código</a:t>
            </a:r>
            <a:r>
              <a:rPr lang="en-US" sz="3200" dirty="0"/>
              <a:t>, de </a:t>
            </a:r>
            <a:r>
              <a:rPr lang="en-US" sz="3200" dirty="0" err="1"/>
              <a:t>manera</a:t>
            </a:r>
            <a:r>
              <a:rPr lang="en-US" sz="3200" dirty="0"/>
              <a:t> </a:t>
            </a:r>
            <a:r>
              <a:rPr lang="en-US" sz="3200" dirty="0" err="1"/>
              <a:t>repetida</a:t>
            </a:r>
            <a:r>
              <a:rPr lang="en-US" sz="3200" dirty="0"/>
              <a:t>.</a:t>
            </a:r>
          </a:p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dirty="0" err="1"/>
              <a:t>Algunas</a:t>
            </a:r>
            <a:r>
              <a:rPr lang="en-US" dirty="0"/>
              <a:t> las </a:t>
            </a:r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utilizar</a:t>
            </a:r>
            <a:r>
              <a:rPr lang="en-US" dirty="0"/>
              <a:t> </a:t>
            </a:r>
            <a:r>
              <a:rPr lang="en-US" dirty="0" err="1"/>
              <a:t>cuando</a:t>
            </a:r>
            <a:r>
              <a:rPr lang="en-US" dirty="0"/>
              <a:t> </a:t>
            </a:r>
            <a:r>
              <a:rPr lang="en-US" dirty="0" err="1"/>
              <a:t>conocemos</a:t>
            </a:r>
            <a:r>
              <a:rPr lang="en-US" dirty="0"/>
              <a:t> el </a:t>
            </a:r>
            <a:r>
              <a:rPr lang="en-US" b="1" i="1" dirty="0" err="1"/>
              <a:t>número</a:t>
            </a:r>
            <a:r>
              <a:rPr lang="en-US" b="1" i="1" dirty="0"/>
              <a:t> de </a:t>
            </a:r>
            <a:r>
              <a:rPr lang="en-US" b="1" i="1" dirty="0" err="1"/>
              <a:t>veces</a:t>
            </a:r>
            <a:r>
              <a:rPr lang="en-US" b="1" i="1" dirty="0"/>
              <a:t> que </a:t>
            </a:r>
            <a:r>
              <a:rPr lang="en-US" b="1" i="1" dirty="0" err="1"/>
              <a:t>deben</a:t>
            </a:r>
            <a:r>
              <a:rPr lang="en-US" b="1" i="1" dirty="0"/>
              <a:t> </a:t>
            </a:r>
            <a:r>
              <a:rPr lang="en-US" b="1" i="1" dirty="0" err="1"/>
              <a:t>repetirse</a:t>
            </a:r>
            <a:r>
              <a:rPr lang="en-US" b="1" i="1" dirty="0"/>
              <a:t> las </a:t>
            </a:r>
            <a:r>
              <a:rPr lang="en-US" b="1" i="1" dirty="0" err="1"/>
              <a:t>operaciones</a:t>
            </a:r>
            <a:r>
              <a:rPr lang="en-US" dirty="0"/>
              <a:t>. </a:t>
            </a:r>
            <a:r>
              <a:rPr lang="en-US" dirty="0" err="1"/>
              <a:t>Otras</a:t>
            </a:r>
            <a:r>
              <a:rPr lang="en-US" dirty="0"/>
              <a:t>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permiten</a:t>
            </a:r>
            <a:r>
              <a:rPr lang="en-US" dirty="0"/>
              <a:t> </a:t>
            </a:r>
            <a:r>
              <a:rPr lang="en-US" b="1" i="1" dirty="0" err="1"/>
              <a:t>repetir</a:t>
            </a:r>
            <a:r>
              <a:rPr lang="en-US" b="1" i="1" dirty="0"/>
              <a:t> un </a:t>
            </a:r>
            <a:r>
              <a:rPr lang="en-US" b="1" i="1" dirty="0" err="1"/>
              <a:t>bloque</a:t>
            </a:r>
            <a:r>
              <a:rPr lang="en-US" b="1" i="1" dirty="0"/>
              <a:t> de </a:t>
            </a:r>
            <a:r>
              <a:rPr lang="en-US" b="1" i="1" dirty="0" err="1"/>
              <a:t>instrucciones</a:t>
            </a:r>
            <a:r>
              <a:rPr lang="en-US" b="1" i="1" dirty="0"/>
              <a:t> </a:t>
            </a:r>
            <a:r>
              <a:rPr lang="en-US" b="1" i="1" dirty="0" err="1"/>
              <a:t>mientras</a:t>
            </a:r>
            <a:r>
              <a:rPr lang="en-US" b="1" i="1" dirty="0"/>
              <a:t> se </a:t>
            </a:r>
            <a:r>
              <a:rPr lang="en-US" b="1" i="1" dirty="0" err="1"/>
              <a:t>cumple</a:t>
            </a:r>
            <a:r>
              <a:rPr lang="en-US" b="1" i="1" dirty="0"/>
              <a:t> </a:t>
            </a:r>
            <a:r>
              <a:rPr lang="en-US" b="1" i="1" dirty="0" err="1"/>
              <a:t>una</a:t>
            </a:r>
            <a:r>
              <a:rPr lang="en-US" b="1" i="1" dirty="0"/>
              <a:t> </a:t>
            </a:r>
            <a:r>
              <a:rPr lang="en-US" b="1" i="1" dirty="0" err="1"/>
              <a:t>condición</a:t>
            </a:r>
            <a:r>
              <a:rPr lang="en-US" dirty="0"/>
              <a:t>.</a:t>
            </a:r>
            <a:endParaRPr lang="es-ES_tradnl" dirty="0"/>
          </a:p>
          <a:p>
            <a:pPr marL="0" indent="0" algn="ctr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74852" y="5390662"/>
            <a:ext cx="7543800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s-ES_tradnl" b="1" dirty="0" err="1"/>
              <a:t>Iteraci</a:t>
            </a:r>
            <a:r>
              <a:rPr lang="en-US" b="1" dirty="0" err="1"/>
              <a:t>ón</a:t>
            </a:r>
            <a:r>
              <a:rPr lang="en-US" b="1" dirty="0"/>
              <a:t>: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repetición</a:t>
            </a:r>
            <a:r>
              <a:rPr lang="en-US" dirty="0"/>
              <a:t> de las </a:t>
            </a:r>
            <a:r>
              <a:rPr lang="en-US" dirty="0" err="1"/>
              <a:t>intrucciones</a:t>
            </a:r>
            <a:r>
              <a:rPr lang="en-US" dirty="0"/>
              <a:t> de un </a:t>
            </a:r>
            <a:r>
              <a:rPr lang="en-US" dirty="0" err="1"/>
              <a:t>bucle</a:t>
            </a:r>
            <a:r>
              <a:rPr lang="en-US" dirty="0"/>
              <a:t>.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991518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Tipos de estructuras de control iterativas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_tradnl" dirty="0"/>
              <a:t>Cuando queremos repetir un bloque de instrucciones mientras se cumple una </a:t>
            </a:r>
            <a:r>
              <a:rPr lang="es-ES_tradnl" dirty="0" err="1"/>
              <a:t>condici</a:t>
            </a:r>
            <a:r>
              <a:rPr lang="en-US" dirty="0" err="1"/>
              <a:t>ón</a:t>
            </a:r>
            <a:endParaRPr lang="en-US" dirty="0"/>
          </a:p>
          <a:p>
            <a:pPr marL="685800" lvl="2" algn="just">
              <a:spcBef>
                <a:spcPts val="1000"/>
              </a:spcBef>
            </a:pPr>
            <a:r>
              <a:rPr lang="en-US" sz="2800" b="1" dirty="0"/>
              <a:t>while</a:t>
            </a:r>
          </a:p>
          <a:p>
            <a:pPr algn="just"/>
            <a:endParaRPr lang="es-ES_tradnl" dirty="0"/>
          </a:p>
          <a:p>
            <a:pPr algn="just"/>
            <a:r>
              <a:rPr lang="es-ES_tradnl" dirty="0"/>
              <a:t>Cuando conocemos el n</a:t>
            </a:r>
            <a:r>
              <a:rPr lang="en-US" dirty="0" err="1"/>
              <a:t>úmero</a:t>
            </a:r>
            <a:r>
              <a:rPr lang="en-US" dirty="0"/>
              <a:t> de </a:t>
            </a:r>
            <a:r>
              <a:rPr lang="en-US" dirty="0" err="1"/>
              <a:t>veces</a:t>
            </a:r>
            <a:r>
              <a:rPr lang="en-US" dirty="0"/>
              <a:t> que </a:t>
            </a:r>
            <a:r>
              <a:rPr lang="en-US" dirty="0" err="1"/>
              <a:t>deben</a:t>
            </a:r>
            <a:r>
              <a:rPr lang="en-US" dirty="0"/>
              <a:t> </a:t>
            </a:r>
            <a:r>
              <a:rPr lang="en-US" dirty="0" err="1"/>
              <a:t>repetirse</a:t>
            </a:r>
            <a:r>
              <a:rPr lang="en-US" dirty="0"/>
              <a:t> las </a:t>
            </a:r>
            <a:r>
              <a:rPr lang="en-US" dirty="0" err="1"/>
              <a:t>operaciones</a:t>
            </a:r>
            <a:r>
              <a:rPr lang="en-US" dirty="0"/>
              <a:t>:</a:t>
            </a:r>
          </a:p>
          <a:p>
            <a:pPr marL="685800" lvl="2" algn="just">
              <a:spcBef>
                <a:spcPts val="1000"/>
              </a:spcBef>
            </a:pPr>
            <a:r>
              <a:rPr lang="en-US" sz="2800" b="1" dirty="0"/>
              <a:t>for</a:t>
            </a:r>
          </a:p>
          <a:p>
            <a:pPr marL="228600" lvl="1" algn="just">
              <a:spcBef>
                <a:spcPts val="1000"/>
              </a:spcBef>
            </a:pPr>
            <a:endParaRPr lang="en-US" sz="2800" dirty="0"/>
          </a:p>
          <a:p>
            <a:pPr marL="228600" lvl="1" algn="just">
              <a:spcBef>
                <a:spcPts val="1000"/>
              </a:spcBef>
            </a:pPr>
            <a:endParaRPr lang="es-ES_tradnl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25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Bucle</a:t>
            </a:r>
            <a:r>
              <a:rPr lang="en-US" dirty="0"/>
              <a:t> While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Lo </a:t>
            </a:r>
            <a:r>
              <a:rPr lang="en-US" dirty="0" err="1"/>
              <a:t>usamos</a:t>
            </a:r>
            <a:r>
              <a:rPr lang="en-US" dirty="0"/>
              <a:t> </a:t>
            </a:r>
            <a:r>
              <a:rPr lang="en-US" dirty="0" err="1"/>
              <a:t>cuando</a:t>
            </a:r>
            <a:r>
              <a:rPr lang="en-US" dirty="0"/>
              <a:t> </a:t>
            </a:r>
            <a:r>
              <a:rPr lang="en-US" dirty="0" err="1"/>
              <a:t>necesitamos</a:t>
            </a:r>
            <a:r>
              <a:rPr lang="en-US" dirty="0"/>
              <a:t> </a:t>
            </a:r>
            <a:r>
              <a:rPr lang="en-US" dirty="0" err="1"/>
              <a:t>repetir</a:t>
            </a:r>
            <a:r>
              <a:rPr lang="en-US" dirty="0"/>
              <a:t> </a:t>
            </a:r>
            <a:r>
              <a:rPr lang="en-US" dirty="0" err="1"/>
              <a:t>algo</a:t>
            </a:r>
            <a:r>
              <a:rPr lang="en-US" dirty="0"/>
              <a:t> </a:t>
            </a:r>
            <a:r>
              <a:rPr lang="en-US" dirty="0" err="1"/>
              <a:t>pero</a:t>
            </a:r>
            <a:r>
              <a:rPr lang="en-US" dirty="0"/>
              <a:t> no </a:t>
            </a:r>
            <a:r>
              <a:rPr lang="en-US" dirty="0" err="1"/>
              <a:t>sabemos</a:t>
            </a:r>
            <a:r>
              <a:rPr lang="en-US" dirty="0"/>
              <a:t> de </a:t>
            </a:r>
            <a:r>
              <a:rPr lang="en-US" dirty="0" err="1"/>
              <a:t>antemano</a:t>
            </a:r>
            <a:r>
              <a:rPr lang="en-US" dirty="0"/>
              <a:t> </a:t>
            </a:r>
            <a:r>
              <a:rPr lang="en-US" dirty="0" err="1"/>
              <a:t>cuantas</a:t>
            </a:r>
            <a:r>
              <a:rPr lang="en-US" dirty="0"/>
              <a:t> </a:t>
            </a:r>
            <a:r>
              <a:rPr lang="en-US" dirty="0" err="1"/>
              <a:t>veces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queremos</a:t>
            </a:r>
            <a:r>
              <a:rPr lang="en-US" dirty="0"/>
              <a:t> </a:t>
            </a:r>
            <a:r>
              <a:rPr lang="en-US" dirty="0" err="1"/>
              <a:t>repetir</a:t>
            </a:r>
            <a:endParaRPr lang="en-US" dirty="0"/>
          </a:p>
          <a:p>
            <a:pPr lvl="1" algn="just"/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, </a:t>
            </a:r>
            <a:r>
              <a:rPr lang="en-US" dirty="0" err="1"/>
              <a:t>en</a:t>
            </a:r>
            <a:r>
              <a:rPr lang="en-US" dirty="0"/>
              <a:t> un </a:t>
            </a:r>
            <a:r>
              <a:rPr lang="en-US" dirty="0" err="1"/>
              <a:t>juego</a:t>
            </a:r>
            <a:r>
              <a:rPr lang="en-US" dirty="0"/>
              <a:t> de </a:t>
            </a:r>
            <a:r>
              <a:rPr lang="en-US" dirty="0" err="1"/>
              <a:t>tres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raya</a:t>
            </a:r>
            <a:r>
              <a:rPr lang="en-US" dirty="0"/>
              <a:t>, el </a:t>
            </a:r>
            <a:r>
              <a:rPr lang="en-US" dirty="0" err="1"/>
              <a:t>número</a:t>
            </a:r>
            <a:r>
              <a:rPr lang="en-US" dirty="0"/>
              <a:t> de </a:t>
            </a:r>
            <a:r>
              <a:rPr lang="en-US" dirty="0" err="1"/>
              <a:t>turnos</a:t>
            </a:r>
            <a:r>
              <a:rPr lang="en-US" dirty="0"/>
              <a:t> </a:t>
            </a:r>
            <a:r>
              <a:rPr lang="en-US" dirty="0" err="1"/>
              <a:t>varía</a:t>
            </a:r>
            <a:r>
              <a:rPr lang="en-US" dirty="0"/>
              <a:t>, el </a:t>
            </a:r>
            <a:r>
              <a:rPr lang="en-US" dirty="0" err="1"/>
              <a:t>juego</a:t>
            </a:r>
            <a:r>
              <a:rPr lang="en-US" dirty="0"/>
              <a:t> continua hasta que un </a:t>
            </a:r>
            <a:r>
              <a:rPr lang="en-US" dirty="0" err="1"/>
              <a:t>jugador</a:t>
            </a:r>
            <a:r>
              <a:rPr lang="en-US" dirty="0"/>
              <a:t> </a:t>
            </a:r>
            <a:r>
              <a:rPr lang="en-US" dirty="0" err="1"/>
              <a:t>gane</a:t>
            </a:r>
            <a:r>
              <a:rPr lang="en-US" dirty="0"/>
              <a:t> o no </a:t>
            </a:r>
            <a:r>
              <a:rPr lang="en-US" dirty="0" err="1"/>
              <a:t>hayan</a:t>
            </a:r>
            <a:r>
              <a:rPr lang="en-US" dirty="0"/>
              <a:t> mas </a:t>
            </a:r>
            <a:r>
              <a:rPr lang="en-US" dirty="0" err="1"/>
              <a:t>movimientos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3518" y="3499338"/>
            <a:ext cx="3141067" cy="280065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14303" y="4561095"/>
            <a:ext cx="3352800" cy="1015663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 err="1"/>
              <a:t>Mientras</a:t>
            </a:r>
            <a:r>
              <a:rPr lang="en-US" dirty="0"/>
              <a:t> la </a:t>
            </a:r>
            <a:r>
              <a:rPr lang="en-US" dirty="0" err="1"/>
              <a:t>Condición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Verdadera</a:t>
            </a:r>
            <a:r>
              <a:rPr lang="en-US" dirty="0"/>
              <a:t> se </a:t>
            </a:r>
            <a:r>
              <a:rPr lang="en-US" dirty="0" err="1"/>
              <a:t>ejecutan</a:t>
            </a:r>
            <a:r>
              <a:rPr lang="en-US" dirty="0"/>
              <a:t> las </a:t>
            </a:r>
            <a:r>
              <a:rPr lang="en-US" dirty="0" err="1"/>
              <a:t>instrucciones</a:t>
            </a:r>
            <a:r>
              <a:rPr lang="en-US" dirty="0"/>
              <a:t> </a:t>
            </a:r>
            <a:r>
              <a:rPr lang="en-US" dirty="0" err="1"/>
              <a:t>dentro</a:t>
            </a:r>
            <a:r>
              <a:rPr lang="en-US" dirty="0"/>
              <a:t> de P.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001000" y="4561095"/>
            <a:ext cx="3352800" cy="707886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Si la </a:t>
            </a:r>
            <a:r>
              <a:rPr lang="en-US" dirty="0" err="1"/>
              <a:t>Condición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evaluada</a:t>
            </a:r>
            <a:r>
              <a:rPr lang="en-US" dirty="0"/>
              <a:t> a </a:t>
            </a:r>
            <a:r>
              <a:rPr lang="en-US" dirty="0" err="1"/>
              <a:t>Falso</a:t>
            </a:r>
            <a:r>
              <a:rPr lang="en-US" dirty="0"/>
              <a:t> se </a:t>
            </a:r>
            <a:r>
              <a:rPr lang="en-US" dirty="0" err="1"/>
              <a:t>termina</a:t>
            </a:r>
            <a:r>
              <a:rPr lang="en-US" dirty="0"/>
              <a:t> el </a:t>
            </a:r>
            <a:r>
              <a:rPr lang="en-US" dirty="0" err="1"/>
              <a:t>bucle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86236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Sintaxis</a:t>
            </a:r>
            <a:r>
              <a:rPr lang="en-US" dirty="0"/>
              <a:t>: While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while (</a:t>
            </a:r>
            <a:r>
              <a:rPr lang="en-US" dirty="0" err="1"/>
              <a:t>mienstras</a:t>
            </a:r>
            <a:r>
              <a:rPr lang="en-US" dirty="0"/>
              <a:t>).</a:t>
            </a:r>
          </a:p>
        </p:txBody>
      </p:sp>
      <p:sp>
        <p:nvSpPr>
          <p:cNvPr id="4" name="Rectangle 3"/>
          <p:cNvSpPr/>
          <p:nvPr/>
        </p:nvSpPr>
        <p:spPr>
          <a:xfrm>
            <a:off x="1128739" y="2431634"/>
            <a:ext cx="4967261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7021"/>
                </a:solidFill>
                <a:latin typeface="Consolas" charset="0"/>
                <a:ea typeface="Consolas" charset="0"/>
                <a:cs typeface="Consolas" charset="0"/>
              </a:rPr>
              <a:t>While </a:t>
            </a:r>
            <a:r>
              <a:rPr lang="en-US" sz="24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EXPRESION_BOLEANA</a:t>
            </a:r>
            <a:r>
              <a:rPr lang="en-US" sz="2400" b="1" dirty="0">
                <a:solidFill>
                  <a:srgbClr val="007021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	INSTRUCCIÓN_1</a:t>
            </a:r>
          </a:p>
          <a:p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	INSTRUCCIÓN_2</a:t>
            </a:r>
          </a:p>
          <a:p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	INSTRUCCIÓN_3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67924" y="2188173"/>
            <a:ext cx="3309526" cy="1015663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b="1" dirty="0"/>
              <a:t>Las </a:t>
            </a:r>
            <a:r>
              <a:rPr lang="en-US" sz="2000" b="1" dirty="0" err="1"/>
              <a:t>instrucciones</a:t>
            </a:r>
            <a:r>
              <a:rPr lang="en-US" sz="2000" b="1" dirty="0"/>
              <a:t> se </a:t>
            </a:r>
            <a:r>
              <a:rPr lang="en-US" sz="2000" b="1" dirty="0" err="1"/>
              <a:t>ejecutan</a:t>
            </a:r>
            <a:r>
              <a:rPr lang="en-US" sz="2000" b="1" dirty="0"/>
              <a:t> </a:t>
            </a:r>
            <a:r>
              <a:rPr lang="en-US" sz="2000" b="1" dirty="0" err="1"/>
              <a:t>mientas</a:t>
            </a:r>
            <a:r>
              <a:rPr lang="en-US" sz="2000" b="1" dirty="0"/>
              <a:t> </a:t>
            </a:r>
            <a:r>
              <a:rPr lang="en-US" sz="2000" b="1" dirty="0" err="1"/>
              <a:t>expresion_boolena</a:t>
            </a:r>
            <a:r>
              <a:rPr lang="en-US" sz="2000" b="1" dirty="0"/>
              <a:t> </a:t>
            </a:r>
          </a:p>
          <a:p>
            <a:r>
              <a:rPr lang="en-US" sz="2000" b="1" dirty="0"/>
              <a:t>sea </a:t>
            </a:r>
            <a:r>
              <a:rPr lang="en-US" sz="2000" b="1" dirty="0" err="1"/>
              <a:t>verdadera</a:t>
            </a:r>
            <a:endParaRPr lang="es-ES_tradnl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114550" y="4769338"/>
            <a:ext cx="7962900" cy="120032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s-ES_tradnl" dirty="0"/>
              <a:t>En el bloque de instrucciones del bucle debe de existir alguna </a:t>
            </a:r>
            <a:r>
              <a:rPr lang="es-ES_tradnl" dirty="0" err="1"/>
              <a:t>operaci</a:t>
            </a:r>
            <a:r>
              <a:rPr lang="en-US" dirty="0" err="1"/>
              <a:t>ón</a:t>
            </a:r>
            <a:r>
              <a:rPr lang="en-US" dirty="0"/>
              <a:t> que </a:t>
            </a:r>
            <a:r>
              <a:rPr lang="en-US" dirty="0" err="1"/>
              <a:t>haga</a:t>
            </a:r>
            <a:r>
              <a:rPr lang="en-US" dirty="0"/>
              <a:t> </a:t>
            </a:r>
            <a:r>
              <a:rPr lang="en-US" dirty="0" err="1"/>
              <a:t>cambiar</a:t>
            </a:r>
            <a:r>
              <a:rPr lang="en-US" dirty="0"/>
              <a:t> el valor </a:t>
            </a:r>
            <a:r>
              <a:rPr lang="en-US" dirty="0" err="1"/>
              <a:t>asociado</a:t>
            </a:r>
            <a:r>
              <a:rPr lang="en-US" dirty="0"/>
              <a:t> a la </a:t>
            </a:r>
            <a:r>
              <a:rPr lang="en-US" dirty="0" err="1"/>
              <a:t>condición</a:t>
            </a:r>
            <a:r>
              <a:rPr lang="en-US" dirty="0"/>
              <a:t> que se </a:t>
            </a:r>
            <a:r>
              <a:rPr lang="en-US" dirty="0" err="1"/>
              <a:t>cumple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ejecución</a:t>
            </a:r>
            <a:r>
              <a:rPr lang="en-US" dirty="0"/>
              <a:t> del </a:t>
            </a:r>
            <a:r>
              <a:rPr lang="en-US" dirty="0" err="1"/>
              <a:t>bucle</a:t>
            </a:r>
            <a:r>
              <a:rPr lang="en-US" dirty="0"/>
              <a:t>.</a:t>
            </a:r>
            <a:endParaRPr lang="es-ES_tradnl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362579" y="2651249"/>
            <a:ext cx="1405345" cy="95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217198" y="2853637"/>
            <a:ext cx="897352" cy="402553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" name="TextBox 8"/>
          <p:cNvSpPr txBox="1"/>
          <p:nvPr/>
        </p:nvSpPr>
        <p:spPr>
          <a:xfrm>
            <a:off x="1002872" y="4223242"/>
            <a:ext cx="1326004" cy="40011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b="1" dirty="0" err="1"/>
              <a:t>Identación</a:t>
            </a:r>
            <a:endParaRPr lang="es-ES_tradnl" sz="2000" b="1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1647756" y="3256190"/>
            <a:ext cx="8516" cy="9510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9001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Ejemplo</a:t>
            </a:r>
            <a:r>
              <a:rPr lang="en-US" dirty="0"/>
              <a:t> 1 </a:t>
            </a:r>
            <a:r>
              <a:rPr lang="en-US" dirty="0" err="1"/>
              <a:t>bucle</a:t>
            </a:r>
            <a:r>
              <a:rPr lang="en-US" dirty="0"/>
              <a:t> while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Escribir</a:t>
            </a:r>
            <a:r>
              <a:rPr lang="en-US" dirty="0"/>
              <a:t> un </a:t>
            </a:r>
            <a:r>
              <a:rPr lang="en-US" dirty="0" err="1"/>
              <a:t>programa</a:t>
            </a:r>
            <a:r>
              <a:rPr lang="en-US" dirty="0"/>
              <a:t> que </a:t>
            </a:r>
            <a:r>
              <a:rPr lang="en-US" dirty="0" err="1"/>
              <a:t>permita</a:t>
            </a:r>
            <a:r>
              <a:rPr lang="en-US" dirty="0"/>
              <a:t> el </a:t>
            </a:r>
            <a:r>
              <a:rPr lang="en-US" dirty="0" err="1"/>
              <a:t>ingreso</a:t>
            </a:r>
            <a:r>
              <a:rPr lang="en-US" dirty="0"/>
              <a:t> de 5 </a:t>
            </a:r>
            <a:r>
              <a:rPr lang="en-US" dirty="0" err="1"/>
              <a:t>números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5961" y="2595500"/>
            <a:ext cx="6595829" cy="171272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214348" y="2883876"/>
            <a:ext cx="709343" cy="263771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974124" y="3425462"/>
            <a:ext cx="949568" cy="302476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309321" y="4666615"/>
            <a:ext cx="9573358" cy="120032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s-ES_tradnl" dirty="0"/>
              <a:t>En cada iteración aumentamos el valor de la  variable condicional del bucle (i), sino </a:t>
            </a:r>
            <a:r>
              <a:rPr lang="es-ES_tradnl" dirty="0" err="1"/>
              <a:t>hicieramos</a:t>
            </a:r>
            <a:r>
              <a:rPr lang="es-ES_tradnl" dirty="0"/>
              <a:t> esto i siempre sería 1 y el lazo se ejecutaría para siempre, ya que la condición (i &lt; 5) siempre se estaría cumpliendo</a:t>
            </a:r>
          </a:p>
        </p:txBody>
      </p:sp>
    </p:spTree>
    <p:extLst>
      <p:ext uri="{BB962C8B-B14F-4D97-AF65-F5344CB8AC3E}">
        <p14:creationId xmlns:p14="http://schemas.microsoft.com/office/powerpoint/2010/main" val="1505920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Ejemplo</a:t>
            </a:r>
            <a:r>
              <a:rPr lang="en-US" dirty="0"/>
              <a:t> 1 </a:t>
            </a:r>
            <a:r>
              <a:rPr lang="en-US" dirty="0" err="1"/>
              <a:t>bucle</a:t>
            </a:r>
            <a:r>
              <a:rPr lang="en-US" dirty="0"/>
              <a:t> while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Ejemplo</a:t>
            </a:r>
            <a:r>
              <a:rPr lang="en-US" dirty="0"/>
              <a:t> de las </a:t>
            </a:r>
            <a:r>
              <a:rPr lang="en-US" dirty="0" err="1"/>
              <a:t>salida</a:t>
            </a:r>
            <a:r>
              <a:rPr lang="en-US" dirty="0"/>
              <a:t> del </a:t>
            </a:r>
            <a:r>
              <a:rPr lang="en-US" dirty="0" err="1"/>
              <a:t>programa</a:t>
            </a:r>
            <a:r>
              <a:rPr lang="en-US" dirty="0"/>
              <a:t> anterior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Las </a:t>
            </a:r>
            <a:r>
              <a:rPr lang="en-US" dirty="0" err="1"/>
              <a:t>instrucciones</a:t>
            </a:r>
            <a:r>
              <a:rPr lang="en-US" dirty="0"/>
              <a:t> </a:t>
            </a:r>
            <a:r>
              <a:rPr lang="en-US" dirty="0" err="1"/>
              <a:t>dentro</a:t>
            </a:r>
            <a:r>
              <a:rPr lang="en-US" dirty="0"/>
              <a:t> del </a:t>
            </a:r>
            <a:r>
              <a:rPr lang="en-US" dirty="0" err="1"/>
              <a:t>bloque</a:t>
            </a:r>
            <a:r>
              <a:rPr lang="en-US" dirty="0"/>
              <a:t> </a:t>
            </a:r>
            <a:r>
              <a:rPr lang="en-US" b="1" dirty="0"/>
              <a:t>while </a:t>
            </a:r>
            <a:r>
              <a:rPr lang="en-US" dirty="0"/>
              <a:t>se </a:t>
            </a:r>
            <a:r>
              <a:rPr lang="en-US" dirty="0" err="1"/>
              <a:t>repitieron</a:t>
            </a:r>
            <a:r>
              <a:rPr lang="en-US" dirty="0"/>
              <a:t> 5 </a:t>
            </a:r>
            <a:r>
              <a:rPr lang="en-US" dirty="0" err="1"/>
              <a:t>veces</a:t>
            </a:r>
            <a:r>
              <a:rPr lang="en-US" dirty="0"/>
              <a:t>.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6923" y="2655277"/>
            <a:ext cx="5072929" cy="153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04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Ejercicio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Escribir</a:t>
            </a:r>
            <a:r>
              <a:rPr lang="en-US" dirty="0"/>
              <a:t> un </a:t>
            </a:r>
            <a:r>
              <a:rPr lang="en-US" dirty="0" err="1"/>
              <a:t>programa</a:t>
            </a:r>
            <a:r>
              <a:rPr lang="en-US" dirty="0"/>
              <a:t> que </a:t>
            </a:r>
            <a:r>
              <a:rPr lang="en-US" dirty="0" err="1"/>
              <a:t>permita</a:t>
            </a:r>
            <a:r>
              <a:rPr lang="en-US" dirty="0"/>
              <a:t> el </a:t>
            </a:r>
            <a:r>
              <a:rPr lang="en-US" dirty="0" err="1"/>
              <a:t>usuario</a:t>
            </a:r>
            <a:r>
              <a:rPr lang="en-US" dirty="0"/>
              <a:t> el </a:t>
            </a:r>
            <a:r>
              <a:rPr lang="en-US" dirty="0" err="1"/>
              <a:t>ingreso</a:t>
            </a:r>
            <a:r>
              <a:rPr lang="en-US" dirty="0"/>
              <a:t> de n </a:t>
            </a:r>
            <a:r>
              <a:rPr lang="en-US" dirty="0" err="1"/>
              <a:t>números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139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Solución</a:t>
            </a:r>
            <a:r>
              <a:rPr lang="en-US" dirty="0"/>
              <a:t> </a:t>
            </a:r>
            <a:r>
              <a:rPr lang="en-US" dirty="0" err="1"/>
              <a:t>Ejercicio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Código</a:t>
            </a:r>
            <a:r>
              <a:rPr lang="en-US" dirty="0"/>
              <a:t> del </a:t>
            </a:r>
            <a:r>
              <a:rPr lang="en-US" dirty="0" err="1"/>
              <a:t>programa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9896" y="2704340"/>
            <a:ext cx="7430965" cy="2201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0421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Solución</a:t>
            </a:r>
            <a:r>
              <a:rPr lang="en-US" dirty="0"/>
              <a:t> </a:t>
            </a:r>
            <a:r>
              <a:rPr lang="en-US" dirty="0" err="1"/>
              <a:t>Ejercicio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Salida</a:t>
            </a:r>
            <a:r>
              <a:rPr lang="en-US" dirty="0"/>
              <a:t> del </a:t>
            </a:r>
            <a:r>
              <a:rPr lang="en-US" dirty="0" err="1"/>
              <a:t>ejercicio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0494" y="2572392"/>
            <a:ext cx="5911011" cy="155042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254507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Bucles</a:t>
            </a:r>
            <a:r>
              <a:rPr lang="en-US" dirty="0"/>
              <a:t> </a:t>
            </a:r>
            <a:r>
              <a:rPr lang="en-US" dirty="0" err="1"/>
              <a:t>infinitos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Si la </a:t>
            </a:r>
            <a:r>
              <a:rPr lang="en-US" dirty="0" err="1"/>
              <a:t>condición</a:t>
            </a:r>
            <a:r>
              <a:rPr lang="en-US" dirty="0"/>
              <a:t> del </a:t>
            </a:r>
            <a:r>
              <a:rPr lang="en-US" dirty="0" err="1"/>
              <a:t>bucle</a:t>
            </a:r>
            <a:r>
              <a:rPr lang="en-US" dirty="0"/>
              <a:t> se </a:t>
            </a:r>
            <a:r>
              <a:rPr lang="en-US" dirty="0" err="1"/>
              <a:t>cumple</a:t>
            </a:r>
            <a:r>
              <a:rPr lang="en-US" dirty="0"/>
              <a:t> </a:t>
            </a:r>
            <a:r>
              <a:rPr lang="en-US" dirty="0" err="1"/>
              <a:t>siempre</a:t>
            </a:r>
            <a:r>
              <a:rPr lang="en-US" dirty="0"/>
              <a:t>, el </a:t>
            </a:r>
            <a:r>
              <a:rPr lang="en-US" dirty="0" err="1"/>
              <a:t>bucle</a:t>
            </a:r>
            <a:r>
              <a:rPr lang="en-US" dirty="0"/>
              <a:t> no </a:t>
            </a:r>
            <a:r>
              <a:rPr lang="en-US" dirty="0" err="1"/>
              <a:t>terminará</a:t>
            </a:r>
            <a:r>
              <a:rPr lang="en-US" dirty="0"/>
              <a:t> </a:t>
            </a:r>
            <a:r>
              <a:rPr lang="en-US" dirty="0" err="1"/>
              <a:t>nunca</a:t>
            </a:r>
            <a:r>
              <a:rPr lang="en-US" dirty="0"/>
              <a:t> de </a:t>
            </a:r>
            <a:r>
              <a:rPr lang="en-US" dirty="0" err="1"/>
              <a:t>ejecutarse</a:t>
            </a:r>
            <a:r>
              <a:rPr lang="en-US" dirty="0"/>
              <a:t> y </a:t>
            </a:r>
            <a:r>
              <a:rPr lang="en-US" dirty="0" err="1"/>
              <a:t>tendremos</a:t>
            </a:r>
            <a:r>
              <a:rPr lang="en-US" dirty="0"/>
              <a:t> lo que se </a:t>
            </a:r>
            <a:r>
              <a:rPr lang="en-US" dirty="0" err="1"/>
              <a:t>denomina</a:t>
            </a:r>
            <a:r>
              <a:rPr lang="en-US" dirty="0"/>
              <a:t> un </a:t>
            </a:r>
            <a:r>
              <a:rPr lang="en-US" b="1" dirty="0" err="1"/>
              <a:t>bucle</a:t>
            </a:r>
            <a:r>
              <a:rPr lang="en-US" b="1" dirty="0"/>
              <a:t> </a:t>
            </a:r>
            <a:r>
              <a:rPr lang="en-US" b="1" dirty="0" err="1"/>
              <a:t>infinito</a:t>
            </a:r>
            <a:r>
              <a:rPr lang="en-US" dirty="0"/>
              <a:t>. </a:t>
            </a:r>
          </a:p>
          <a:p>
            <a:pPr algn="just"/>
            <a:endParaRPr lang="en-US" dirty="0"/>
          </a:p>
          <a:p>
            <a:pPr algn="just"/>
            <a:r>
              <a:rPr lang="en-US" dirty="0" err="1"/>
              <a:t>Ocurre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errores</a:t>
            </a:r>
            <a:r>
              <a:rPr lang="en-US" dirty="0"/>
              <a:t> al </a:t>
            </a:r>
            <a:r>
              <a:rPr lang="en-US" dirty="0" err="1"/>
              <a:t>programar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7778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Estructuras</a:t>
            </a:r>
            <a:r>
              <a:rPr lang="en-US" dirty="0"/>
              <a:t> de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hablar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dos </a:t>
            </a:r>
            <a:r>
              <a:rPr lang="en-US" dirty="0" err="1"/>
              <a:t>tipos</a:t>
            </a:r>
            <a:r>
              <a:rPr lang="en-US" dirty="0"/>
              <a:t> de </a:t>
            </a:r>
            <a:r>
              <a:rPr lang="en-US" dirty="0" err="1"/>
              <a:t>estructuras</a:t>
            </a:r>
            <a:r>
              <a:rPr lang="en-US" dirty="0"/>
              <a:t> de control</a:t>
            </a:r>
          </a:p>
          <a:p>
            <a:endParaRPr lang="en-US" dirty="0"/>
          </a:p>
          <a:p>
            <a:pPr lvl="1"/>
            <a:r>
              <a:rPr lang="en-US" sz="2800" dirty="0" err="1"/>
              <a:t>Estructuras</a:t>
            </a:r>
            <a:r>
              <a:rPr lang="en-US" sz="2800" dirty="0"/>
              <a:t> de control </a:t>
            </a:r>
            <a:r>
              <a:rPr lang="en-US" sz="2800" dirty="0" err="1"/>
              <a:t>condicionales</a:t>
            </a:r>
            <a:endParaRPr lang="en-US" sz="2800" dirty="0"/>
          </a:p>
          <a:p>
            <a:pPr lvl="1"/>
            <a:r>
              <a:rPr lang="en-US" sz="2800" dirty="0" err="1"/>
              <a:t>Estructuras</a:t>
            </a:r>
            <a:r>
              <a:rPr lang="en-US" sz="2800" dirty="0"/>
              <a:t> de control </a:t>
            </a:r>
            <a:r>
              <a:rPr lang="en-US" sz="2800" dirty="0" err="1"/>
              <a:t>iterativas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0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Ejemplo</a:t>
            </a:r>
            <a:r>
              <a:rPr lang="en-US" dirty="0"/>
              <a:t> </a:t>
            </a:r>
            <a:r>
              <a:rPr lang="en-US" dirty="0" err="1"/>
              <a:t>algunos</a:t>
            </a:r>
            <a:r>
              <a:rPr lang="en-US" dirty="0"/>
              <a:t> </a:t>
            </a:r>
            <a:r>
              <a:rPr lang="en-US" dirty="0" err="1"/>
              <a:t>bucles</a:t>
            </a:r>
            <a:r>
              <a:rPr lang="en-US" dirty="0"/>
              <a:t> </a:t>
            </a:r>
            <a:r>
              <a:rPr lang="en-US" dirty="0" err="1"/>
              <a:t>infinitos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errores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El </a:t>
            </a:r>
            <a:r>
              <a:rPr lang="en-US" dirty="0" err="1"/>
              <a:t>programador</a:t>
            </a:r>
            <a:r>
              <a:rPr lang="en-US" dirty="0"/>
              <a:t> </a:t>
            </a:r>
            <a:r>
              <a:rPr lang="en-US" b="1" dirty="0"/>
              <a:t>ha </a:t>
            </a:r>
            <a:r>
              <a:rPr lang="en-US" b="1" dirty="0" err="1"/>
              <a:t>olvidado</a:t>
            </a:r>
            <a:r>
              <a:rPr lang="en-US" b="1" dirty="0"/>
              <a:t> </a:t>
            </a:r>
            <a:r>
              <a:rPr lang="en-US" b="1" dirty="0" err="1"/>
              <a:t>modificar</a:t>
            </a:r>
            <a:r>
              <a:rPr lang="en-US" b="1" dirty="0"/>
              <a:t> la variable de control </a:t>
            </a:r>
            <a:r>
              <a:rPr lang="en-US" b="1" dirty="0" err="1"/>
              <a:t>dentro</a:t>
            </a:r>
            <a:r>
              <a:rPr lang="en-US" b="1" dirty="0"/>
              <a:t> del </a:t>
            </a:r>
            <a:r>
              <a:rPr lang="en-US" b="1" dirty="0" err="1"/>
              <a:t>bucle</a:t>
            </a:r>
            <a:r>
              <a:rPr lang="en-US" dirty="0"/>
              <a:t> y el </a:t>
            </a:r>
            <a:r>
              <a:rPr lang="en-US" dirty="0" err="1"/>
              <a:t>programa</a:t>
            </a:r>
            <a:r>
              <a:rPr lang="en-US" dirty="0"/>
              <a:t> </a:t>
            </a:r>
            <a:r>
              <a:rPr lang="en-US" dirty="0" err="1"/>
              <a:t>imprimirá</a:t>
            </a:r>
            <a:r>
              <a:rPr lang="en-US" dirty="0"/>
              <a:t> </a:t>
            </a:r>
            <a:r>
              <a:rPr lang="en-US" dirty="0" err="1"/>
              <a:t>números</a:t>
            </a:r>
            <a:r>
              <a:rPr lang="en-US" dirty="0"/>
              <a:t> 1 </a:t>
            </a:r>
            <a:r>
              <a:rPr lang="en-US" dirty="0" err="1"/>
              <a:t>indefinidamente</a:t>
            </a:r>
            <a:r>
              <a:rPr lang="en-US" dirty="0"/>
              <a:t>:</a:t>
            </a:r>
          </a:p>
        </p:txBody>
      </p:sp>
      <p:sp>
        <p:nvSpPr>
          <p:cNvPr id="4" name="Rectangle 3"/>
          <p:cNvSpPr/>
          <p:nvPr/>
        </p:nvSpPr>
        <p:spPr>
          <a:xfrm>
            <a:off x="1193569" y="3268402"/>
            <a:ext cx="3860569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/>
              <a:t>i</a:t>
            </a:r>
            <a:r>
              <a:rPr lang="en-US" sz="2400" dirty="0"/>
              <a:t> = 1 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0432FF"/>
                </a:solidFill>
              </a:rPr>
              <a:t>while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&lt;= 10: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	</a:t>
            </a:r>
            <a:r>
              <a:rPr lang="en-US" sz="2400" dirty="0">
                <a:solidFill>
                  <a:srgbClr val="FFC000"/>
                </a:solidFill>
              </a:rPr>
              <a:t>print</a:t>
            </a:r>
            <a:r>
              <a:rPr lang="en-US" sz="2400" dirty="0"/>
              <a:t>(</a:t>
            </a:r>
            <a:r>
              <a:rPr lang="en-US" sz="2400" dirty="0" err="1"/>
              <a:t>i</a:t>
            </a:r>
            <a:r>
              <a:rPr lang="en-US" sz="2400" dirty="0"/>
              <a:t>, end=" ")</a:t>
            </a:r>
            <a:endParaRPr lang="es-ES_tradnl" sz="24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5775586" y="4001294"/>
            <a:ext cx="640828" cy="410995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137862" y="3906709"/>
            <a:ext cx="3860569" cy="5994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/>
              <a:t>1 1 1 1 1 1 1 1 ...</a:t>
            </a:r>
            <a:endParaRPr lang="es-ES_tradnl" sz="24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46903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Ejemplo</a:t>
            </a:r>
            <a:r>
              <a:rPr lang="en-US" dirty="0"/>
              <a:t> </a:t>
            </a:r>
            <a:r>
              <a:rPr lang="en-US" dirty="0" err="1"/>
              <a:t>algunos</a:t>
            </a:r>
            <a:r>
              <a:rPr lang="en-US" dirty="0"/>
              <a:t> </a:t>
            </a:r>
            <a:r>
              <a:rPr lang="en-US" dirty="0" err="1"/>
              <a:t>bucles</a:t>
            </a:r>
            <a:r>
              <a:rPr lang="en-US" dirty="0"/>
              <a:t> </a:t>
            </a:r>
            <a:r>
              <a:rPr lang="en-US" dirty="0" err="1"/>
              <a:t>infinitos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errores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 </a:t>
            </a:r>
            <a:r>
              <a:rPr lang="en-US" dirty="0" err="1"/>
              <a:t>programador</a:t>
            </a:r>
            <a:r>
              <a:rPr lang="en-US" dirty="0"/>
              <a:t> ha </a:t>
            </a:r>
            <a:r>
              <a:rPr lang="en-US" dirty="0" err="1"/>
              <a:t>escrito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b="1" dirty="0" err="1"/>
              <a:t>condición</a:t>
            </a:r>
            <a:r>
              <a:rPr lang="en-US" b="1" dirty="0"/>
              <a:t> que se </a:t>
            </a:r>
            <a:r>
              <a:rPr lang="en-US" b="1" dirty="0" err="1"/>
              <a:t>cumplirá</a:t>
            </a:r>
            <a:r>
              <a:rPr lang="en-US" b="1" dirty="0"/>
              <a:t> </a:t>
            </a:r>
            <a:r>
              <a:rPr lang="en-US" b="1" dirty="0" err="1"/>
              <a:t>siempre</a:t>
            </a:r>
            <a:r>
              <a:rPr lang="en-US" dirty="0"/>
              <a:t> y el </a:t>
            </a:r>
            <a:r>
              <a:rPr lang="en-US" dirty="0" err="1"/>
              <a:t>programa</a:t>
            </a:r>
            <a:r>
              <a:rPr lang="en-US" dirty="0"/>
              <a:t> </a:t>
            </a:r>
            <a:r>
              <a:rPr lang="en-US" dirty="0" err="1"/>
              <a:t>imprimirá</a:t>
            </a:r>
            <a:r>
              <a:rPr lang="en-US" dirty="0"/>
              <a:t> </a:t>
            </a:r>
            <a:r>
              <a:rPr lang="en-US" dirty="0" err="1"/>
              <a:t>números</a:t>
            </a:r>
            <a:r>
              <a:rPr lang="en-US" dirty="0"/>
              <a:t> </a:t>
            </a:r>
            <a:r>
              <a:rPr lang="en-US" dirty="0" err="1"/>
              <a:t>consecutivos</a:t>
            </a:r>
            <a:r>
              <a:rPr lang="en-US" dirty="0"/>
              <a:t> </a:t>
            </a:r>
            <a:r>
              <a:rPr lang="en-US" dirty="0" err="1"/>
              <a:t>indefinidamente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93569" y="3268402"/>
            <a:ext cx="3860569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/>
              <a:t>i</a:t>
            </a:r>
            <a:r>
              <a:rPr lang="en-US" sz="2400" dirty="0"/>
              <a:t> = 1 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0432FF"/>
                </a:solidFill>
              </a:rPr>
              <a:t>while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&gt; 0: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	</a:t>
            </a:r>
            <a:r>
              <a:rPr lang="en-US" sz="2400" dirty="0">
                <a:solidFill>
                  <a:srgbClr val="FFC000"/>
                </a:solidFill>
              </a:rPr>
              <a:t>print</a:t>
            </a:r>
            <a:r>
              <a:rPr lang="en-US" sz="2400" dirty="0"/>
              <a:t>(</a:t>
            </a:r>
            <a:r>
              <a:rPr lang="en-US" sz="2400" dirty="0" err="1"/>
              <a:t>i</a:t>
            </a:r>
            <a:r>
              <a:rPr lang="en-US" sz="2400" dirty="0"/>
              <a:t>, end=" ") </a:t>
            </a:r>
            <a:r>
              <a:rPr lang="en-US" sz="2400" dirty="0" err="1"/>
              <a:t>i</a:t>
            </a:r>
            <a:r>
              <a:rPr lang="en-US" sz="2400" dirty="0"/>
              <a:t> += 1</a:t>
            </a:r>
            <a:endParaRPr lang="es-ES_tradnl" sz="24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5775586" y="3940066"/>
            <a:ext cx="640828" cy="410995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115029" y="3845482"/>
            <a:ext cx="3860569" cy="5994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cs-CZ" sz="2400" dirty="0"/>
              <a:t>1 2 3 4 5 6 7 8 9 10 11 ...</a:t>
            </a:r>
            <a:endParaRPr lang="es-ES_tradnl" sz="24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6262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 </a:t>
            </a:r>
            <a:r>
              <a:rPr lang="en-US" dirty="0" err="1"/>
              <a:t>función</a:t>
            </a:r>
            <a:r>
              <a:rPr lang="en-US" dirty="0"/>
              <a:t> range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3352" y="1825625"/>
            <a:ext cx="10515600" cy="4351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50481" y="2149642"/>
            <a:ext cx="3673766" cy="37856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&gt;&gt;&gt; list(range(5))</a:t>
            </a:r>
          </a:p>
          <a:p>
            <a:pPr>
              <a:lnSpc>
                <a:spcPct val="150000"/>
              </a:lnSpc>
            </a:pPr>
            <a:r>
              <a:rPr lang="pt-BR" sz="2000" dirty="0">
                <a:latin typeface="Consolas" charset="0"/>
                <a:ea typeface="Consolas" charset="0"/>
                <a:cs typeface="Consolas" charset="0"/>
              </a:rPr>
              <a:t>[0,1,2,3,4]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&gt;&gt;&gt; list(range(4,10))</a:t>
            </a:r>
          </a:p>
          <a:p>
            <a:pPr>
              <a:lnSpc>
                <a:spcPct val="150000"/>
              </a:lnSpc>
            </a:pPr>
            <a:r>
              <a:rPr lang="pt-BR" sz="2000" dirty="0">
                <a:latin typeface="Consolas" charset="0"/>
                <a:ea typeface="Consolas" charset="0"/>
                <a:cs typeface="Consolas" charset="0"/>
              </a:rPr>
              <a:t>[4, 5, 6, 7, 8, 9]</a:t>
            </a:r>
          </a:p>
          <a:p>
            <a:pPr>
              <a:lnSpc>
                <a:spcPct val="150000"/>
              </a:lnSpc>
            </a:pPr>
            <a:endParaRPr lang="pt-BR" sz="2000" dirty="0"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&gt;&gt;&gt; list(range(4,10,2))</a:t>
            </a:r>
          </a:p>
          <a:p>
            <a:pPr>
              <a:lnSpc>
                <a:spcPct val="150000"/>
              </a:lnSpc>
            </a:pPr>
            <a:r>
              <a:rPr lang="pt-BR" sz="2000" dirty="0">
                <a:latin typeface="Consolas" charset="0"/>
                <a:ea typeface="Consolas" charset="0"/>
                <a:cs typeface="Consolas" charset="0"/>
              </a:rPr>
              <a:t>[4, 6, 8]</a:t>
            </a:r>
            <a:endParaRPr lang="es-ES_tradnl" sz="20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94736" y="3603350"/>
            <a:ext cx="4089400" cy="1015663"/>
          </a:xfrm>
          <a:prstGeom prst="rect">
            <a:avLst/>
          </a:prstGeom>
          <a:solidFill>
            <a:srgbClr val="FFD57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_tradnl" sz="2000" b="1" dirty="0" err="1">
                <a:latin typeface="Consolas" charset="0"/>
                <a:ea typeface="Consolas" charset="0"/>
                <a:cs typeface="Consolas" charset="0"/>
              </a:rPr>
              <a:t>range</a:t>
            </a:r>
            <a:r>
              <a:rPr lang="es-ES_tradnl" sz="2000" b="1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s-ES_tradnl" sz="2000" b="1" dirty="0" err="1">
                <a:latin typeface="Consolas" charset="0"/>
                <a:ea typeface="Consolas" charset="0"/>
                <a:cs typeface="Consolas" charset="0"/>
              </a:rPr>
              <a:t>start</a:t>
            </a:r>
            <a:r>
              <a:rPr lang="es-ES_tradnl" sz="2000" b="1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s-ES_tradnl" sz="2000" b="1" dirty="0" err="1">
                <a:latin typeface="Consolas" charset="0"/>
                <a:ea typeface="Consolas" charset="0"/>
                <a:cs typeface="Consolas" charset="0"/>
              </a:rPr>
              <a:t>end</a:t>
            </a:r>
            <a:r>
              <a:rPr lang="es-ES_tradnl" sz="2000" b="1" dirty="0">
                <a:latin typeface="Consolas" charset="0"/>
                <a:ea typeface="Consolas" charset="0"/>
                <a:cs typeface="Consolas" charset="0"/>
              </a:rPr>
              <a:t>) </a:t>
            </a:r>
            <a:r>
              <a:rPr lang="es-ES_tradnl" sz="2000" dirty="0">
                <a:ea typeface="Franklin Gothic Medium" charset="0"/>
                <a:cs typeface="Franklin Gothic Medium" charset="0"/>
              </a:rPr>
              <a:t>genera una lista desde el </a:t>
            </a:r>
            <a:r>
              <a:rPr lang="es-ES_tradnl" sz="2000" b="1" dirty="0" err="1">
                <a:latin typeface="Consolas" charset="0"/>
                <a:ea typeface="Consolas" charset="0"/>
                <a:cs typeface="Consolas" charset="0"/>
              </a:rPr>
              <a:t>start</a:t>
            </a:r>
            <a:r>
              <a:rPr lang="es-ES_tradnl" sz="2000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2000" dirty="0">
                <a:ea typeface="Franklin Gothic Medium" charset="0"/>
                <a:cs typeface="Franklin Gothic Medium" charset="0"/>
              </a:rPr>
              <a:t>hasta el </a:t>
            </a:r>
            <a:r>
              <a:rPr lang="es-ES_tradnl" sz="2000" b="1" dirty="0" err="1">
                <a:latin typeface="Consolas" charset="0"/>
                <a:ea typeface="Consolas" charset="0"/>
                <a:cs typeface="Consolas" charset="0"/>
              </a:rPr>
              <a:t>end</a:t>
            </a:r>
            <a:r>
              <a:rPr lang="es-ES_tradnl" sz="2000" b="1" dirty="0">
                <a:latin typeface="Consolas" charset="0"/>
                <a:ea typeface="Consolas" charset="0"/>
                <a:cs typeface="Consolas" charset="0"/>
              </a:rPr>
              <a:t> (excluyente)</a:t>
            </a:r>
            <a:endParaRPr lang="es-ES_tradnl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6694736" y="4924623"/>
            <a:ext cx="4089400" cy="1015663"/>
          </a:xfrm>
          <a:prstGeom prst="rect">
            <a:avLst/>
          </a:prstGeom>
          <a:solidFill>
            <a:srgbClr val="FFD57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_tradnl" sz="2000" b="1" dirty="0" err="1">
                <a:latin typeface="Consolas" charset="0"/>
                <a:ea typeface="Consolas" charset="0"/>
                <a:cs typeface="Consolas" charset="0"/>
              </a:rPr>
              <a:t>range</a:t>
            </a:r>
            <a:r>
              <a:rPr lang="es-ES_tradnl" sz="2000" b="1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s-ES_tradnl" sz="2000" b="1" dirty="0" err="1">
                <a:latin typeface="Consolas" charset="0"/>
                <a:ea typeface="Consolas" charset="0"/>
                <a:cs typeface="Consolas" charset="0"/>
              </a:rPr>
              <a:t>start</a:t>
            </a:r>
            <a:r>
              <a:rPr lang="es-ES_tradnl" sz="2000" b="1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s-ES_tradnl" sz="2000" b="1" dirty="0" err="1">
                <a:latin typeface="Consolas" charset="0"/>
                <a:ea typeface="Consolas" charset="0"/>
                <a:cs typeface="Consolas" charset="0"/>
              </a:rPr>
              <a:t>end</a:t>
            </a:r>
            <a:r>
              <a:rPr lang="es-ES_tradnl" sz="2000" b="1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s-ES_tradnl" sz="2000" b="1" dirty="0" err="1">
                <a:latin typeface="Consolas" charset="0"/>
                <a:ea typeface="Consolas" charset="0"/>
                <a:cs typeface="Consolas" charset="0"/>
              </a:rPr>
              <a:t>step</a:t>
            </a:r>
            <a:r>
              <a:rPr lang="es-ES_tradnl" sz="2000" b="1" dirty="0">
                <a:latin typeface="Consolas" charset="0"/>
                <a:ea typeface="Consolas" charset="0"/>
                <a:cs typeface="Consolas" charset="0"/>
              </a:rPr>
              <a:t>) </a:t>
            </a:r>
            <a:r>
              <a:rPr lang="es-ES_tradnl" sz="2000" dirty="0">
                <a:ea typeface="Franklin Gothic Medium" charset="0"/>
                <a:cs typeface="Franklin Gothic Medium" charset="0"/>
              </a:rPr>
              <a:t>puede tomar el par</a:t>
            </a:r>
            <a:r>
              <a:rPr lang="en-US" sz="2000" dirty="0" err="1">
                <a:ea typeface="Franklin Gothic Medium" charset="0"/>
                <a:cs typeface="Franklin Gothic Medium" charset="0"/>
              </a:rPr>
              <a:t>ámetro</a:t>
            </a:r>
            <a:r>
              <a:rPr lang="en-US" sz="2000" dirty="0">
                <a:ea typeface="Franklin Gothic Medium" charset="0"/>
                <a:cs typeface="Franklin Gothic Medium" charset="0"/>
              </a:rPr>
              <a:t> </a:t>
            </a:r>
            <a:r>
              <a:rPr lang="es-ES_tradnl" sz="2000" b="1" dirty="0" err="1">
                <a:latin typeface="Consolas" charset="0"/>
                <a:ea typeface="Consolas" charset="0"/>
                <a:cs typeface="Consolas" charset="0"/>
              </a:rPr>
              <a:t>step</a:t>
            </a:r>
            <a:r>
              <a:rPr lang="es-ES_tradnl" sz="2000" b="1" dirty="0">
                <a:latin typeface="Consolas" charset="0"/>
                <a:ea typeface="Consolas" charset="0"/>
                <a:cs typeface="Consolas" charset="0"/>
              </a:rPr>
              <a:t> (paso) </a:t>
            </a:r>
            <a:r>
              <a:rPr lang="en-US" sz="2000" dirty="0" err="1">
                <a:ea typeface="Franklin Gothic Medium" charset="0"/>
                <a:cs typeface="Franklin Gothic Medium" charset="0"/>
              </a:rPr>
              <a:t>como</a:t>
            </a:r>
            <a:r>
              <a:rPr lang="en-US" sz="2000" dirty="0">
                <a:ea typeface="Franklin Gothic Medium" charset="0"/>
                <a:cs typeface="Franklin Gothic Medium" charset="0"/>
              </a:rPr>
              <a:t> </a:t>
            </a:r>
            <a:r>
              <a:rPr lang="en-US" sz="2000" dirty="0" err="1">
                <a:ea typeface="Franklin Gothic Medium" charset="0"/>
                <a:cs typeface="Franklin Gothic Medium" charset="0"/>
              </a:rPr>
              <a:t>opcional</a:t>
            </a:r>
            <a:endParaRPr lang="es-ES_tradnl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6694736" y="2035459"/>
            <a:ext cx="4089400" cy="1200329"/>
          </a:xfrm>
          <a:prstGeom prst="rect">
            <a:avLst/>
          </a:prstGeom>
          <a:solidFill>
            <a:srgbClr val="FFD57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_tradnl" sz="2400" b="1" dirty="0" err="1">
                <a:latin typeface="Consolas" charset="0"/>
                <a:ea typeface="Consolas" charset="0"/>
                <a:cs typeface="Consolas" charset="0"/>
              </a:rPr>
              <a:t>range</a:t>
            </a:r>
            <a:r>
              <a:rPr lang="es-ES_tradnl" sz="2400" dirty="0"/>
              <a:t> crea una lista que contiene progresiones </a:t>
            </a:r>
            <a:r>
              <a:rPr lang="es-ES_tradnl" sz="2400" dirty="0" err="1"/>
              <a:t>aritm</a:t>
            </a:r>
            <a:r>
              <a:rPr lang="en-US" sz="2400" dirty="0" err="1"/>
              <a:t>éticas</a:t>
            </a:r>
            <a:r>
              <a:rPr lang="en-US" sz="2400" dirty="0"/>
              <a:t> </a:t>
            </a:r>
            <a:endParaRPr lang="es-ES_tradnl" sz="24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605047" y="2646667"/>
            <a:ext cx="208968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4797552" y="4111181"/>
            <a:ext cx="1897184" cy="80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4797552" y="5443505"/>
            <a:ext cx="1897184" cy="80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907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Bucle</a:t>
            </a:r>
            <a:r>
              <a:rPr lang="en-US" dirty="0"/>
              <a:t> For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Cuando</a:t>
            </a:r>
            <a:r>
              <a:rPr lang="en-US" dirty="0"/>
              <a:t> </a:t>
            </a:r>
            <a:r>
              <a:rPr lang="en-US" b="1" dirty="0" err="1"/>
              <a:t>queremos</a:t>
            </a:r>
            <a:r>
              <a:rPr lang="en-US" b="1" dirty="0"/>
              <a:t> </a:t>
            </a:r>
            <a:r>
              <a:rPr lang="en-US" b="1" dirty="0" err="1"/>
              <a:t>iterar</a:t>
            </a:r>
            <a:r>
              <a:rPr lang="en-US" b="1" dirty="0"/>
              <a:t> </a:t>
            </a:r>
            <a:r>
              <a:rPr lang="en-US" b="1" dirty="0" err="1"/>
              <a:t>sobre</a:t>
            </a:r>
            <a:r>
              <a:rPr lang="en-US" b="1" dirty="0"/>
              <a:t> </a:t>
            </a:r>
            <a:r>
              <a:rPr lang="en-US" b="1" dirty="0" err="1"/>
              <a:t>una</a:t>
            </a:r>
            <a:r>
              <a:rPr lang="en-US" b="1" dirty="0"/>
              <a:t> </a:t>
            </a:r>
            <a:r>
              <a:rPr lang="en-US" b="1" dirty="0" err="1"/>
              <a:t>colección</a:t>
            </a:r>
            <a:r>
              <a:rPr lang="en-US" b="1" dirty="0"/>
              <a:t> </a:t>
            </a:r>
            <a:r>
              <a:rPr lang="en-US" dirty="0"/>
              <a:t>o </a:t>
            </a:r>
            <a:r>
              <a:rPr lang="en-US" dirty="0" err="1"/>
              <a:t>queremos</a:t>
            </a:r>
            <a:r>
              <a:rPr lang="en-US" dirty="0"/>
              <a:t> </a:t>
            </a:r>
            <a:r>
              <a:rPr lang="en-US" b="1" dirty="0" err="1"/>
              <a:t>repetir</a:t>
            </a:r>
            <a:r>
              <a:rPr lang="en-US" b="1" dirty="0"/>
              <a:t> </a:t>
            </a:r>
            <a:r>
              <a:rPr lang="en-US" b="1" dirty="0" err="1"/>
              <a:t>una</a:t>
            </a:r>
            <a:r>
              <a:rPr lang="en-US" b="1" dirty="0"/>
              <a:t> </a:t>
            </a:r>
            <a:r>
              <a:rPr lang="en-US" b="1" dirty="0" err="1"/>
              <a:t>sección</a:t>
            </a:r>
            <a:r>
              <a:rPr lang="en-US" b="1" dirty="0"/>
              <a:t> de </a:t>
            </a:r>
            <a:r>
              <a:rPr lang="en-US" b="1" dirty="0" err="1"/>
              <a:t>código</a:t>
            </a:r>
            <a:r>
              <a:rPr lang="en-US" b="1" dirty="0"/>
              <a:t> un </a:t>
            </a:r>
            <a:r>
              <a:rPr lang="en-US" b="1" dirty="0" err="1"/>
              <a:t>número</a:t>
            </a:r>
            <a:r>
              <a:rPr lang="en-US" b="1" dirty="0"/>
              <a:t> </a:t>
            </a:r>
            <a:r>
              <a:rPr lang="en-US" b="1" dirty="0" err="1"/>
              <a:t>conocido</a:t>
            </a:r>
            <a:r>
              <a:rPr lang="en-US" b="1" dirty="0"/>
              <a:t> de </a:t>
            </a:r>
            <a:r>
              <a:rPr lang="en-US" b="1" dirty="0" err="1"/>
              <a:t>veces</a:t>
            </a:r>
            <a:r>
              <a:rPr lang="en-US" b="1" dirty="0"/>
              <a:t>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0964" y="2737759"/>
            <a:ext cx="3330071" cy="325339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71967" y="4001294"/>
            <a:ext cx="3125231" cy="1015663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Las </a:t>
            </a:r>
            <a:r>
              <a:rPr lang="en-US" sz="2000" dirty="0" err="1"/>
              <a:t>instrucciones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P se </a:t>
            </a:r>
            <a:r>
              <a:rPr lang="en-US" sz="2000" dirty="0" err="1"/>
              <a:t>ejecutan</a:t>
            </a:r>
            <a:r>
              <a:rPr lang="en-US" sz="2000" dirty="0"/>
              <a:t> el </a:t>
            </a:r>
            <a:r>
              <a:rPr lang="en-US" sz="2000" dirty="0" err="1"/>
              <a:t>número</a:t>
            </a:r>
            <a:r>
              <a:rPr lang="en-US" sz="2000" dirty="0"/>
              <a:t> de </a:t>
            </a:r>
            <a:r>
              <a:rPr lang="en-US" sz="2000" dirty="0" err="1"/>
              <a:t>elementos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la </a:t>
            </a:r>
            <a:r>
              <a:rPr lang="en-US" sz="2000" dirty="0" err="1"/>
              <a:t>secuencia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8376965" y="3175602"/>
            <a:ext cx="3636316" cy="707886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b="1" dirty="0" err="1"/>
              <a:t>En</a:t>
            </a:r>
            <a:r>
              <a:rPr lang="en-US" sz="2000" b="1" dirty="0"/>
              <a:t> </a:t>
            </a:r>
            <a:r>
              <a:rPr lang="en-US" sz="2000" b="1" dirty="0" err="1"/>
              <a:t>cada</a:t>
            </a:r>
            <a:r>
              <a:rPr lang="en-US" sz="2000" b="1" dirty="0"/>
              <a:t> </a:t>
            </a:r>
            <a:r>
              <a:rPr lang="en-US" sz="2000" b="1" dirty="0" err="1"/>
              <a:t>iteración</a:t>
            </a:r>
            <a:r>
              <a:rPr lang="en-US" sz="2000" b="1" dirty="0"/>
              <a:t> v </a:t>
            </a:r>
            <a:r>
              <a:rPr lang="en-US" sz="2000" b="1" dirty="0" err="1"/>
              <a:t>toma</a:t>
            </a:r>
            <a:r>
              <a:rPr lang="en-US" sz="2000" b="1" dirty="0"/>
              <a:t> el valor</a:t>
            </a:r>
          </a:p>
          <a:p>
            <a:r>
              <a:rPr lang="en-US" sz="2000" b="1" dirty="0"/>
              <a:t>Del un </a:t>
            </a:r>
            <a:r>
              <a:rPr lang="en-US" sz="2000" b="1" dirty="0" err="1"/>
              <a:t>elemento</a:t>
            </a:r>
            <a:r>
              <a:rPr lang="en-US" sz="2000" b="1" dirty="0"/>
              <a:t> de la </a:t>
            </a:r>
            <a:r>
              <a:rPr lang="en-US" sz="2000" b="1" dirty="0" err="1"/>
              <a:t>secuencia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3051980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for: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itera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Secuencias</a:t>
            </a:r>
            <a:r>
              <a:rPr lang="en-US" dirty="0"/>
              <a:t> de </a:t>
            </a:r>
            <a:r>
              <a:rPr lang="en-US" dirty="0" err="1"/>
              <a:t>números</a:t>
            </a:r>
            <a:endParaRPr lang="en-US" dirty="0"/>
          </a:p>
          <a:p>
            <a:r>
              <a:rPr lang="en-US" dirty="0" err="1"/>
              <a:t>Listas</a:t>
            </a:r>
            <a:endParaRPr lang="en-US" dirty="0"/>
          </a:p>
          <a:p>
            <a:r>
              <a:rPr lang="en-US" dirty="0" err="1"/>
              <a:t>Cadenas</a:t>
            </a:r>
            <a:r>
              <a:rPr lang="en-US" dirty="0"/>
              <a:t> de </a:t>
            </a:r>
            <a:r>
              <a:rPr lang="en-US" dirty="0" err="1"/>
              <a:t>Caracteres</a:t>
            </a:r>
            <a:endParaRPr lang="en-US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46365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Sintaxis</a:t>
            </a:r>
            <a:r>
              <a:rPr lang="en-US" dirty="0"/>
              <a:t> for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99718" y="3196299"/>
            <a:ext cx="4967261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7021"/>
                </a:solidFill>
                <a:latin typeface="Consolas" charset="0"/>
                <a:ea typeface="Consolas" charset="0"/>
                <a:cs typeface="Consolas" charset="0"/>
              </a:rPr>
              <a:t>for </a:t>
            </a:r>
            <a:r>
              <a:rPr lang="en-US" sz="24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item </a:t>
            </a:r>
            <a:r>
              <a:rPr lang="en-US" sz="2400" b="1" dirty="0">
                <a:solidFill>
                  <a:srgbClr val="007021"/>
                </a:solidFill>
                <a:latin typeface="Consolas" charset="0"/>
                <a:ea typeface="Consolas" charset="0"/>
                <a:cs typeface="Consolas" charset="0"/>
              </a:rPr>
              <a:t>in</a:t>
            </a:r>
            <a:r>
              <a:rPr lang="en-US" sz="24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coleccion</a:t>
            </a:r>
            <a:r>
              <a:rPr lang="en-US" sz="2400" b="1" dirty="0">
                <a:solidFill>
                  <a:srgbClr val="007021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	INSTRUCCIÓN_1</a:t>
            </a:r>
          </a:p>
          <a:p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	INSTRUCCIÓN_2</a:t>
            </a:r>
          </a:p>
          <a:p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	INSTRUCCIÓN_3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21240" y="3659143"/>
            <a:ext cx="3309526" cy="1015663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b="1" dirty="0" err="1"/>
              <a:t>Bloque</a:t>
            </a:r>
            <a:r>
              <a:rPr lang="en-US" sz="2000" b="1" dirty="0"/>
              <a:t> de </a:t>
            </a:r>
            <a:r>
              <a:rPr lang="en-US" sz="2000" b="1" dirty="0" err="1"/>
              <a:t>instrucciones</a:t>
            </a:r>
            <a:r>
              <a:rPr lang="en-US" sz="2000" b="1" dirty="0"/>
              <a:t> a </a:t>
            </a:r>
            <a:r>
              <a:rPr lang="en-US" sz="2000" b="1" dirty="0" err="1"/>
              <a:t>ejecutarse</a:t>
            </a:r>
            <a:r>
              <a:rPr lang="en-US" sz="2000" b="1" dirty="0"/>
              <a:t> las </a:t>
            </a:r>
            <a:r>
              <a:rPr lang="en-US" sz="2000" b="1" dirty="0" err="1"/>
              <a:t>cuales</a:t>
            </a:r>
            <a:r>
              <a:rPr lang="en-US" sz="2000" b="1" dirty="0"/>
              <a:t> </a:t>
            </a:r>
            <a:r>
              <a:rPr lang="en-US" sz="2000" b="1" dirty="0" err="1"/>
              <a:t>deben</a:t>
            </a:r>
            <a:r>
              <a:rPr lang="en-US" sz="2000" b="1" dirty="0"/>
              <a:t> </a:t>
            </a:r>
            <a:r>
              <a:rPr lang="en-US" sz="2000" b="1" dirty="0" err="1"/>
              <a:t>estar</a:t>
            </a:r>
            <a:r>
              <a:rPr lang="en-US" sz="2000" b="1" dirty="0"/>
              <a:t> </a:t>
            </a:r>
            <a:r>
              <a:rPr lang="en-US" sz="2000" b="1" dirty="0" err="1"/>
              <a:t>identadas</a:t>
            </a:r>
            <a:endParaRPr lang="es-ES_tradnl" sz="2000" b="1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301496" y="4168731"/>
            <a:ext cx="2319744" cy="99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875549" y="3635350"/>
            <a:ext cx="2425947" cy="1086593"/>
          </a:xfrm>
          <a:prstGeom prst="rect">
            <a:avLst/>
          </a:prstGeom>
          <a:solidFill>
            <a:srgbClr val="00B0F0">
              <a:alpha val="15000"/>
            </a:srgb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711947" y="2560460"/>
            <a:ext cx="1382301" cy="40011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b="1" dirty="0"/>
              <a:t>Dos </a:t>
            </a:r>
            <a:r>
              <a:rPr lang="en-US" sz="2000" b="1" dirty="0" err="1"/>
              <a:t>puntos</a:t>
            </a:r>
            <a:endParaRPr lang="es-ES_tradnl" sz="2000" b="1" dirty="0"/>
          </a:p>
        </p:txBody>
      </p:sp>
      <p:cxnSp>
        <p:nvCxnSpPr>
          <p:cNvPr id="11" name="Straight Arrow Connector 10"/>
          <p:cNvCxnSpPr>
            <a:endCxn id="10" idx="1"/>
          </p:cNvCxnSpPr>
          <p:nvPr/>
        </p:nvCxnSpPr>
        <p:spPr>
          <a:xfrm flipV="1">
            <a:off x="5719550" y="2760515"/>
            <a:ext cx="1992397" cy="7097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269506" y="2036311"/>
            <a:ext cx="2351734" cy="40011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b="1" dirty="0"/>
              <a:t>Palabra </a:t>
            </a:r>
            <a:r>
              <a:rPr lang="en-US" sz="2000" b="1" dirty="0" err="1"/>
              <a:t>reservada</a:t>
            </a:r>
            <a:r>
              <a:rPr lang="en-US" sz="2000" b="1" dirty="0"/>
              <a:t> in</a:t>
            </a:r>
            <a:endParaRPr lang="es-ES_tradnl" sz="2000" b="1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3821115" y="2436421"/>
            <a:ext cx="2624258" cy="9680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38200" y="1865799"/>
            <a:ext cx="3257815" cy="1015663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item </a:t>
            </a:r>
            <a:r>
              <a:rPr lang="en-US" sz="2000" dirty="0" err="1"/>
              <a:t>almacena</a:t>
            </a:r>
            <a:r>
              <a:rPr lang="en-US" sz="2000" dirty="0"/>
              <a:t> el </a:t>
            </a:r>
            <a:r>
              <a:rPr lang="en-US" sz="2000" dirty="0" err="1"/>
              <a:t>elemento</a:t>
            </a:r>
            <a:r>
              <a:rPr lang="en-US" sz="2000" dirty="0"/>
              <a:t> </a:t>
            </a:r>
          </a:p>
          <a:p>
            <a:r>
              <a:rPr lang="en-US" sz="2000" dirty="0" err="1"/>
              <a:t>sobre</a:t>
            </a:r>
            <a:r>
              <a:rPr lang="en-US" sz="2000" dirty="0"/>
              <a:t>  el que se </a:t>
            </a:r>
            <a:r>
              <a:rPr lang="en-US" sz="2000" dirty="0" err="1"/>
              <a:t>está</a:t>
            </a:r>
            <a:r>
              <a:rPr lang="en-US" sz="2000" dirty="0"/>
              <a:t> </a:t>
            </a:r>
          </a:p>
          <a:p>
            <a:r>
              <a:rPr lang="en-US" sz="2000" dirty="0" err="1"/>
              <a:t>trabajando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 ese </a:t>
            </a:r>
            <a:r>
              <a:rPr lang="en-US" sz="2000" dirty="0" err="1"/>
              <a:t>momento</a:t>
            </a:r>
            <a:endParaRPr lang="en-US" sz="2000" dirty="0"/>
          </a:p>
        </p:txBody>
      </p:sp>
      <p:cxnSp>
        <p:nvCxnSpPr>
          <p:cNvPr id="27" name="Straight Arrow Connector 26"/>
          <p:cNvCxnSpPr>
            <a:endCxn id="22" idx="2"/>
          </p:cNvCxnSpPr>
          <p:nvPr/>
        </p:nvCxnSpPr>
        <p:spPr>
          <a:xfrm flipH="1" flipV="1">
            <a:off x="2467108" y="2881462"/>
            <a:ext cx="609039" cy="4357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520337" y="5111571"/>
            <a:ext cx="9573358" cy="8309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s-ES_tradnl" dirty="0"/>
              <a:t>Las instrucciones dentro del bloque se repiten el número de elementos en la colección sobre la que se está iterando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130581" y="3659143"/>
            <a:ext cx="720710" cy="417981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6" name="TextBox 15"/>
          <p:cNvSpPr txBox="1"/>
          <p:nvPr/>
        </p:nvSpPr>
        <p:spPr>
          <a:xfrm>
            <a:off x="195555" y="3668983"/>
            <a:ext cx="1381129" cy="40011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b="1" dirty="0" err="1"/>
              <a:t>Identación</a:t>
            </a:r>
            <a:endParaRPr lang="es-ES_tradnl" sz="2000" b="1" dirty="0"/>
          </a:p>
        </p:txBody>
      </p:sp>
      <p:cxnSp>
        <p:nvCxnSpPr>
          <p:cNvPr id="17" name="Straight Arrow Connector 16"/>
          <p:cNvCxnSpPr>
            <a:stCxn id="15" idx="1"/>
            <a:endCxn id="16" idx="3"/>
          </p:cNvCxnSpPr>
          <p:nvPr/>
        </p:nvCxnSpPr>
        <p:spPr>
          <a:xfrm flipH="1">
            <a:off x="1576684" y="3868134"/>
            <a:ext cx="553897" cy="9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7618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Iterar</a:t>
            </a:r>
            <a:r>
              <a:rPr lang="en-US" dirty="0"/>
              <a:t> un </a:t>
            </a:r>
            <a:r>
              <a:rPr lang="en-US" dirty="0" err="1"/>
              <a:t>número</a:t>
            </a:r>
            <a:r>
              <a:rPr lang="en-US" dirty="0"/>
              <a:t> de n </a:t>
            </a:r>
            <a:r>
              <a:rPr lang="en-US" dirty="0" err="1"/>
              <a:t>veces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 </a:t>
            </a:r>
            <a:r>
              <a:rPr lang="en-US" dirty="0" err="1"/>
              <a:t>siguiente</a:t>
            </a:r>
            <a:r>
              <a:rPr lang="en-US" dirty="0"/>
              <a:t> </a:t>
            </a:r>
            <a:r>
              <a:rPr lang="en-US" dirty="0" err="1"/>
              <a:t>código</a:t>
            </a:r>
            <a:r>
              <a:rPr lang="en-US" dirty="0"/>
              <a:t> </a:t>
            </a:r>
            <a:r>
              <a:rPr lang="en-US" dirty="0" err="1"/>
              <a:t>imprime</a:t>
            </a:r>
            <a:r>
              <a:rPr lang="en-US" dirty="0"/>
              <a:t> “</a:t>
            </a:r>
            <a:r>
              <a:rPr lang="en-US" dirty="0" err="1"/>
              <a:t>hola</a:t>
            </a:r>
            <a:r>
              <a:rPr lang="en-US" dirty="0"/>
              <a:t>” 5 </a:t>
            </a:r>
            <a:r>
              <a:rPr lang="en-US" dirty="0" err="1"/>
              <a:t>veces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61715" y="2868078"/>
            <a:ext cx="3899219" cy="26064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nb-NO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&gt;&gt;&gt; for i in range(5):</a:t>
            </a:r>
          </a:p>
          <a:p>
            <a:r>
              <a:rPr lang="hu-HU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	print </a:t>
            </a:r>
            <a:r>
              <a:rPr lang="es-EC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/>
              <a:t>“</a:t>
            </a:r>
            <a:r>
              <a:rPr lang="en-US" dirty="0" err="1"/>
              <a:t>hola</a:t>
            </a:r>
            <a:r>
              <a:rPr lang="en-US" dirty="0"/>
              <a:t>” </a:t>
            </a:r>
            <a:r>
              <a:rPr lang="es-EC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  <a:endParaRPr lang="hu-HU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endParaRPr lang="hu-HU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hu-HU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Output:</a:t>
            </a:r>
          </a:p>
          <a:p>
            <a:r>
              <a:rPr lang="hu-HU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hola</a:t>
            </a:r>
            <a:endParaRPr lang="hu-HU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hu-HU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hola</a:t>
            </a:r>
            <a:endParaRPr lang="hu-HU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is-I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hola</a:t>
            </a:r>
          </a:p>
          <a:p>
            <a:r>
              <a:rPr lang="is-I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hola</a:t>
            </a:r>
          </a:p>
          <a:p>
            <a:r>
              <a:rPr lang="is-I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hola</a:t>
            </a:r>
            <a:endParaRPr lang="es-ES_tradnl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82913" y="2847865"/>
            <a:ext cx="4477592" cy="132343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La </a:t>
            </a:r>
            <a:r>
              <a:rPr lang="en-US" sz="2000" dirty="0" err="1"/>
              <a:t>sentencia</a:t>
            </a:r>
            <a:r>
              <a:rPr lang="en-US" sz="2000" dirty="0"/>
              <a:t> </a:t>
            </a:r>
            <a:r>
              <a:rPr lang="en-US" sz="2000" b="1" dirty="0">
                <a:solidFill>
                  <a:schemeClr val="tx1"/>
                </a:solidFill>
              </a:rPr>
              <a:t>print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/>
              <a:t>dentro</a:t>
            </a:r>
            <a:r>
              <a:rPr lang="en-US" sz="2000" dirty="0"/>
              <a:t> del </a:t>
            </a:r>
            <a:r>
              <a:rPr lang="en-US" sz="2000" dirty="0" err="1"/>
              <a:t>bloque</a:t>
            </a:r>
            <a:r>
              <a:rPr lang="en-US" sz="2000" dirty="0"/>
              <a:t> se </a:t>
            </a:r>
            <a:r>
              <a:rPr lang="en-US" sz="2000" dirty="0" err="1"/>
              <a:t>repite</a:t>
            </a:r>
            <a:r>
              <a:rPr lang="en-US" sz="2000" dirty="0"/>
              <a:t> 5 </a:t>
            </a:r>
            <a:r>
              <a:rPr lang="en-US" sz="2000" dirty="0" err="1"/>
              <a:t>veces</a:t>
            </a:r>
            <a:r>
              <a:rPr lang="en-US" sz="2000" dirty="0"/>
              <a:t>, </a:t>
            </a:r>
            <a:r>
              <a:rPr lang="en-US" sz="2000" dirty="0" err="1"/>
              <a:t>porque</a:t>
            </a:r>
            <a:r>
              <a:rPr lang="en-US" sz="2000" dirty="0"/>
              <a:t> hay 5 </a:t>
            </a:r>
            <a:r>
              <a:rPr lang="en-US" sz="2000" dirty="0" err="1"/>
              <a:t>elementos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la </a:t>
            </a:r>
            <a:r>
              <a:rPr lang="en-US" sz="2000" dirty="0" err="1"/>
              <a:t>secuencia</a:t>
            </a:r>
            <a:r>
              <a:rPr lang="en-US" sz="2000" dirty="0"/>
              <a:t> de </a:t>
            </a:r>
            <a:r>
              <a:rPr lang="en-US" sz="2000" dirty="0" err="1"/>
              <a:t>números</a:t>
            </a:r>
            <a:r>
              <a:rPr lang="en-US" sz="2000" dirty="0"/>
              <a:t> </a:t>
            </a:r>
            <a:r>
              <a:rPr lang="en-US" sz="2000" dirty="0" err="1"/>
              <a:t>generados</a:t>
            </a:r>
            <a:r>
              <a:rPr lang="en-US" sz="2000" dirty="0"/>
              <a:t> </a:t>
            </a:r>
            <a:r>
              <a:rPr lang="en-US" sz="2000" dirty="0" err="1"/>
              <a:t>por</a:t>
            </a:r>
            <a:r>
              <a:rPr lang="en-US" sz="2000" dirty="0"/>
              <a:t> el range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200570" y="3194041"/>
            <a:ext cx="1703216" cy="308203"/>
          </a:xfrm>
          <a:prstGeom prst="rect">
            <a:avLst/>
          </a:prstGeom>
          <a:solidFill>
            <a:srgbClr val="00B0F0">
              <a:alpha val="15000"/>
            </a:srgb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11" idx="3"/>
          </p:cNvCxnSpPr>
          <p:nvPr/>
        </p:nvCxnSpPr>
        <p:spPr>
          <a:xfrm flipV="1">
            <a:off x="3903786" y="3348142"/>
            <a:ext cx="2479127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81861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5022" y="2842952"/>
            <a:ext cx="5728854" cy="1291677"/>
          </a:xfrm>
        </p:spPr>
        <p:txBody>
          <a:bodyPr/>
          <a:lstStyle/>
          <a:p>
            <a:r>
              <a:rPr lang="en-US" dirty="0"/>
              <a:t>¿</a:t>
            </a:r>
            <a:r>
              <a:rPr lang="en-US" dirty="0" err="1"/>
              <a:t>Cómo</a:t>
            </a:r>
            <a:r>
              <a:rPr lang="en-US" dirty="0"/>
              <a:t> </a:t>
            </a:r>
            <a:r>
              <a:rPr lang="en-US" dirty="0" err="1"/>
              <a:t>funciona</a:t>
            </a:r>
            <a:r>
              <a:rPr lang="en-US" dirty="0"/>
              <a:t> for?</a:t>
            </a:r>
          </a:p>
        </p:txBody>
      </p:sp>
    </p:spTree>
    <p:extLst>
      <p:ext uri="{BB962C8B-B14F-4D97-AF65-F5344CB8AC3E}">
        <p14:creationId xmlns:p14="http://schemas.microsoft.com/office/powerpoint/2010/main" val="15005263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 variable del </a:t>
            </a:r>
            <a:r>
              <a:rPr lang="en-US" dirty="0" err="1"/>
              <a:t>lazo</a:t>
            </a:r>
            <a:r>
              <a:rPr lang="en-US" dirty="0"/>
              <a:t> for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 </a:t>
            </a:r>
            <a:r>
              <a:rPr lang="en-US" dirty="0" err="1"/>
              <a:t>siguiente</a:t>
            </a:r>
            <a:r>
              <a:rPr lang="en-US" dirty="0"/>
              <a:t> </a:t>
            </a:r>
            <a:r>
              <a:rPr lang="en-US" dirty="0" err="1"/>
              <a:t>código</a:t>
            </a:r>
            <a:r>
              <a:rPr lang="en-US" dirty="0"/>
              <a:t> </a:t>
            </a:r>
            <a:r>
              <a:rPr lang="en-US" dirty="0" err="1"/>
              <a:t>imprime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números</a:t>
            </a:r>
            <a:r>
              <a:rPr lang="en-US" dirty="0"/>
              <a:t> de 0 al 4.</a:t>
            </a:r>
          </a:p>
        </p:txBody>
      </p:sp>
      <p:sp>
        <p:nvSpPr>
          <p:cNvPr id="4" name="Rectangle 3"/>
          <p:cNvSpPr/>
          <p:nvPr/>
        </p:nvSpPr>
        <p:spPr>
          <a:xfrm>
            <a:off x="1305149" y="2847132"/>
            <a:ext cx="3282893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nb-NO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&gt;&gt;&gt; for j in range(4):</a:t>
            </a:r>
          </a:p>
          <a:p>
            <a:r>
              <a:rPr lang="hu-HU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	print </a:t>
            </a:r>
            <a:r>
              <a:rPr lang="es-EC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/>
              <a:t>j</a:t>
            </a:r>
            <a:r>
              <a:rPr lang="es-EC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endParaRPr lang="hu-HU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hu-HU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Output:</a:t>
            </a:r>
          </a:p>
          <a:p>
            <a:r>
              <a:rPr lang="hu-HU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</a:p>
          <a:p>
            <a:r>
              <a:rPr lang="hu-HU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</a:p>
          <a:p>
            <a:r>
              <a:rPr lang="is-I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2</a:t>
            </a:r>
          </a:p>
          <a:p>
            <a:r>
              <a:rPr lang="is-I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3</a:t>
            </a:r>
          </a:p>
        </p:txBody>
      </p:sp>
      <p:sp>
        <p:nvSpPr>
          <p:cNvPr id="5" name="Rectangle 4"/>
          <p:cNvSpPr/>
          <p:nvPr/>
        </p:nvSpPr>
        <p:spPr>
          <a:xfrm>
            <a:off x="5257800" y="298694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En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257800" y="2874485"/>
            <a:ext cx="4216347" cy="707886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j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cada</a:t>
            </a:r>
            <a:r>
              <a:rPr lang="en-US" sz="2000" dirty="0"/>
              <a:t> </a:t>
            </a:r>
            <a:r>
              <a:rPr lang="en-US" sz="2000" dirty="0" err="1"/>
              <a:t>iteración</a:t>
            </a:r>
            <a:r>
              <a:rPr lang="en-US" sz="2000" dirty="0"/>
              <a:t> </a:t>
            </a:r>
            <a:r>
              <a:rPr lang="en-US" sz="2000" dirty="0" err="1"/>
              <a:t>toma</a:t>
            </a:r>
            <a:r>
              <a:rPr lang="en-US" sz="2000" dirty="0"/>
              <a:t> el valor</a:t>
            </a:r>
          </a:p>
          <a:p>
            <a:r>
              <a:rPr lang="en-US" sz="2000" dirty="0"/>
              <a:t>del </a:t>
            </a:r>
            <a:r>
              <a:rPr lang="en-US" sz="2000" dirty="0" err="1"/>
              <a:t>siguiente</a:t>
            </a:r>
            <a:r>
              <a:rPr lang="en-US" sz="2000" dirty="0"/>
              <a:t> </a:t>
            </a:r>
            <a:r>
              <a:rPr lang="en-US" sz="2000" dirty="0" err="1"/>
              <a:t>elemento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la </a:t>
            </a:r>
            <a:r>
              <a:rPr lang="en-US" sz="2000" dirty="0" err="1"/>
              <a:t>secuencia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5257801" y="4035800"/>
            <a:ext cx="4164602" cy="1015663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Los items de la </a:t>
            </a:r>
            <a:r>
              <a:rPr lang="en-US" sz="2000" dirty="0" err="1"/>
              <a:t>colección</a:t>
            </a:r>
            <a:r>
              <a:rPr lang="en-US" sz="2000" dirty="0"/>
              <a:t> dada son </a:t>
            </a:r>
            <a:r>
              <a:rPr lang="en-US" sz="2000" dirty="0" err="1"/>
              <a:t>recorridos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el </a:t>
            </a:r>
            <a:r>
              <a:rPr lang="en-US" sz="2000" dirty="0" err="1"/>
              <a:t>orden</a:t>
            </a:r>
            <a:r>
              <a:rPr lang="en-US" sz="2000" dirty="0"/>
              <a:t> que </a:t>
            </a:r>
            <a:r>
              <a:rPr lang="en-US" sz="2000" dirty="0" err="1"/>
              <a:t>aparecen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la </a:t>
            </a:r>
            <a:r>
              <a:rPr lang="en-US" sz="2000" dirty="0" err="1"/>
              <a:t>colección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149761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Iterar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cadena</a:t>
            </a:r>
            <a:r>
              <a:rPr lang="en-US" dirty="0"/>
              <a:t> de </a:t>
            </a:r>
            <a:r>
              <a:rPr lang="en-US" dirty="0" err="1"/>
              <a:t>caracteres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Escribir</a:t>
            </a:r>
            <a:r>
              <a:rPr lang="en-US" dirty="0"/>
              <a:t> un </a:t>
            </a:r>
            <a:r>
              <a:rPr lang="en-US" dirty="0" err="1"/>
              <a:t>programa</a:t>
            </a:r>
            <a:r>
              <a:rPr lang="en-US" dirty="0"/>
              <a:t> que </a:t>
            </a:r>
            <a:r>
              <a:rPr lang="en-US" dirty="0" err="1"/>
              <a:t>cuente</a:t>
            </a:r>
            <a:r>
              <a:rPr lang="en-US" dirty="0"/>
              <a:t> el </a:t>
            </a:r>
            <a:r>
              <a:rPr lang="en-US" dirty="0" err="1"/>
              <a:t>número</a:t>
            </a:r>
            <a:r>
              <a:rPr lang="en-US" dirty="0"/>
              <a:t> de </a:t>
            </a:r>
            <a:r>
              <a:rPr lang="en-US" dirty="0" err="1"/>
              <a:t>letras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palabra.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97101" y="5161160"/>
            <a:ext cx="10356699" cy="8309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s-ES_tradnl" dirty="0"/>
              <a:t>Podemos iterar sobre los caracteres que forman una palabra o frase. En cada iteración la variable del bucle </a:t>
            </a:r>
            <a:r>
              <a:rPr lang="es-ES_tradnl" dirty="0" err="1"/>
              <a:t>for</a:t>
            </a:r>
            <a:r>
              <a:rPr lang="es-ES_tradnl" dirty="0"/>
              <a:t> toma el valor de una </a:t>
            </a:r>
            <a:r>
              <a:rPr lang="es-ES_tradnl" dirty="0" err="1"/>
              <a:t>caracter</a:t>
            </a:r>
            <a:r>
              <a:rPr lang="es-ES_tradnl" dirty="0"/>
              <a:t> de la palabra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693324"/>
            <a:ext cx="6267307" cy="184738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6364" y="2693324"/>
            <a:ext cx="2714457" cy="176226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Right Arrow 10"/>
          <p:cNvSpPr/>
          <p:nvPr/>
        </p:nvSpPr>
        <p:spPr>
          <a:xfrm>
            <a:off x="7430521" y="3411520"/>
            <a:ext cx="640828" cy="410995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31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9992" y="2671003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3.1 </a:t>
            </a:r>
            <a:r>
              <a:rPr lang="en-US" dirty="0"/>
              <a:t> </a:t>
            </a:r>
            <a:r>
              <a:rPr lang="en-US" dirty="0" err="1"/>
              <a:t>Estructuras</a:t>
            </a:r>
            <a:r>
              <a:rPr lang="en-US" dirty="0"/>
              <a:t> de Control </a:t>
            </a:r>
            <a:r>
              <a:rPr lang="en-US" dirty="0" err="1"/>
              <a:t>Condicionales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2352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Iterar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lista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Escribir</a:t>
            </a:r>
            <a:r>
              <a:rPr lang="en-US" dirty="0"/>
              <a:t> un </a:t>
            </a:r>
            <a:r>
              <a:rPr lang="en-US" dirty="0" err="1"/>
              <a:t>programa</a:t>
            </a:r>
            <a:r>
              <a:rPr lang="en-US" dirty="0"/>
              <a:t> que </a:t>
            </a:r>
            <a:r>
              <a:rPr lang="en-US" dirty="0" err="1"/>
              <a:t>muestre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nombres</a:t>
            </a:r>
            <a:r>
              <a:rPr lang="en-US" dirty="0"/>
              <a:t> de las </a:t>
            </a:r>
            <a:r>
              <a:rPr lang="en-US" dirty="0" err="1"/>
              <a:t>provincia</a:t>
            </a:r>
            <a:r>
              <a:rPr lang="en-US" dirty="0"/>
              <a:t> de la costa.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2730" y="2978236"/>
            <a:ext cx="5735849" cy="123842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0779" y="2859575"/>
            <a:ext cx="2299819" cy="141527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Right Arrow 7"/>
          <p:cNvSpPr/>
          <p:nvPr/>
        </p:nvSpPr>
        <p:spPr>
          <a:xfrm>
            <a:off x="7183163" y="3391949"/>
            <a:ext cx="640828" cy="410995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95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Ejercicios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157275"/>
            <a:ext cx="10515600" cy="4351338"/>
          </a:xfrm>
        </p:spPr>
        <p:txBody>
          <a:bodyPr/>
          <a:lstStyle/>
          <a:p>
            <a:r>
              <a:rPr lang="en-US" dirty="0" err="1" smtClean="0"/>
              <a:t>Escribir</a:t>
            </a:r>
            <a:r>
              <a:rPr lang="en-US" dirty="0" smtClean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 smtClean="0"/>
              <a:t>programa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/>
              <a:t>pida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palabra</a:t>
            </a:r>
            <a:r>
              <a:rPr lang="en-US" dirty="0"/>
              <a:t> y  </a:t>
            </a:r>
            <a:r>
              <a:rPr lang="en-US" dirty="0" err="1" smtClean="0"/>
              <a:t>devuelva</a:t>
            </a:r>
            <a:r>
              <a:rPr lang="en-US" dirty="0" smtClean="0"/>
              <a:t> </a:t>
            </a:r>
            <a:r>
              <a:rPr lang="en-US" dirty="0"/>
              <a:t>el </a:t>
            </a:r>
            <a:r>
              <a:rPr lang="en-US" dirty="0" err="1"/>
              <a:t>numero</a:t>
            </a:r>
            <a:r>
              <a:rPr lang="en-US" dirty="0"/>
              <a:t> de </a:t>
            </a:r>
            <a:r>
              <a:rPr lang="en-US" dirty="0" err="1" smtClean="0"/>
              <a:t>vocales</a:t>
            </a:r>
            <a:r>
              <a:rPr lang="en-US" dirty="0" smtClean="0"/>
              <a:t> y el </a:t>
            </a:r>
            <a:r>
              <a:rPr lang="en-US" dirty="0" err="1" smtClean="0"/>
              <a:t>número</a:t>
            </a:r>
            <a:r>
              <a:rPr lang="en-US" dirty="0" smtClean="0"/>
              <a:t> de </a:t>
            </a:r>
            <a:r>
              <a:rPr lang="en-US" dirty="0" err="1" smtClean="0"/>
              <a:t>consonantes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379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o for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Escribir</a:t>
            </a:r>
            <a:r>
              <a:rPr lang="en-US" dirty="0"/>
              <a:t> un </a:t>
            </a:r>
            <a:r>
              <a:rPr lang="en-US" dirty="0" err="1"/>
              <a:t>programa</a:t>
            </a:r>
            <a:r>
              <a:rPr lang="en-US" dirty="0"/>
              <a:t> que </a:t>
            </a:r>
            <a:r>
              <a:rPr lang="en-US" dirty="0" err="1"/>
              <a:t>permite</a:t>
            </a:r>
            <a:r>
              <a:rPr lang="en-US" dirty="0"/>
              <a:t> el </a:t>
            </a:r>
            <a:r>
              <a:rPr lang="en-US" dirty="0" err="1"/>
              <a:t>ingreso</a:t>
            </a:r>
            <a:r>
              <a:rPr lang="en-US" dirty="0"/>
              <a:t> de n </a:t>
            </a:r>
            <a:r>
              <a:rPr lang="en-US" dirty="0" err="1"/>
              <a:t>números</a:t>
            </a:r>
            <a:r>
              <a:rPr lang="en-US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4029" y="2618576"/>
            <a:ext cx="5689849" cy="139964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4029" y="4535125"/>
            <a:ext cx="5689849" cy="91037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846789" y="3847749"/>
            <a:ext cx="3741154" cy="8309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s-ES_tradnl" dirty="0"/>
              <a:t>Los dos programas realizan la misma cosa.</a:t>
            </a:r>
          </a:p>
        </p:txBody>
      </p:sp>
    </p:spTree>
    <p:extLst>
      <p:ext uri="{BB962C8B-B14F-4D97-AF65-F5344CB8AC3E}">
        <p14:creationId xmlns:p14="http://schemas.microsoft.com/office/powerpoint/2010/main" val="1193797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089992" y="267100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00B0F0"/>
                </a:solidFill>
              </a:rPr>
              <a:t>3.3 -</a:t>
            </a:r>
            <a:r>
              <a:rPr lang="en-US" dirty="0"/>
              <a:t> </a:t>
            </a:r>
            <a:r>
              <a:rPr lang="en-US" dirty="0" err="1"/>
              <a:t>Estructuras</a:t>
            </a:r>
            <a:r>
              <a:rPr lang="en-US" dirty="0"/>
              <a:t> de Control </a:t>
            </a:r>
            <a:r>
              <a:rPr lang="en-US" dirty="0" err="1"/>
              <a:t>Anidadas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820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Estructuras</a:t>
            </a:r>
            <a:r>
              <a:rPr lang="en-US" dirty="0"/>
              <a:t> de Control </a:t>
            </a:r>
            <a:r>
              <a:rPr lang="en-US" dirty="0" err="1"/>
              <a:t>Anidadas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incluir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estructura</a:t>
            </a:r>
            <a:r>
              <a:rPr lang="en-US" dirty="0"/>
              <a:t> de control </a:t>
            </a:r>
            <a:r>
              <a:rPr lang="en-US" dirty="0" err="1"/>
              <a:t>dentro</a:t>
            </a:r>
            <a:r>
              <a:rPr lang="en-US" dirty="0"/>
              <a:t> de </a:t>
            </a:r>
            <a:r>
              <a:rPr lang="en-US" dirty="0" err="1"/>
              <a:t>otra</a:t>
            </a:r>
            <a:r>
              <a:rPr lang="en-US" dirty="0"/>
              <a:t> </a:t>
            </a:r>
            <a:r>
              <a:rPr lang="en-US" dirty="0" err="1"/>
              <a:t>estructura</a:t>
            </a:r>
            <a:r>
              <a:rPr lang="en-US" dirty="0"/>
              <a:t> de control para </a:t>
            </a:r>
            <a:r>
              <a:rPr lang="en-US" dirty="0" err="1"/>
              <a:t>hacer</a:t>
            </a:r>
            <a:r>
              <a:rPr lang="en-US" dirty="0"/>
              <a:t> </a:t>
            </a:r>
            <a:r>
              <a:rPr lang="en-US" dirty="0" err="1"/>
              <a:t>programas</a:t>
            </a:r>
            <a:r>
              <a:rPr lang="en-US" dirty="0"/>
              <a:t> mas </a:t>
            </a:r>
            <a:r>
              <a:rPr lang="en-US" dirty="0" err="1"/>
              <a:t>complejos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Programa</a:t>
            </a:r>
            <a:r>
              <a:rPr lang="en-US" dirty="0"/>
              <a:t> que </a:t>
            </a:r>
            <a:r>
              <a:rPr lang="en-US" dirty="0" err="1"/>
              <a:t>cuente</a:t>
            </a:r>
            <a:r>
              <a:rPr lang="en-US" dirty="0"/>
              <a:t> el </a:t>
            </a:r>
            <a:r>
              <a:rPr lang="en-US" dirty="0" err="1"/>
              <a:t>número</a:t>
            </a:r>
            <a:r>
              <a:rPr lang="en-US" dirty="0"/>
              <a:t> de “a” </a:t>
            </a:r>
            <a:r>
              <a:rPr lang="en-US" dirty="0" err="1"/>
              <a:t>en</a:t>
            </a:r>
            <a:r>
              <a:rPr lang="en-US" dirty="0"/>
              <a:t> un palabra.</a:t>
            </a:r>
          </a:p>
          <a:p>
            <a:pPr lvl="1"/>
            <a:r>
              <a:rPr lang="en-US" dirty="0" err="1"/>
              <a:t>Programa</a:t>
            </a:r>
            <a:r>
              <a:rPr lang="en-US" dirty="0"/>
              <a:t> que </a:t>
            </a:r>
            <a:r>
              <a:rPr lang="en-US" dirty="0" err="1"/>
              <a:t>muestre</a:t>
            </a:r>
            <a:r>
              <a:rPr lang="en-US" dirty="0"/>
              <a:t> las </a:t>
            </a:r>
            <a:r>
              <a:rPr lang="en-US" dirty="0" err="1"/>
              <a:t>tablas</a:t>
            </a:r>
            <a:r>
              <a:rPr lang="en-US" dirty="0"/>
              <a:t> de </a:t>
            </a:r>
            <a:r>
              <a:rPr lang="en-US" dirty="0" err="1"/>
              <a:t>multiplicar</a:t>
            </a:r>
            <a:r>
              <a:rPr lang="en-US" dirty="0"/>
              <a:t> del 1 al 10.</a:t>
            </a:r>
          </a:p>
        </p:txBody>
      </p:sp>
    </p:spTree>
    <p:extLst>
      <p:ext uri="{BB962C8B-B14F-4D97-AF65-F5344CB8AC3E}">
        <p14:creationId xmlns:p14="http://schemas.microsoft.com/office/powerpoint/2010/main" val="1907026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Ejemplo</a:t>
            </a:r>
            <a:r>
              <a:rPr lang="en-US" dirty="0"/>
              <a:t>: for - if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Escribir</a:t>
            </a:r>
            <a:r>
              <a:rPr lang="en-US" dirty="0"/>
              <a:t> un </a:t>
            </a:r>
            <a:r>
              <a:rPr lang="en-US" dirty="0" err="1"/>
              <a:t>programa</a:t>
            </a:r>
            <a:r>
              <a:rPr lang="en-US" dirty="0"/>
              <a:t> que </a:t>
            </a:r>
            <a:r>
              <a:rPr lang="en-US" dirty="0" err="1"/>
              <a:t>cuente</a:t>
            </a:r>
            <a:r>
              <a:rPr lang="en-US" dirty="0"/>
              <a:t> el </a:t>
            </a:r>
            <a:r>
              <a:rPr lang="en-US" dirty="0" err="1"/>
              <a:t>número</a:t>
            </a:r>
            <a:r>
              <a:rPr lang="en-US" dirty="0"/>
              <a:t> de “a” </a:t>
            </a:r>
            <a:r>
              <a:rPr lang="en-US" dirty="0" err="1"/>
              <a:t>en</a:t>
            </a:r>
            <a:r>
              <a:rPr lang="en-US" dirty="0"/>
              <a:t> un palabra.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071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Solución</a:t>
            </a: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: for - if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Escribir</a:t>
            </a:r>
            <a:r>
              <a:rPr lang="en-US" dirty="0"/>
              <a:t> un </a:t>
            </a:r>
            <a:r>
              <a:rPr lang="en-US" dirty="0" err="1"/>
              <a:t>programa</a:t>
            </a:r>
            <a:r>
              <a:rPr lang="en-US" dirty="0"/>
              <a:t> que </a:t>
            </a:r>
            <a:r>
              <a:rPr lang="en-US" dirty="0" err="1"/>
              <a:t>cuente</a:t>
            </a:r>
            <a:r>
              <a:rPr lang="en-US" dirty="0"/>
              <a:t> el </a:t>
            </a:r>
            <a:r>
              <a:rPr lang="en-US" dirty="0" err="1"/>
              <a:t>número</a:t>
            </a:r>
            <a:r>
              <a:rPr lang="en-US" dirty="0"/>
              <a:t> de “a” </a:t>
            </a:r>
            <a:r>
              <a:rPr lang="en-US" dirty="0" err="1"/>
              <a:t>en</a:t>
            </a:r>
            <a:r>
              <a:rPr lang="en-US" dirty="0"/>
              <a:t> un palabra.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3007" y="2829464"/>
            <a:ext cx="6351857" cy="18468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921325" y="5224626"/>
            <a:ext cx="10356699" cy="8309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s-ES_tradnl" dirty="0"/>
              <a:t>Dentro del bucle </a:t>
            </a:r>
            <a:r>
              <a:rPr lang="es-ES_tradnl" dirty="0" err="1">
                <a:solidFill>
                  <a:schemeClr val="bg1"/>
                </a:solidFill>
              </a:rPr>
              <a:t>for</a:t>
            </a:r>
            <a:r>
              <a:rPr lang="es-ES_tradnl" dirty="0">
                <a:solidFill>
                  <a:schemeClr val="bg1"/>
                </a:solidFill>
              </a:rPr>
              <a:t> escribimos el bloque condicional </a:t>
            </a:r>
            <a:r>
              <a:rPr lang="es-ES_tradnl" dirty="0" err="1">
                <a:solidFill>
                  <a:schemeClr val="bg1"/>
                </a:solidFill>
              </a:rPr>
              <a:t>if</a:t>
            </a:r>
            <a:r>
              <a:rPr lang="es-ES_tradnl" dirty="0">
                <a:solidFill>
                  <a:schemeClr val="bg1"/>
                </a:solidFill>
              </a:rPr>
              <a:t> </a:t>
            </a:r>
            <a:r>
              <a:rPr lang="es-ES_tradnl" dirty="0"/>
              <a:t>con la condición </a:t>
            </a:r>
            <a:r>
              <a:rPr lang="es-ES_tradnl" dirty="0">
                <a:solidFill>
                  <a:schemeClr val="bg1"/>
                </a:solidFill>
              </a:rPr>
              <a:t>letra==a, </a:t>
            </a:r>
            <a:r>
              <a:rPr lang="es-ES_tradnl" dirty="0"/>
              <a:t>para incrementar el contador sólo cuando la letra sea una a.</a:t>
            </a:r>
            <a:endParaRPr lang="es-ES_tradnl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4714" y="3462865"/>
            <a:ext cx="3752317" cy="5468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ctangle 6"/>
          <p:cNvSpPr/>
          <p:nvPr/>
        </p:nvSpPr>
        <p:spPr>
          <a:xfrm>
            <a:off x="1687000" y="3589799"/>
            <a:ext cx="1388710" cy="250681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8868463" y="3561778"/>
            <a:ext cx="287827" cy="306721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085132" y="3561777"/>
            <a:ext cx="4305994" cy="577961"/>
          </a:xfrm>
          <a:prstGeom prst="rect">
            <a:avLst/>
          </a:prstGeom>
          <a:solidFill>
            <a:srgbClr val="00B0F0">
              <a:alpha val="15000"/>
            </a:srgb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34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Solución</a:t>
            </a: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: for - if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Escribir</a:t>
            </a:r>
            <a:r>
              <a:rPr lang="en-US" dirty="0"/>
              <a:t> un </a:t>
            </a:r>
            <a:r>
              <a:rPr lang="en-US" dirty="0" err="1"/>
              <a:t>programa</a:t>
            </a:r>
            <a:r>
              <a:rPr lang="en-US" dirty="0"/>
              <a:t> que </a:t>
            </a:r>
            <a:r>
              <a:rPr lang="en-US" dirty="0" err="1"/>
              <a:t>cuente</a:t>
            </a:r>
            <a:r>
              <a:rPr lang="en-US" dirty="0"/>
              <a:t> el </a:t>
            </a:r>
            <a:r>
              <a:rPr lang="en-US" dirty="0" err="1"/>
              <a:t>número</a:t>
            </a:r>
            <a:r>
              <a:rPr lang="en-US" dirty="0"/>
              <a:t> de “a” </a:t>
            </a:r>
            <a:r>
              <a:rPr lang="en-US" dirty="0" err="1"/>
              <a:t>en</a:t>
            </a:r>
            <a:r>
              <a:rPr lang="en-US" dirty="0"/>
              <a:t> un palabra.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8429" y="2613333"/>
            <a:ext cx="7622321" cy="221627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2543695" y="3543854"/>
            <a:ext cx="5170516" cy="679011"/>
          </a:xfrm>
          <a:prstGeom prst="rect">
            <a:avLst/>
          </a:prstGeom>
          <a:solidFill>
            <a:srgbClr val="00B0F0">
              <a:alpha val="15000"/>
            </a:srgb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97101" y="5167578"/>
            <a:ext cx="10356699" cy="8309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/>
              <a:t>Las </a:t>
            </a:r>
            <a:r>
              <a:rPr lang="en-US" dirty="0" err="1"/>
              <a:t>sentencias</a:t>
            </a:r>
            <a:r>
              <a:rPr lang="en-US" dirty="0"/>
              <a:t> del </a:t>
            </a:r>
            <a:r>
              <a:rPr lang="en-US" dirty="0" err="1"/>
              <a:t>bloque</a:t>
            </a:r>
            <a:r>
              <a:rPr lang="en-US" dirty="0"/>
              <a:t> </a:t>
            </a:r>
            <a:r>
              <a:rPr lang="en-US" dirty="0" err="1"/>
              <a:t>if,deben</a:t>
            </a:r>
            <a:r>
              <a:rPr lang="en-US" dirty="0"/>
              <a:t> </a:t>
            </a:r>
            <a:r>
              <a:rPr lang="en-US" dirty="0" err="1"/>
              <a:t>mantener</a:t>
            </a:r>
            <a:r>
              <a:rPr lang="en-US" dirty="0"/>
              <a:t> la </a:t>
            </a:r>
            <a:r>
              <a:rPr lang="en-US" dirty="0" err="1"/>
              <a:t>misa</a:t>
            </a:r>
            <a:r>
              <a:rPr lang="en-US" dirty="0"/>
              <a:t> </a:t>
            </a:r>
            <a:r>
              <a:rPr lang="en-US" dirty="0" err="1"/>
              <a:t>identación</a:t>
            </a:r>
            <a:r>
              <a:rPr lang="en-US" dirty="0"/>
              <a:t>,  y </a:t>
            </a:r>
            <a:r>
              <a:rPr lang="en-US" dirty="0" err="1"/>
              <a:t>estas</a:t>
            </a:r>
            <a:r>
              <a:rPr lang="en-US" dirty="0"/>
              <a:t> </a:t>
            </a:r>
            <a:r>
              <a:rPr lang="en-US" dirty="0" err="1"/>
              <a:t>identación</a:t>
            </a:r>
            <a:r>
              <a:rPr lang="en-US" dirty="0"/>
              <a:t> </a:t>
            </a:r>
            <a:r>
              <a:rPr lang="en-US" dirty="0" err="1"/>
              <a:t>debe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mayor a la del </a:t>
            </a:r>
            <a:r>
              <a:rPr lang="en-US" dirty="0" err="1"/>
              <a:t>bloque</a:t>
            </a:r>
            <a:r>
              <a:rPr lang="en-US" dirty="0"/>
              <a:t> for</a:t>
            </a:r>
          </a:p>
        </p:txBody>
      </p:sp>
      <p:sp>
        <p:nvSpPr>
          <p:cNvPr id="8" name="Rectangle 7"/>
          <p:cNvSpPr/>
          <p:nvPr/>
        </p:nvSpPr>
        <p:spPr>
          <a:xfrm>
            <a:off x="3125585" y="3812875"/>
            <a:ext cx="4588626" cy="409990"/>
          </a:xfrm>
          <a:prstGeom prst="rect">
            <a:avLst/>
          </a:prstGeom>
          <a:solidFill>
            <a:srgbClr val="F060D0">
              <a:alpha val="14902"/>
            </a:srgb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144683" y="3543855"/>
            <a:ext cx="399011" cy="67901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0" name="Rectangle 9"/>
          <p:cNvSpPr/>
          <p:nvPr/>
        </p:nvSpPr>
        <p:spPr>
          <a:xfrm>
            <a:off x="2709949" y="3812875"/>
            <a:ext cx="399011" cy="40999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1" name="TextBox 10"/>
          <p:cNvSpPr txBox="1"/>
          <p:nvPr/>
        </p:nvSpPr>
        <p:spPr>
          <a:xfrm>
            <a:off x="9967299" y="3850233"/>
            <a:ext cx="1111202" cy="40011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dirty="0" err="1"/>
              <a:t>Bloque</a:t>
            </a:r>
            <a:r>
              <a:rPr lang="en-US" sz="2000" dirty="0"/>
              <a:t> if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967299" y="3319387"/>
            <a:ext cx="1271182" cy="40011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dirty="0" err="1"/>
              <a:t>Bloque</a:t>
            </a:r>
            <a:r>
              <a:rPr lang="en-US" sz="2000" dirty="0"/>
              <a:t> for</a:t>
            </a:r>
          </a:p>
        </p:txBody>
      </p:sp>
      <p:cxnSp>
        <p:nvCxnSpPr>
          <p:cNvPr id="13" name="Straight Arrow Connector 12"/>
          <p:cNvCxnSpPr>
            <a:endCxn id="11" idx="1"/>
          </p:cNvCxnSpPr>
          <p:nvPr/>
        </p:nvCxnSpPr>
        <p:spPr>
          <a:xfrm flipV="1">
            <a:off x="7698546" y="4050288"/>
            <a:ext cx="2268753" cy="165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7698546" y="3603729"/>
            <a:ext cx="2268753" cy="165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8574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Bloques</a:t>
            </a:r>
            <a:r>
              <a:rPr lang="en-US" dirty="0"/>
              <a:t> e </a:t>
            </a:r>
            <a:r>
              <a:rPr lang="en-US" dirty="0" err="1"/>
              <a:t>Identación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59946"/>
            <a:ext cx="10515600" cy="4351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239491" y="2344190"/>
            <a:ext cx="2626822" cy="61514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Bloque</a:t>
            </a:r>
            <a:r>
              <a:rPr lang="en-US" dirty="0"/>
              <a:t> 1</a:t>
            </a:r>
          </a:p>
        </p:txBody>
      </p:sp>
      <p:sp>
        <p:nvSpPr>
          <p:cNvPr id="5" name="Rectangle 4"/>
          <p:cNvSpPr/>
          <p:nvPr/>
        </p:nvSpPr>
        <p:spPr>
          <a:xfrm>
            <a:off x="4624647" y="2962507"/>
            <a:ext cx="2626822" cy="61514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Bloque</a:t>
            </a:r>
            <a:r>
              <a:rPr lang="en-US" dirty="0"/>
              <a:t> 2</a:t>
            </a:r>
          </a:p>
        </p:txBody>
      </p:sp>
      <p:sp>
        <p:nvSpPr>
          <p:cNvPr id="6" name="Rectangle 5"/>
          <p:cNvSpPr/>
          <p:nvPr/>
        </p:nvSpPr>
        <p:spPr>
          <a:xfrm>
            <a:off x="5023658" y="3594273"/>
            <a:ext cx="2626822" cy="615141"/>
          </a:xfrm>
          <a:prstGeom prst="rect">
            <a:avLst/>
          </a:prstGeom>
          <a:solidFill>
            <a:srgbClr val="F060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Bloque</a:t>
            </a:r>
            <a:r>
              <a:rPr lang="en-US" dirty="0"/>
              <a:t> 3</a:t>
            </a:r>
          </a:p>
        </p:txBody>
      </p:sp>
      <p:sp>
        <p:nvSpPr>
          <p:cNvPr id="7" name="Rectangle 6"/>
          <p:cNvSpPr/>
          <p:nvPr/>
        </p:nvSpPr>
        <p:spPr>
          <a:xfrm>
            <a:off x="4710545" y="4229215"/>
            <a:ext cx="2626822" cy="61514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Bloque</a:t>
            </a:r>
            <a:r>
              <a:rPr lang="en-US" dirty="0"/>
              <a:t> 1</a:t>
            </a:r>
          </a:p>
        </p:txBody>
      </p:sp>
      <p:sp>
        <p:nvSpPr>
          <p:cNvPr id="8" name="Rectangle 7"/>
          <p:cNvSpPr/>
          <p:nvPr/>
        </p:nvSpPr>
        <p:spPr>
          <a:xfrm>
            <a:off x="4239491" y="4860981"/>
            <a:ext cx="2626822" cy="61514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Bloque</a:t>
            </a:r>
            <a:r>
              <a:rPr lang="en-US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1766535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Ejemplo</a:t>
            </a:r>
            <a:r>
              <a:rPr lang="en-US" dirty="0"/>
              <a:t>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Definir</a:t>
            </a:r>
            <a:r>
              <a:rPr lang="en-US" dirty="0" smtClean="0"/>
              <a:t> </a:t>
            </a:r>
            <a:r>
              <a:rPr lang="en-US" dirty="0"/>
              <a:t>un </a:t>
            </a:r>
            <a:r>
              <a:rPr lang="en-US" dirty="0" err="1"/>
              <a:t>histograma</a:t>
            </a:r>
            <a:r>
              <a:rPr lang="en-US" dirty="0"/>
              <a:t> </a:t>
            </a:r>
            <a:r>
              <a:rPr lang="en-US" dirty="0" err="1"/>
              <a:t>procedimiento</a:t>
            </a:r>
            <a:r>
              <a:rPr lang="en-US" dirty="0"/>
              <a:t>() </a:t>
            </a:r>
            <a:r>
              <a:rPr lang="en-US" dirty="0" err="1"/>
              <a:t>que</a:t>
            </a:r>
            <a:r>
              <a:rPr lang="en-US" dirty="0"/>
              <a:t> tome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lista</a:t>
            </a:r>
            <a:r>
              <a:rPr lang="en-US" dirty="0"/>
              <a:t> de </a:t>
            </a:r>
            <a:r>
              <a:rPr lang="en-US" dirty="0" err="1"/>
              <a:t>números</a:t>
            </a:r>
            <a:r>
              <a:rPr lang="en-US" dirty="0"/>
              <a:t> </a:t>
            </a:r>
            <a:r>
              <a:rPr lang="en-US" dirty="0" err="1"/>
              <a:t>enteros</a:t>
            </a:r>
            <a:r>
              <a:rPr lang="en-US" dirty="0"/>
              <a:t> </a:t>
            </a:r>
            <a:r>
              <a:rPr lang="en-US" dirty="0" smtClean="0"/>
              <a:t>e </a:t>
            </a:r>
            <a:r>
              <a:rPr lang="en-US" dirty="0" err="1"/>
              <a:t>imprima</a:t>
            </a:r>
            <a:r>
              <a:rPr lang="en-US" dirty="0"/>
              <a:t> un </a:t>
            </a:r>
            <a:r>
              <a:rPr lang="en-US" dirty="0" err="1"/>
              <a:t>histograma</a:t>
            </a:r>
            <a:r>
              <a:rPr lang="en-US" dirty="0"/>
              <a:t> en la </a:t>
            </a:r>
            <a:r>
              <a:rPr lang="en-US" dirty="0" err="1"/>
              <a:t>pantalla</a:t>
            </a:r>
            <a:r>
              <a:rPr lang="en-US" dirty="0"/>
              <a:t>. </a:t>
            </a:r>
            <a:r>
              <a:rPr lang="en-US" dirty="0" err="1"/>
              <a:t>Ejemplo</a:t>
            </a:r>
            <a:r>
              <a:rPr lang="en-US" dirty="0"/>
              <a:t>: </a:t>
            </a:r>
            <a:r>
              <a:rPr lang="en-US" dirty="0" err="1" smtClean="0"/>
              <a:t>procedimiento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/>
              <a:t>[4, 9, 7]) </a:t>
            </a:r>
            <a:r>
              <a:rPr lang="en-US" dirty="0" err="1"/>
              <a:t>debería</a:t>
            </a:r>
            <a:r>
              <a:rPr lang="en-US" dirty="0"/>
              <a:t> </a:t>
            </a:r>
            <a:r>
              <a:rPr lang="en-US" dirty="0" err="1"/>
              <a:t>imprimir</a:t>
            </a:r>
            <a:r>
              <a:rPr lang="en-US" dirty="0"/>
              <a:t> lo </a:t>
            </a:r>
            <a:r>
              <a:rPr lang="en-US" dirty="0" err="1"/>
              <a:t>siguiente</a:t>
            </a:r>
            <a:r>
              <a:rPr lang="en-US" dirty="0" smtClean="0"/>
              <a:t>: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*</a:t>
            </a:r>
            <a:r>
              <a:rPr lang="en-US" dirty="0"/>
              <a:t>**</a:t>
            </a:r>
            <a:r>
              <a:rPr lang="en-US" dirty="0" smtClean="0"/>
              <a:t>*</a:t>
            </a:r>
          </a:p>
          <a:p>
            <a:pPr marL="0" indent="0">
              <a:buNone/>
            </a:pPr>
            <a:r>
              <a:rPr lang="en-US" dirty="0" smtClean="0"/>
              <a:t>*</a:t>
            </a:r>
            <a:r>
              <a:rPr lang="en-US" dirty="0"/>
              <a:t>*******</a:t>
            </a:r>
            <a:r>
              <a:rPr lang="en-US" dirty="0" smtClean="0"/>
              <a:t>*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*</a:t>
            </a:r>
            <a:r>
              <a:rPr lang="en-US" dirty="0"/>
              <a:t>*****</a:t>
            </a:r>
            <a:r>
              <a:rPr lang="en-US" dirty="0" smtClean="0"/>
              <a:t>*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4751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Estructuras</a:t>
            </a:r>
            <a:r>
              <a:rPr lang="en-US" dirty="0"/>
              <a:t> de Control </a:t>
            </a:r>
            <a:r>
              <a:rPr lang="en-US" dirty="0" err="1"/>
              <a:t>Condicionales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5843955" cy="4351338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lang="en-US" sz="3200" dirty="0" err="1"/>
              <a:t>Usualmente</a:t>
            </a:r>
            <a:r>
              <a:rPr lang="en-US" sz="3200" dirty="0"/>
              <a:t>, </a:t>
            </a:r>
            <a:r>
              <a:rPr lang="en-US" sz="3200" dirty="0" err="1"/>
              <a:t>los</a:t>
            </a:r>
            <a:r>
              <a:rPr lang="en-US" sz="3200" dirty="0"/>
              <a:t> </a:t>
            </a:r>
            <a:r>
              <a:rPr lang="en-US" sz="3200" dirty="0" err="1"/>
              <a:t>programas</a:t>
            </a:r>
            <a:r>
              <a:rPr lang="en-US" sz="3200" dirty="0"/>
              <a:t> no </a:t>
            </a:r>
            <a:r>
              <a:rPr lang="en-US" sz="3200" dirty="0" err="1"/>
              <a:t>tienen</a:t>
            </a:r>
            <a:r>
              <a:rPr lang="en-US" sz="3200" dirty="0"/>
              <a:t> un </a:t>
            </a:r>
            <a:r>
              <a:rPr lang="en-US" sz="3200" dirty="0" err="1"/>
              <a:t>comportamiento</a:t>
            </a:r>
            <a:r>
              <a:rPr lang="en-US" sz="3200" dirty="0"/>
              <a:t> </a:t>
            </a:r>
            <a:r>
              <a:rPr lang="en-US" sz="3200" dirty="0" err="1"/>
              <a:t>único</a:t>
            </a:r>
            <a:r>
              <a:rPr lang="en-US" sz="3200" dirty="0"/>
              <a:t>. </a:t>
            </a:r>
          </a:p>
          <a:p>
            <a:pPr marL="0" lvl="0" indent="0" algn="ctr">
              <a:buNone/>
            </a:pPr>
            <a:endParaRPr lang="en-US" sz="3200" dirty="0"/>
          </a:p>
          <a:p>
            <a:pPr marL="0" lvl="0" indent="0" algn="ctr">
              <a:buNone/>
            </a:pPr>
            <a:r>
              <a:rPr lang="en-US" sz="3200" dirty="0"/>
              <a:t>Los </a:t>
            </a:r>
            <a:r>
              <a:rPr lang="en-US" sz="3200" dirty="0" err="1"/>
              <a:t>programas</a:t>
            </a:r>
            <a:r>
              <a:rPr lang="en-US" sz="3200" dirty="0"/>
              <a:t> </a:t>
            </a:r>
            <a:r>
              <a:rPr lang="en-US" sz="3200" dirty="0" err="1"/>
              <a:t>útiles</a:t>
            </a:r>
            <a:r>
              <a:rPr lang="en-US" sz="3200" dirty="0"/>
              <a:t> </a:t>
            </a:r>
            <a:r>
              <a:rPr lang="en-US" sz="3200" dirty="0" err="1"/>
              <a:t>necesitan</a:t>
            </a:r>
            <a:r>
              <a:rPr lang="en-US" sz="3200" dirty="0"/>
              <a:t> </a:t>
            </a:r>
            <a:r>
              <a:rPr lang="en-US" sz="3200" dirty="0" err="1"/>
              <a:t>tener</a:t>
            </a:r>
            <a:r>
              <a:rPr lang="en-US" sz="3200" dirty="0"/>
              <a:t> la </a:t>
            </a:r>
            <a:r>
              <a:rPr lang="en-US" sz="3200" dirty="0" err="1"/>
              <a:t>habilidad</a:t>
            </a:r>
            <a:r>
              <a:rPr lang="en-US" sz="3200" dirty="0"/>
              <a:t> de </a:t>
            </a:r>
            <a:r>
              <a:rPr lang="en-US" sz="3200" dirty="0" err="1"/>
              <a:t>probar</a:t>
            </a:r>
            <a:r>
              <a:rPr lang="en-US" sz="3200" dirty="0"/>
              <a:t> </a:t>
            </a:r>
            <a:r>
              <a:rPr lang="en-US" sz="3200" b="1" dirty="0" err="1"/>
              <a:t>condiciones</a:t>
            </a:r>
            <a:r>
              <a:rPr lang="en-US" sz="3200" dirty="0"/>
              <a:t> y </a:t>
            </a:r>
            <a:r>
              <a:rPr lang="en-US" sz="3200" dirty="0" err="1"/>
              <a:t>cambiar</a:t>
            </a:r>
            <a:r>
              <a:rPr lang="en-US" sz="3200" dirty="0"/>
              <a:t> el </a:t>
            </a:r>
            <a:r>
              <a:rPr lang="en-US" sz="3200" b="1" dirty="0" err="1"/>
              <a:t>comportamiento</a:t>
            </a:r>
            <a:r>
              <a:rPr lang="en-US" sz="3200" dirty="0"/>
              <a:t> (</a:t>
            </a:r>
            <a:r>
              <a:rPr lang="en-US" sz="3200" dirty="0" err="1"/>
              <a:t>acciones</a:t>
            </a:r>
            <a:r>
              <a:rPr lang="en-US" sz="3200" dirty="0"/>
              <a:t>) del </a:t>
            </a:r>
            <a:r>
              <a:rPr lang="en-US" sz="3200" dirty="0" err="1"/>
              <a:t>programa</a:t>
            </a:r>
            <a:r>
              <a:rPr lang="en-US" sz="3200" dirty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7680" y="1915829"/>
            <a:ext cx="3319447" cy="4261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816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Ciclos</a:t>
            </a:r>
            <a:r>
              <a:rPr lang="en-US" dirty="0"/>
              <a:t> </a:t>
            </a:r>
            <a:r>
              <a:rPr lang="en-US" dirty="0" err="1"/>
              <a:t>aninados</a:t>
            </a:r>
            <a:r>
              <a:rPr lang="en-US" dirty="0"/>
              <a:t>: for - for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3483" y="1482621"/>
            <a:ext cx="3923607" cy="42054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607040" y="2166941"/>
            <a:ext cx="1606081" cy="40011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dirty="0" err="1"/>
              <a:t>Ciclo</a:t>
            </a:r>
            <a:r>
              <a:rPr lang="en-US" sz="2000" dirty="0"/>
              <a:t> </a:t>
            </a:r>
            <a:r>
              <a:rPr lang="en-US" sz="2000" dirty="0" err="1"/>
              <a:t>Externo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8291329" y="3652814"/>
            <a:ext cx="1508683" cy="40011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dirty="0" err="1"/>
              <a:t>Ciclo</a:t>
            </a:r>
            <a:r>
              <a:rPr lang="en-US" sz="2000" dirty="0"/>
              <a:t> </a:t>
            </a:r>
            <a:r>
              <a:rPr lang="en-US" sz="2000" dirty="0" err="1"/>
              <a:t>Interno</a:t>
            </a:r>
            <a:endParaRPr lang="en-US" sz="2000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7481798" y="3852869"/>
            <a:ext cx="764427" cy="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7764087" y="2351469"/>
            <a:ext cx="842953" cy="90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355869" y="3208713"/>
            <a:ext cx="3125929" cy="1812174"/>
          </a:xfrm>
          <a:prstGeom prst="rect">
            <a:avLst/>
          </a:prstGeom>
          <a:solidFill>
            <a:srgbClr val="F060D0">
              <a:alpha val="15000"/>
            </a:srgb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878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Ejemplo</a:t>
            </a:r>
            <a:r>
              <a:rPr lang="en-US" dirty="0"/>
              <a:t>: for -  for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Programa</a:t>
            </a:r>
            <a:r>
              <a:rPr lang="en-US" dirty="0"/>
              <a:t> que </a:t>
            </a:r>
            <a:r>
              <a:rPr lang="en-US" dirty="0" err="1"/>
              <a:t>muestra</a:t>
            </a:r>
            <a:r>
              <a:rPr lang="en-US" dirty="0"/>
              <a:t> las </a:t>
            </a:r>
            <a:r>
              <a:rPr lang="en-US" dirty="0" err="1"/>
              <a:t>tablas</a:t>
            </a:r>
            <a:r>
              <a:rPr lang="en-US" dirty="0"/>
              <a:t> de </a:t>
            </a:r>
            <a:r>
              <a:rPr lang="en-US" dirty="0" err="1"/>
              <a:t>multiplicar</a:t>
            </a:r>
            <a:r>
              <a:rPr lang="en-US" dirty="0"/>
              <a:t> del 1 al 3</a:t>
            </a:r>
          </a:p>
        </p:txBody>
      </p:sp>
      <p:sp>
        <p:nvSpPr>
          <p:cNvPr id="4" name="Rectangle 3"/>
          <p:cNvSpPr/>
          <p:nvPr/>
        </p:nvSpPr>
        <p:spPr>
          <a:xfrm>
            <a:off x="2324100" y="2570132"/>
            <a:ext cx="7518169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_tradnl" sz="2000" dirty="0" err="1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for</a:t>
            </a:r>
            <a:r>
              <a:rPr lang="es-ES_tradnl" sz="2000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x in </a:t>
            </a:r>
            <a:r>
              <a:rPr lang="es-ES_tradnl" sz="2000" dirty="0" err="1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range</a:t>
            </a:r>
            <a:r>
              <a:rPr lang="es-ES_tradnl" sz="2000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(1,4):</a:t>
            </a:r>
            <a:br>
              <a:rPr lang="es-ES_tradnl" sz="2000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s-ES_tradnl" sz="20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s-ES_tradnl" sz="2000" dirty="0" err="1">
                <a:latin typeface="Consolas" charset="0"/>
                <a:ea typeface="Consolas" charset="0"/>
                <a:cs typeface="Consolas" charset="0"/>
              </a:rPr>
              <a:t>print</a:t>
            </a:r>
            <a:r>
              <a:rPr lang="es-ES_tradnl" sz="2000" dirty="0">
                <a:latin typeface="Consolas" charset="0"/>
                <a:ea typeface="Consolas" charset="0"/>
                <a:cs typeface="Consolas" charset="0"/>
              </a:rPr>
              <a:t>("Tabla del %d" %x)</a:t>
            </a:r>
            <a:br>
              <a:rPr lang="es-ES_tradnl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s-ES_tradnl" sz="20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s-ES_tradnl" sz="2000" dirty="0" err="1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for</a:t>
            </a:r>
            <a:r>
              <a:rPr lang="es-ES_tradnl" sz="20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 y in </a:t>
            </a:r>
            <a:r>
              <a:rPr lang="es-ES_tradnl" sz="2000" dirty="0" err="1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range</a:t>
            </a:r>
            <a:r>
              <a:rPr lang="es-ES_tradnl" sz="20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(1,13):</a:t>
            </a:r>
            <a:r>
              <a:rPr lang="es-ES_tradnl" sz="200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s-ES_tradnl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s-ES_tradnl" sz="2000" dirty="0">
                <a:latin typeface="Consolas" charset="0"/>
                <a:ea typeface="Consolas" charset="0"/>
                <a:cs typeface="Consolas" charset="0"/>
              </a:rPr>
              <a:t>       </a:t>
            </a:r>
            <a:r>
              <a:rPr lang="es-ES_tradnl" sz="2000" dirty="0" err="1">
                <a:latin typeface="Consolas" charset="0"/>
                <a:ea typeface="Consolas" charset="0"/>
                <a:cs typeface="Consolas" charset="0"/>
              </a:rPr>
              <a:t>print</a:t>
            </a:r>
            <a:r>
              <a:rPr lang="es-ES_tradnl" sz="2000" dirty="0">
                <a:latin typeface="Consolas" charset="0"/>
                <a:ea typeface="Consolas" charset="0"/>
                <a:cs typeface="Consolas" charset="0"/>
              </a:rPr>
              <a:t>("%d x %d = %d" %(</a:t>
            </a:r>
            <a:r>
              <a:rPr lang="es-ES_tradnl" sz="2000" dirty="0" err="1">
                <a:latin typeface="Consolas" charset="0"/>
                <a:ea typeface="Consolas" charset="0"/>
                <a:cs typeface="Consolas" charset="0"/>
              </a:rPr>
              <a:t>x,y,x</a:t>
            </a:r>
            <a:r>
              <a:rPr lang="es-ES_tradnl" sz="2000" dirty="0">
                <a:latin typeface="Consolas" charset="0"/>
                <a:ea typeface="Consolas" charset="0"/>
                <a:cs typeface="Consolas" charset="0"/>
              </a:rPr>
              <a:t>*y))</a:t>
            </a:r>
          </a:p>
        </p:txBody>
      </p:sp>
      <p:sp>
        <p:nvSpPr>
          <p:cNvPr id="6" name="Rectangle 5"/>
          <p:cNvSpPr/>
          <p:nvPr/>
        </p:nvSpPr>
        <p:spPr>
          <a:xfrm>
            <a:off x="2926080" y="3143916"/>
            <a:ext cx="4971011" cy="1365208"/>
          </a:xfrm>
          <a:prstGeom prst="rect">
            <a:avLst/>
          </a:prstGeom>
          <a:solidFill>
            <a:srgbClr val="00B0F0">
              <a:alpha val="14902"/>
            </a:srgb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308465" y="4023358"/>
            <a:ext cx="4588626" cy="485766"/>
          </a:xfrm>
          <a:prstGeom prst="rect">
            <a:avLst/>
          </a:prstGeom>
          <a:solidFill>
            <a:srgbClr val="F060D0">
              <a:alpha val="15000"/>
            </a:srgb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0543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Ciclos</a:t>
            </a:r>
            <a:r>
              <a:rPr lang="en-US" dirty="0"/>
              <a:t> </a:t>
            </a:r>
            <a:r>
              <a:rPr lang="en-US" dirty="0" err="1"/>
              <a:t>aninados</a:t>
            </a:r>
            <a:r>
              <a:rPr lang="en-US" dirty="0"/>
              <a:t>: while - while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2765" y="1825625"/>
            <a:ext cx="3919365" cy="43513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540711" y="3986285"/>
            <a:ext cx="1508683" cy="40011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dirty="0" err="1"/>
              <a:t>Ciclo</a:t>
            </a:r>
            <a:r>
              <a:rPr lang="en-US" sz="2000" dirty="0"/>
              <a:t> </a:t>
            </a:r>
            <a:r>
              <a:rPr lang="en-US" sz="2000" dirty="0" err="1"/>
              <a:t>Interno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8540711" y="2385917"/>
            <a:ext cx="1606081" cy="40011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dirty="0" err="1"/>
              <a:t>Ciclo</a:t>
            </a:r>
            <a:r>
              <a:rPr lang="en-US" sz="2000" dirty="0"/>
              <a:t> </a:t>
            </a:r>
            <a:r>
              <a:rPr lang="en-US" sz="2000" dirty="0" err="1"/>
              <a:t>Externo</a:t>
            </a:r>
            <a:endParaRPr lang="en-US" sz="20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7863840" y="2585972"/>
            <a:ext cx="67687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680961" y="4186340"/>
            <a:ext cx="85975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469482" y="3080197"/>
            <a:ext cx="3211479" cy="1874187"/>
          </a:xfrm>
          <a:prstGeom prst="rect">
            <a:avLst/>
          </a:prstGeom>
          <a:solidFill>
            <a:srgbClr val="F060D0">
              <a:alpha val="15000"/>
            </a:srgb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225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Estructuras</a:t>
            </a:r>
            <a:r>
              <a:rPr lang="en-US" dirty="0"/>
              <a:t> de Control </a:t>
            </a:r>
            <a:r>
              <a:rPr lang="en-US" dirty="0" err="1"/>
              <a:t>Anidadas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Se </a:t>
            </a:r>
            <a:r>
              <a:rPr lang="en-US" dirty="0" err="1"/>
              <a:t>pueden</a:t>
            </a:r>
            <a:r>
              <a:rPr lang="en-US" dirty="0"/>
              <a:t> </a:t>
            </a:r>
            <a:r>
              <a:rPr lang="en-US" dirty="0" err="1"/>
              <a:t>anidar</a:t>
            </a:r>
            <a:r>
              <a:rPr lang="en-US" dirty="0"/>
              <a:t> </a:t>
            </a:r>
            <a:r>
              <a:rPr lang="en-US" dirty="0" err="1"/>
              <a:t>tantos</a:t>
            </a:r>
            <a:r>
              <a:rPr lang="en-US" dirty="0"/>
              <a:t> </a:t>
            </a:r>
            <a:r>
              <a:rPr lang="en-US" dirty="0" err="1"/>
              <a:t>bloques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sea </a:t>
            </a:r>
            <a:r>
              <a:rPr lang="en-US" dirty="0" err="1"/>
              <a:t>necesario</a:t>
            </a:r>
            <a:r>
              <a:rPr lang="en-US" dirty="0"/>
              <a:t> para resolver el </a:t>
            </a:r>
            <a:r>
              <a:rPr lang="en-US" dirty="0" err="1"/>
              <a:t>problema</a:t>
            </a:r>
            <a:r>
              <a:rPr lang="en-US" dirty="0"/>
              <a:t>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Una </a:t>
            </a:r>
            <a:r>
              <a:rPr lang="en-US" dirty="0" err="1"/>
              <a:t>estructura</a:t>
            </a:r>
            <a:r>
              <a:rPr lang="en-US" dirty="0"/>
              <a:t> de control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contener</a:t>
            </a:r>
            <a:r>
              <a:rPr lang="en-US" dirty="0"/>
              <a:t> a </a:t>
            </a:r>
            <a:r>
              <a:rPr lang="en-US" dirty="0" err="1"/>
              <a:t>cualquier</a:t>
            </a:r>
            <a:r>
              <a:rPr lang="en-US" dirty="0"/>
              <a:t> </a:t>
            </a:r>
            <a:r>
              <a:rPr lang="en-US" dirty="0" err="1"/>
              <a:t>otra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2128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950" y="242668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Control de </a:t>
            </a:r>
            <a:r>
              <a:rPr lang="en-US" sz="4800" dirty="0" err="1"/>
              <a:t>Bucles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8100692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_tradnl" dirty="0"/>
              <a:t>Esta sentencia </a:t>
            </a:r>
            <a:r>
              <a:rPr lang="es-ES_tradnl" b="1" dirty="0"/>
              <a:t>rompe el bucle (</a:t>
            </a:r>
            <a:r>
              <a:rPr lang="es-ES_tradnl" b="1" dirty="0" err="1"/>
              <a:t>for</a:t>
            </a:r>
            <a:r>
              <a:rPr lang="es-ES_tradnl" b="1" dirty="0"/>
              <a:t> o </a:t>
            </a:r>
            <a:r>
              <a:rPr lang="es-ES_tradnl" b="1" dirty="0" err="1"/>
              <a:t>while</a:t>
            </a:r>
            <a:r>
              <a:rPr lang="es-ES_tradnl" b="1" dirty="0"/>
              <a:t>) más cercano </a:t>
            </a:r>
            <a:r>
              <a:rPr lang="es-ES_tradnl" dirty="0"/>
              <a:t>haciendo que que termine antes y continua con la ejecución de la siguiente instrucción.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805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Ejemplo</a:t>
            </a:r>
            <a:r>
              <a:rPr lang="en-US" dirty="0"/>
              <a:t> Break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2006" y="2251930"/>
            <a:ext cx="6607659" cy="322268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3933645" y="4019909"/>
            <a:ext cx="1069676" cy="293298"/>
          </a:xfrm>
          <a:prstGeom prst="rect">
            <a:avLst/>
          </a:prstGeom>
          <a:solidFill>
            <a:srgbClr val="F060D0">
              <a:alpha val="15000"/>
            </a:srgb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691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Salida</a:t>
            </a:r>
            <a:r>
              <a:rPr lang="en-US" dirty="0"/>
              <a:t> </a:t>
            </a:r>
            <a:r>
              <a:rPr lang="en-US" dirty="0" err="1"/>
              <a:t>Ejemplo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8187" y="2446634"/>
            <a:ext cx="4961193" cy="310931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07148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_tradnl" dirty="0"/>
              <a:t>Regresa al comienzo del bucle, ignorando todos las l</a:t>
            </a:r>
            <a:r>
              <a:rPr lang="en-US" dirty="0" err="1"/>
              <a:t>íneas</a:t>
            </a:r>
            <a:r>
              <a:rPr lang="en-US" dirty="0"/>
              <a:t> de </a:t>
            </a:r>
            <a:r>
              <a:rPr lang="en-US" dirty="0" err="1"/>
              <a:t>código</a:t>
            </a:r>
            <a:r>
              <a:rPr lang="en-US" dirty="0"/>
              <a:t> </a:t>
            </a:r>
            <a:r>
              <a:rPr lang="es-ES_tradnl" dirty="0"/>
              <a:t>que quedan en la iteración actual del bucle e inicia la siguiente iteración.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4558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Ejemplo</a:t>
            </a:r>
            <a:r>
              <a:rPr lang="en-US" dirty="0"/>
              <a:t> Continue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1587" y="2539999"/>
            <a:ext cx="5388825" cy="264714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4532161" y="4001294"/>
            <a:ext cx="1069676" cy="293298"/>
          </a:xfrm>
          <a:prstGeom prst="rect">
            <a:avLst/>
          </a:prstGeom>
          <a:solidFill>
            <a:srgbClr val="F060D0">
              <a:alpha val="15000"/>
            </a:srgb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2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Estructuras</a:t>
            </a:r>
            <a:r>
              <a:rPr lang="en-US" dirty="0"/>
              <a:t> de Control </a:t>
            </a:r>
            <a:r>
              <a:rPr lang="en-US" dirty="0" err="1"/>
              <a:t>Condicionales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Las </a:t>
            </a:r>
            <a:r>
              <a:rPr lang="en-US" dirty="0" err="1"/>
              <a:t>estructuras</a:t>
            </a:r>
            <a:r>
              <a:rPr lang="en-US" dirty="0"/>
              <a:t> de control </a:t>
            </a:r>
            <a:r>
              <a:rPr lang="en-US" dirty="0" err="1"/>
              <a:t>condicionales</a:t>
            </a:r>
            <a:r>
              <a:rPr lang="en-US" dirty="0"/>
              <a:t>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permiten</a:t>
            </a:r>
            <a:r>
              <a:rPr lang="en-US" dirty="0"/>
              <a:t> </a:t>
            </a:r>
            <a:r>
              <a:rPr lang="en-US" dirty="0" err="1"/>
              <a:t>evaluar</a:t>
            </a:r>
            <a:r>
              <a:rPr lang="en-US" dirty="0"/>
              <a:t> </a:t>
            </a:r>
            <a:r>
              <a:rPr lang="en-US" b="1" dirty="0" err="1"/>
              <a:t>condiciones</a:t>
            </a:r>
            <a:r>
              <a:rPr lang="en-US" dirty="0"/>
              <a:t> y </a:t>
            </a:r>
            <a:r>
              <a:rPr lang="en-US" dirty="0" err="1"/>
              <a:t>ejecutar</a:t>
            </a:r>
            <a:r>
              <a:rPr lang="en-US" dirty="0"/>
              <a:t> </a:t>
            </a:r>
            <a:r>
              <a:rPr lang="en-US" dirty="0" err="1"/>
              <a:t>acciones</a:t>
            </a:r>
            <a:r>
              <a:rPr lang="en-US" dirty="0"/>
              <a:t> (</a:t>
            </a:r>
            <a:r>
              <a:rPr lang="en-US" dirty="0" err="1"/>
              <a:t>instrucciones</a:t>
            </a:r>
            <a:r>
              <a:rPr lang="en-US" dirty="0"/>
              <a:t>) </a:t>
            </a:r>
            <a:r>
              <a:rPr lang="en-US" dirty="0" err="1"/>
              <a:t>dependiendo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las </a:t>
            </a:r>
            <a:r>
              <a:rPr lang="en-US" dirty="0" err="1"/>
              <a:t>condiciones</a:t>
            </a:r>
            <a:r>
              <a:rPr lang="en-US" dirty="0"/>
              <a:t> se </a:t>
            </a:r>
            <a:r>
              <a:rPr lang="en-US" dirty="0" err="1"/>
              <a:t>cumplen</a:t>
            </a:r>
            <a:r>
              <a:rPr lang="en-US" dirty="0"/>
              <a:t> o no </a:t>
            </a:r>
          </a:p>
          <a:p>
            <a:pPr marL="0" indent="0" algn="just">
              <a:buNone/>
            </a:pPr>
            <a:r>
              <a:rPr lang="en-US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9654" y="3033735"/>
            <a:ext cx="3679877" cy="31432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79683" y="4509586"/>
            <a:ext cx="3352800" cy="1015663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Si la </a:t>
            </a:r>
            <a:r>
              <a:rPr lang="en-US" dirty="0" err="1"/>
              <a:t>Condición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Verdadera</a:t>
            </a:r>
            <a:r>
              <a:rPr lang="en-US" dirty="0"/>
              <a:t> se </a:t>
            </a:r>
            <a:r>
              <a:rPr lang="en-US" dirty="0" err="1"/>
              <a:t>ejecutan</a:t>
            </a:r>
            <a:r>
              <a:rPr lang="en-US" dirty="0"/>
              <a:t> las </a:t>
            </a:r>
            <a:r>
              <a:rPr lang="en-US" dirty="0" err="1"/>
              <a:t>instrucciones</a:t>
            </a:r>
            <a:r>
              <a:rPr lang="en-US" dirty="0"/>
              <a:t> </a:t>
            </a:r>
            <a:r>
              <a:rPr lang="en-US" dirty="0" err="1"/>
              <a:t>dentro</a:t>
            </a:r>
            <a:r>
              <a:rPr lang="en-US" dirty="0"/>
              <a:t> de P.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68185" y="4509586"/>
            <a:ext cx="3352800" cy="1015663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Si la </a:t>
            </a:r>
            <a:r>
              <a:rPr lang="en-US" dirty="0" err="1"/>
              <a:t>Condición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Falsa se </a:t>
            </a:r>
            <a:r>
              <a:rPr lang="en-US" dirty="0" err="1"/>
              <a:t>ejecutan</a:t>
            </a:r>
            <a:r>
              <a:rPr lang="en-US" dirty="0"/>
              <a:t> las </a:t>
            </a:r>
            <a:r>
              <a:rPr lang="en-US" dirty="0" err="1"/>
              <a:t>instrucciones</a:t>
            </a:r>
            <a:r>
              <a:rPr lang="en-US" dirty="0"/>
              <a:t> </a:t>
            </a:r>
            <a:r>
              <a:rPr lang="en-US" dirty="0" err="1"/>
              <a:t>dentro</a:t>
            </a:r>
            <a:r>
              <a:rPr lang="en-US" dirty="0"/>
              <a:t> de Q.</a:t>
            </a:r>
          </a:p>
        </p:txBody>
      </p:sp>
    </p:spTree>
    <p:extLst>
      <p:ext uri="{BB962C8B-B14F-4D97-AF65-F5344CB8AC3E}">
        <p14:creationId xmlns:p14="http://schemas.microsoft.com/office/powerpoint/2010/main" val="712253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Salida</a:t>
            </a:r>
            <a:r>
              <a:rPr lang="en-US" dirty="0"/>
              <a:t> </a:t>
            </a:r>
            <a:r>
              <a:rPr lang="en-US" dirty="0" err="1"/>
              <a:t>Ejemplo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6392" y="2525742"/>
            <a:ext cx="3525808" cy="304350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085755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Bibliografía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Rodríguez, Luis. Python </a:t>
            </a:r>
            <a:r>
              <a:rPr lang="en-US" dirty="0" err="1"/>
              <a:t>Programación</a:t>
            </a:r>
            <a:r>
              <a:rPr lang="en-US" dirty="0"/>
              <a:t> Luis Rodríguez, Python </a:t>
            </a:r>
            <a:r>
              <a:rPr lang="en-US" dirty="0" err="1"/>
              <a:t>Programación</a:t>
            </a:r>
            <a:r>
              <a:rPr lang="en-US" dirty="0"/>
              <a:t>.</a:t>
            </a:r>
          </a:p>
          <a:p>
            <a:r>
              <a:rPr lang="en-US" dirty="0"/>
              <a:t>Downey, A., </a:t>
            </a:r>
            <a:r>
              <a:rPr lang="en-US" dirty="0" err="1"/>
              <a:t>Elkner</a:t>
            </a:r>
            <a:r>
              <a:rPr lang="en-US" dirty="0"/>
              <a:t>, J., &amp; Meyers, C. (2012). How to think like a computer scientist: learning with python. Green Tea Press, Wellesley, Massachusetts.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263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Condiciones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Las </a:t>
            </a:r>
            <a:r>
              <a:rPr lang="en-US" dirty="0" err="1"/>
              <a:t>condiciones</a:t>
            </a:r>
            <a:r>
              <a:rPr lang="en-US" dirty="0"/>
              <a:t> son </a:t>
            </a:r>
            <a:r>
              <a:rPr lang="en-US" b="1" dirty="0" err="1"/>
              <a:t>Expresioones</a:t>
            </a:r>
            <a:r>
              <a:rPr lang="en-US" b="1" dirty="0"/>
              <a:t> </a:t>
            </a:r>
            <a:r>
              <a:rPr lang="en-US" b="1" dirty="0" err="1"/>
              <a:t>Boleanas</a:t>
            </a:r>
            <a:r>
              <a:rPr lang="en-US" dirty="0"/>
              <a:t>,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decir</a:t>
            </a:r>
            <a:r>
              <a:rPr lang="en-US" dirty="0"/>
              <a:t> </a:t>
            </a:r>
            <a:r>
              <a:rPr lang="en-US" dirty="0" err="1"/>
              <a:t>sentencias</a:t>
            </a:r>
            <a:r>
              <a:rPr lang="en-US" dirty="0"/>
              <a:t> que al </a:t>
            </a:r>
            <a:r>
              <a:rPr lang="en-US" dirty="0" err="1"/>
              <a:t>evaluarla</a:t>
            </a:r>
            <a:r>
              <a:rPr lang="en-US" dirty="0"/>
              <a:t>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tomar</a:t>
            </a:r>
            <a:r>
              <a:rPr lang="en-US" dirty="0"/>
              <a:t> </a:t>
            </a:r>
            <a:r>
              <a:rPr lang="en-US" dirty="0" err="1"/>
              <a:t>unicamente</a:t>
            </a:r>
            <a:r>
              <a:rPr lang="en-US" dirty="0"/>
              <a:t> los </a:t>
            </a:r>
            <a:r>
              <a:rPr lang="en-US" dirty="0" err="1"/>
              <a:t>valores</a:t>
            </a:r>
            <a:r>
              <a:rPr lang="en-US" dirty="0"/>
              <a:t> </a:t>
            </a:r>
            <a:r>
              <a:rPr lang="en-US" dirty="0" err="1"/>
              <a:t>lógicos</a:t>
            </a:r>
            <a:r>
              <a:rPr lang="en-US" dirty="0"/>
              <a:t>: </a:t>
            </a:r>
            <a:r>
              <a:rPr lang="en-US" dirty="0" err="1"/>
              <a:t>verdadero</a:t>
            </a:r>
            <a:r>
              <a:rPr lang="en-US" dirty="0"/>
              <a:t> o </a:t>
            </a:r>
            <a:r>
              <a:rPr lang="en-US" dirty="0" err="1"/>
              <a:t>falso</a:t>
            </a:r>
            <a:r>
              <a:rPr lang="en-US" dirty="0"/>
              <a:t>, </a:t>
            </a:r>
            <a:r>
              <a:rPr lang="en-US" b="1" dirty="0"/>
              <a:t>True </a:t>
            </a:r>
            <a:r>
              <a:rPr lang="en-US" dirty="0"/>
              <a:t>o </a:t>
            </a:r>
            <a:r>
              <a:rPr lang="en-US" b="1" dirty="0"/>
              <a:t>False. </a:t>
            </a:r>
          </a:p>
          <a:p>
            <a:endParaRPr lang="en-US" b="1" dirty="0"/>
          </a:p>
          <a:p>
            <a:r>
              <a:rPr lang="en-US" dirty="0" err="1"/>
              <a:t>Ejemplo</a:t>
            </a:r>
            <a:r>
              <a:rPr lang="en-US" dirty="0"/>
              <a:t>: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2414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Recuerda</a:t>
            </a:r>
            <a:r>
              <a:rPr lang="en-US" dirty="0"/>
              <a:t>: </a:t>
            </a:r>
            <a:r>
              <a:rPr lang="en-US" dirty="0" err="1"/>
              <a:t>Operadores</a:t>
            </a:r>
            <a:r>
              <a:rPr lang="en-US" dirty="0"/>
              <a:t> </a:t>
            </a:r>
            <a:r>
              <a:rPr lang="en-US" dirty="0" err="1"/>
              <a:t>Relaciones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3641054"/>
              </p:ext>
            </p:extLst>
          </p:nvPr>
        </p:nvGraphicFramePr>
        <p:xfrm>
          <a:off x="1456592" y="1690688"/>
          <a:ext cx="9897208" cy="4411175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47430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7430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47430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47430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69274">
                <a:tc>
                  <a:txBody>
                    <a:bodyPr/>
                    <a:lstStyle/>
                    <a:p>
                      <a:r>
                        <a:rPr lang="en-US" sz="2400" dirty="0" err="1"/>
                        <a:t>Símbolo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Significado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Ejemplo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Resultado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9274">
                <a:tc>
                  <a:txBody>
                    <a:bodyPr/>
                    <a:lstStyle/>
                    <a:p>
                      <a:r>
                        <a:rPr lang="mr-IN" sz="2400" dirty="0">
                          <a:effectLst/>
                        </a:rPr>
                        <a:t>==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Igual que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 sz="2400">
                          <a:effectLst/>
                        </a:rPr>
                        <a:t>5 == 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44693">
                <a:tc>
                  <a:txBody>
                    <a:bodyPr/>
                    <a:lstStyle/>
                    <a:p>
                      <a:r>
                        <a:rPr lang="mr-IN" sz="2400" dirty="0">
                          <a:effectLst/>
                        </a:rPr>
                        <a:t>!=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err="1">
                          <a:effectLst/>
                        </a:rPr>
                        <a:t>Distinto</a:t>
                      </a:r>
                      <a:r>
                        <a:rPr lang="en-US" sz="2400" dirty="0">
                          <a:effectLst/>
                        </a:rPr>
                        <a:t> que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”</a:t>
                      </a:r>
                      <a:r>
                        <a:rPr lang="en-US" sz="2400" dirty="0" err="1">
                          <a:effectLst/>
                        </a:rPr>
                        <a:t>rojo</a:t>
                      </a:r>
                      <a:r>
                        <a:rPr lang="en-US" sz="2400" dirty="0">
                          <a:effectLst/>
                        </a:rPr>
                        <a:t>” != “</a:t>
                      </a:r>
                      <a:r>
                        <a:rPr lang="en-US" sz="2400" dirty="0" err="1">
                          <a:effectLst/>
                        </a:rPr>
                        <a:t>verde</a:t>
                      </a:r>
                      <a:r>
                        <a:rPr lang="en-US" sz="2400" dirty="0">
                          <a:effectLst/>
                        </a:rPr>
                        <a:t>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69274">
                <a:tc>
                  <a:txBody>
                    <a:bodyPr/>
                    <a:lstStyle/>
                    <a:p>
                      <a:r>
                        <a:rPr lang="mr-IN" sz="2400">
                          <a:effectLst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err="1">
                          <a:effectLst/>
                        </a:rPr>
                        <a:t>Menor</a:t>
                      </a:r>
                      <a:r>
                        <a:rPr lang="en-US" sz="2400" dirty="0">
                          <a:effectLst/>
                        </a:rPr>
                        <a:t> que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 sz="2400" dirty="0">
                          <a:effectLst/>
                        </a:rPr>
                        <a:t>8 &lt; 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69274">
                <a:tc>
                  <a:txBody>
                    <a:bodyPr/>
                    <a:lstStyle/>
                    <a:p>
                      <a:r>
                        <a:rPr lang="mr-IN" sz="2400">
                          <a:effectLst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Mayor que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 sz="2400" dirty="0">
                          <a:effectLst/>
                        </a:rPr>
                        <a:t>12 &gt; 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844693">
                <a:tc>
                  <a:txBody>
                    <a:bodyPr/>
                    <a:lstStyle/>
                    <a:p>
                      <a:r>
                        <a:rPr lang="mr-IN" sz="2400">
                          <a:effectLst/>
                        </a:rPr>
                        <a:t>&lt;=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err="1">
                          <a:effectLst/>
                        </a:rPr>
                        <a:t>Menor</a:t>
                      </a:r>
                      <a:r>
                        <a:rPr lang="en-US" sz="2400" dirty="0">
                          <a:effectLst/>
                        </a:rPr>
                        <a:t> o </a:t>
                      </a:r>
                      <a:r>
                        <a:rPr lang="en-US" sz="2400" dirty="0" err="1">
                          <a:effectLst/>
                        </a:rPr>
                        <a:t>igual</a:t>
                      </a:r>
                      <a:r>
                        <a:rPr lang="en-US" sz="2400" dirty="0">
                          <a:effectLst/>
                        </a:rPr>
                        <a:t> que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 sz="2400" dirty="0">
                          <a:effectLst/>
                        </a:rPr>
                        <a:t>12 &lt;= 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844693">
                <a:tc>
                  <a:txBody>
                    <a:bodyPr/>
                    <a:lstStyle/>
                    <a:p>
                      <a:r>
                        <a:rPr lang="mr-IN" sz="2400">
                          <a:effectLst/>
                        </a:rPr>
                        <a:t>&gt;=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Mayor o </a:t>
                      </a:r>
                      <a:r>
                        <a:rPr lang="en-US" sz="2400" dirty="0" err="1">
                          <a:effectLst/>
                        </a:rPr>
                        <a:t>igual</a:t>
                      </a:r>
                      <a:r>
                        <a:rPr lang="en-US" sz="2400" dirty="0">
                          <a:effectLst/>
                        </a:rPr>
                        <a:t> que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 sz="2400">
                          <a:effectLst/>
                        </a:rPr>
                        <a:t>4 &gt;= 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7016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sentation4" id="{052E6259-5934-9C4E-9686-598A16277B68}" vid="{404A0614-4B1D-F346-A240-964ABAD1FBA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plantilla diapositivas</Template>
  <TotalTime>5926</TotalTime>
  <Words>2996</Words>
  <Application>Microsoft Macintosh PowerPoint</Application>
  <PresentationFormat>Custom</PresentationFormat>
  <Paragraphs>445</Paragraphs>
  <Slides>71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2" baseType="lpstr">
      <vt:lpstr>Office Theme</vt:lpstr>
      <vt:lpstr>Agenda</vt:lpstr>
      <vt:lpstr>Objetivos </vt:lpstr>
      <vt:lpstr>Estructuras de Control</vt:lpstr>
      <vt:lpstr>Estructuras de Control</vt:lpstr>
      <vt:lpstr>3.1  Estructuras de Control Condicionales</vt:lpstr>
      <vt:lpstr>Estructuras de Control Condicionales</vt:lpstr>
      <vt:lpstr>Estructuras de Control Condicionales</vt:lpstr>
      <vt:lpstr>Condiciones</vt:lpstr>
      <vt:lpstr>Recuerda: Operadores Relaciones</vt:lpstr>
      <vt:lpstr>Recuerda: Operadores Lógicos</vt:lpstr>
      <vt:lpstr>Sintaxis : if - else</vt:lpstr>
      <vt:lpstr>Sintáxis : if - else</vt:lpstr>
      <vt:lpstr>Identación</vt:lpstr>
      <vt:lpstr>Ejemplo 1</vt:lpstr>
      <vt:lpstr>Ejemplo 2</vt:lpstr>
      <vt:lpstr>Ejercicio 1</vt:lpstr>
      <vt:lpstr>Solución Ejercicio 1</vt:lpstr>
      <vt:lpstr>Estructuras de Control Condicionales</vt:lpstr>
      <vt:lpstr>Estructuras de Control Condicionales</vt:lpstr>
      <vt:lpstr>Estructuras de Control Condicionales</vt:lpstr>
      <vt:lpstr>Decisiones Consecutivas: if - elif - else</vt:lpstr>
      <vt:lpstr>Sintáxis : if - elseif - if</vt:lpstr>
      <vt:lpstr>Ejercicio</vt:lpstr>
      <vt:lpstr>Análisis Ejercicio</vt:lpstr>
      <vt:lpstr>Solución del Ejercicio</vt:lpstr>
      <vt:lpstr>Ejercicios en clase</vt:lpstr>
      <vt:lpstr>3.2 - Estructuras de Control Iterativas</vt:lpstr>
      <vt:lpstr>Estructuras de Control Iterativas</vt:lpstr>
      <vt:lpstr>Estructuras de Control Iterativas</vt:lpstr>
      <vt:lpstr>Estructuras de Control Iterativas</vt:lpstr>
      <vt:lpstr>Tipos de estructuras de control iterativas</vt:lpstr>
      <vt:lpstr>Bucle While</vt:lpstr>
      <vt:lpstr>Sintaxis: While</vt:lpstr>
      <vt:lpstr>Ejemplo 1 bucle while</vt:lpstr>
      <vt:lpstr>Ejemplo 1 bucle while</vt:lpstr>
      <vt:lpstr>Ejercicio</vt:lpstr>
      <vt:lpstr>Solución Ejercicio</vt:lpstr>
      <vt:lpstr>Solución Ejercicio</vt:lpstr>
      <vt:lpstr>Bucles infinitos</vt:lpstr>
      <vt:lpstr>Ejemplo algunos bucles infinitos por errores</vt:lpstr>
      <vt:lpstr>Ejemplo algunos bucles infinitos por errores</vt:lpstr>
      <vt:lpstr>La función range</vt:lpstr>
      <vt:lpstr>Bucle For</vt:lpstr>
      <vt:lpstr>for: sobre qué itera</vt:lpstr>
      <vt:lpstr>Sintaxis for</vt:lpstr>
      <vt:lpstr>Iterar un número de n veces</vt:lpstr>
      <vt:lpstr>¿Cómo funciona for?</vt:lpstr>
      <vt:lpstr>La variable del lazo for</vt:lpstr>
      <vt:lpstr>Iterar sobre cadena de caracteres</vt:lpstr>
      <vt:lpstr>Iterar sobre una lista</vt:lpstr>
      <vt:lpstr>Ejercicios</vt:lpstr>
      <vt:lpstr>While o for</vt:lpstr>
      <vt:lpstr>PowerPoint Presentation</vt:lpstr>
      <vt:lpstr>Estructuras de Control Anidadas</vt:lpstr>
      <vt:lpstr>Ejemplo: for - if</vt:lpstr>
      <vt:lpstr>Solución Ejemplo: for - if</vt:lpstr>
      <vt:lpstr>Solución Ejemplo: for - if</vt:lpstr>
      <vt:lpstr>Bloques e Identación</vt:lpstr>
      <vt:lpstr>Ejemplo 2</vt:lpstr>
      <vt:lpstr>Ciclos aninados: for - for</vt:lpstr>
      <vt:lpstr>Ejemplo: for -  for</vt:lpstr>
      <vt:lpstr>Ciclos aninados: while - while</vt:lpstr>
      <vt:lpstr>Estructuras de Control Anidadas</vt:lpstr>
      <vt:lpstr>Control de Bucles</vt:lpstr>
      <vt:lpstr>break</vt:lpstr>
      <vt:lpstr>Ejemplo Break</vt:lpstr>
      <vt:lpstr>Salida Ejemplo</vt:lpstr>
      <vt:lpstr>continue</vt:lpstr>
      <vt:lpstr>Ejemplo Continue</vt:lpstr>
      <vt:lpstr>Salida Ejemplo</vt:lpstr>
      <vt:lpstr>Bibliografía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CCPG1001 Fundamentos de Programación</dc:title>
  <dc:creator>Abdon Andres Carrera Rivera</dc:creator>
  <cp:lastModifiedBy>Gustavo Andrade</cp:lastModifiedBy>
  <cp:revision>105</cp:revision>
  <dcterms:created xsi:type="dcterms:W3CDTF">2017-04-10T21:32:03Z</dcterms:created>
  <dcterms:modified xsi:type="dcterms:W3CDTF">2019-06-14T12:55:08Z</dcterms:modified>
</cp:coreProperties>
</file>