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60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256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5" r:id="rId31"/>
    <p:sldId id="380" r:id="rId32"/>
    <p:sldId id="381" r:id="rId33"/>
    <p:sldId id="352" r:id="rId34"/>
    <p:sldId id="353" r:id="rId35"/>
    <p:sldId id="3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ny Vladimir Pincay Nieves" initials="JVPN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0924" autoAdjust="0"/>
  </p:normalViewPr>
  <p:slideViewPr>
    <p:cSldViewPr snapToGrid="0" snapToObjects="1">
      <p:cViewPr varScale="1">
        <p:scale>
          <a:sx n="54" d="100"/>
          <a:sy n="54" d="100"/>
        </p:scale>
        <p:origin x="-117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9B7F-78D8-46D3-AE70-4AE5928120D5}" type="datetimeFigureOut">
              <a:rPr lang="es-ES" smtClean="0"/>
              <a:t>07/06/19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8AD7-CBAE-4D4E-B7F3-642C6015B6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70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0000FF"/>
              </a:buClr>
              <a:buFont typeface="Wingdings" charset="2"/>
              <a:buChar char="Ø"/>
            </a:pPr>
            <a:r>
              <a:rPr lang="es-ES_tradnl" sz="1200" dirty="0" smtClean="0"/>
              <a:t> Para introducir en los programas el factor “azar” o “suerte”, podemos utilizar la generación de números aleatorios.</a:t>
            </a:r>
          </a:p>
          <a:p>
            <a:pPr lvl="0">
              <a:buClr>
                <a:srgbClr val="0000FF"/>
              </a:buClr>
              <a:buFont typeface="Wingdings" charset="2"/>
              <a:buChar char="Ø"/>
            </a:pPr>
            <a:r>
              <a:rPr lang="es-EC" sz="1200" dirty="0" smtClean="0"/>
              <a:t> Python genera números aleatorios basándose en una fórmula (por lo tanto no son realmente aleatorios, pero son suficientes para la mayoría de aplicaciones).</a:t>
            </a:r>
          </a:p>
          <a:p>
            <a:pPr lvl="0">
              <a:buClr>
                <a:srgbClr val="0000FF"/>
              </a:buClr>
              <a:buFont typeface="Wingdings" charset="2"/>
              <a:buChar char="Ø"/>
            </a:pPr>
            <a:r>
              <a:rPr lang="es-EC" sz="1200" dirty="0" smtClean="0"/>
              <a:t> El módulo </a:t>
            </a:r>
            <a:r>
              <a:rPr lang="es-EC" sz="1200" b="1" dirty="0" err="1" smtClean="0"/>
              <a:t>random</a:t>
            </a:r>
            <a:r>
              <a:rPr lang="es-EC" sz="1200" dirty="0" smtClean="0"/>
              <a:t> es una librería de Python que contiene funciones para generar aleatorios. Para acceder a él se debe cargar al programa con la instrucción </a:t>
            </a:r>
            <a:r>
              <a:rPr lang="es-EC" sz="1200" b="1" dirty="0" err="1" smtClean="0"/>
              <a:t>import</a:t>
            </a:r>
            <a:r>
              <a:rPr lang="es-EC" sz="1200" dirty="0" smtClean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D91C4-C512-4DA2-B9FB-517EC9CF8EAD}" type="slidenum">
              <a:rPr lang="es-EC" smtClean="0"/>
              <a:t>23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52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10BFD-0FCF-4A7B-9E85-8F7D0B3163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16154"/>
            <a:ext cx="9144000" cy="2387600"/>
          </a:xfrm>
        </p:spPr>
        <p:txBody>
          <a:bodyPr anchor="b"/>
          <a:lstStyle>
            <a:lvl1pPr algn="r">
              <a:defRPr sz="54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32228"/>
            <a:ext cx="9144000" cy="1655762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image1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" y="403930"/>
            <a:ext cx="1349022" cy="1176514"/>
          </a:xfrm>
          <a:prstGeom prst="rect">
            <a:avLst/>
          </a:prstGeom>
        </p:spPr>
      </p:pic>
      <p:pic>
        <p:nvPicPr>
          <p:cNvPr id="10" name="image2.jpeg"/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23194" y="403930"/>
            <a:ext cx="1135027" cy="10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CCPG1001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  <a:lvl2pPr>
              <a:buClr>
                <a:srgbClr val="00B0F0"/>
              </a:buClr>
              <a:defRPr/>
            </a:lvl2pPr>
            <a:lvl3pPr>
              <a:buClr>
                <a:srgbClr val="00B0F0"/>
              </a:buClr>
              <a:defRPr/>
            </a:lvl3pPr>
            <a:lvl4pPr>
              <a:buClr>
                <a:srgbClr val="00B0F0"/>
              </a:buClr>
              <a:defRPr/>
            </a:lvl4pPr>
            <a:lvl5pPr>
              <a:buClr>
                <a:srgbClr val="00B0F0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8E980-2F26-9E4C-894C-FF0F4777931E}" type="datetimeFigureOut">
              <a:rPr lang="en-US" smtClean="0"/>
              <a:t>07/06/19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441A9-9266-D748-AE96-FD5FACAAE7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32548"/>
            <a:ext cx="12192000" cy="4254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325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356350"/>
            <a:ext cx="12192000" cy="8792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hyperlink" Target="http://www.pythonschool.net/basics/string-operation-and-math-unit-exercise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Arial"/>
                <a:cs typeface="Arial"/>
              </a:rPr>
              <a:t>COLECCIONES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3267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/>
              <a:t>Una</a:t>
            </a:r>
            <a:r>
              <a:rPr lang="en-US" sz="2800" b="1" dirty="0"/>
              <a:t> </a:t>
            </a:r>
            <a:r>
              <a:rPr lang="en-US" sz="2800" b="1" dirty="0" err="1"/>
              <a:t>colección</a:t>
            </a:r>
            <a:r>
              <a:rPr lang="en-US" sz="2800" b="1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dato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agrupa</a:t>
            </a:r>
            <a:r>
              <a:rPr lang="en-US" sz="2800" dirty="0"/>
              <a:t> </a:t>
            </a:r>
            <a:r>
              <a:rPr lang="en-US" sz="2800" dirty="0" err="1"/>
              <a:t>varios</a:t>
            </a:r>
            <a:r>
              <a:rPr lang="en-US" sz="2800" dirty="0"/>
              <a:t> </a:t>
            </a:r>
            <a:r>
              <a:rPr lang="en-US" sz="2800" dirty="0" err="1"/>
              <a:t>elementos</a:t>
            </a:r>
            <a:r>
              <a:rPr lang="en-US" sz="2800" dirty="0"/>
              <a:t> en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misma</a:t>
            </a:r>
            <a:r>
              <a:rPr lang="en-US" sz="2800" dirty="0"/>
              <a:t> </a:t>
            </a:r>
            <a:r>
              <a:rPr lang="en-US" sz="2800" dirty="0" err="1"/>
              <a:t>unidad</a:t>
            </a:r>
            <a:r>
              <a:rPr lang="en-US" sz="2800" dirty="0"/>
              <a:t>. Se </a:t>
            </a:r>
            <a:r>
              <a:rPr lang="en-US" sz="2800" dirty="0" err="1"/>
              <a:t>utilizan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</a:t>
            </a:r>
            <a:r>
              <a:rPr lang="en-US" sz="2800" dirty="0" err="1"/>
              <a:t>almacenar</a:t>
            </a:r>
            <a:r>
              <a:rPr lang="en-US" sz="2800" dirty="0"/>
              <a:t>, </a:t>
            </a:r>
            <a:r>
              <a:rPr lang="en-US" sz="2800" dirty="0" err="1"/>
              <a:t>recuperar</a:t>
            </a:r>
            <a:r>
              <a:rPr lang="en-US" sz="2800" dirty="0"/>
              <a:t>, </a:t>
            </a:r>
            <a:r>
              <a:rPr lang="en-US" sz="2800" dirty="0" err="1"/>
              <a:t>manipular</a:t>
            </a:r>
            <a:r>
              <a:rPr lang="en-US" sz="2800" dirty="0"/>
              <a:t> y </a:t>
            </a:r>
            <a:r>
              <a:rPr lang="en-US" sz="2800" dirty="0" err="1"/>
              <a:t>comunicar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agregación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²"/>
            </a:pPr>
            <a:r>
              <a:rPr lang="en-US" sz="2800" dirty="0"/>
              <a:t> </a:t>
            </a:r>
            <a:r>
              <a:rPr lang="en-US" sz="2800" dirty="0" err="1" smtClean="0"/>
              <a:t>Fuente</a:t>
            </a:r>
            <a:r>
              <a:rPr lang="en-US" sz="2800" dirty="0"/>
              <a:t>: https://</a:t>
            </a:r>
            <a:r>
              <a:rPr lang="en-US" sz="2800" dirty="0" err="1" smtClean="0"/>
              <a:t>www.iconfinder.com</a:t>
            </a:r>
            <a:endParaRPr lang="en-US" sz="2800" dirty="0"/>
          </a:p>
        </p:txBody>
      </p:sp>
      <p:pic>
        <p:nvPicPr>
          <p:cNvPr id="4" name="Picture 3" descr="Screen Shot 2016-10-21 at 09.17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961" y="3031280"/>
            <a:ext cx="3056298" cy="31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8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"/>
                <a:cs typeface="Arial"/>
              </a:rPr>
              <a:t>l</a:t>
            </a:r>
            <a:r>
              <a:rPr lang="en-US" b="1" dirty="0" err="1" smtClean="0">
                <a:latin typeface="Arial"/>
                <a:cs typeface="Arial"/>
              </a:rPr>
              <a:t>ista</a:t>
            </a:r>
            <a:r>
              <a:rPr lang="en-US" b="1" dirty="0" smtClean="0">
                <a:latin typeface="Arial"/>
                <a:cs typeface="Arial"/>
              </a:rPr>
              <a:t>[</a:t>
            </a: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Para </a:t>
            </a:r>
            <a:r>
              <a:rPr lang="en-US" sz="2800" dirty="0" err="1" smtClean="0"/>
              <a:t>devolver</a:t>
            </a:r>
            <a:r>
              <a:rPr lang="en-US" sz="2800" dirty="0" smtClean="0"/>
              <a:t> un item de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.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5" name="Picture 4" descr="Screen Shot 2016-10-23 at 21.1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01" y="2960788"/>
            <a:ext cx="9727939" cy="8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6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Lista1 + Lista2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Para </a:t>
            </a:r>
            <a:r>
              <a:rPr lang="en-US" sz="2800" dirty="0" err="1" smtClean="0"/>
              <a:t>unir</a:t>
            </a:r>
            <a:r>
              <a:rPr lang="en-US" sz="2800" dirty="0" smtClean="0"/>
              <a:t> dos </a:t>
            </a:r>
            <a:r>
              <a:rPr lang="en-US" sz="2800" dirty="0" err="1" smtClean="0"/>
              <a:t>listas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posible</a:t>
            </a:r>
            <a:r>
              <a:rPr lang="en-US" sz="2800" dirty="0" smtClean="0"/>
              <a:t> </a:t>
            </a:r>
            <a:r>
              <a:rPr lang="en-US" sz="2800" dirty="0" err="1" smtClean="0"/>
              <a:t>utilizar</a:t>
            </a:r>
            <a:r>
              <a:rPr lang="en-US" sz="2800" dirty="0" smtClean="0"/>
              <a:t> el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+ 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7" name="Picture 6" descr="Screen Shot 2016-10-23 at 20.54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60" y="2786085"/>
            <a:ext cx="10608977" cy="18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x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lang="en-US" b="1" dirty="0" err="1" smtClean="0">
                <a:latin typeface="Arial"/>
                <a:cs typeface="Arial"/>
              </a:rPr>
              <a:t>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Devuelve</a:t>
            </a:r>
            <a:r>
              <a:rPr lang="en-US" sz="2800" dirty="0" smtClean="0"/>
              <a:t> un </a:t>
            </a:r>
            <a:r>
              <a:rPr lang="en-US" sz="2800" dirty="0" err="1" smtClean="0"/>
              <a:t>bool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el valor de x se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</a:t>
            </a:r>
            <a:r>
              <a:rPr lang="en-US" sz="2800" dirty="0" err="1" smtClean="0"/>
              <a:t>dentro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.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4" name="Picture 3" descr="Screen Shot 2016-10-23 at 21.37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75" y="3077894"/>
            <a:ext cx="10175910" cy="21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d</a:t>
            </a:r>
            <a:r>
              <a:rPr lang="en-US" b="1" dirty="0" smtClean="0">
                <a:latin typeface="Arial"/>
                <a:cs typeface="Arial"/>
              </a:rPr>
              <a:t>el </a:t>
            </a:r>
            <a:r>
              <a:rPr lang="en-US" b="1" dirty="0" err="1" smtClean="0">
                <a:latin typeface="Arial"/>
                <a:cs typeface="Arial"/>
              </a:rPr>
              <a:t>lista</a:t>
            </a:r>
            <a:r>
              <a:rPr lang="en-US" b="1" dirty="0" smtClean="0">
                <a:latin typeface="Arial"/>
                <a:cs typeface="Arial"/>
              </a:rPr>
              <a:t>[</a:t>
            </a:r>
            <a:r>
              <a:rPr lang="en-US" b="1" dirty="0" err="1" smtClean="0">
                <a:latin typeface="Arial"/>
                <a:cs typeface="Arial"/>
              </a:rPr>
              <a:t>i</a:t>
            </a:r>
            <a:r>
              <a:rPr lang="en-US" b="1" dirty="0" smtClean="0">
                <a:latin typeface="Arial"/>
                <a:cs typeface="Arial"/>
              </a:rPr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Elimina</a:t>
            </a:r>
            <a:r>
              <a:rPr lang="en-US" sz="2800" dirty="0" smtClean="0"/>
              <a:t> el item del </a:t>
            </a:r>
            <a:r>
              <a:rPr lang="en-US" sz="2800" dirty="0" err="1" smtClean="0"/>
              <a:t>índice</a:t>
            </a:r>
            <a:r>
              <a:rPr lang="en-US" sz="2800" dirty="0" smtClean="0"/>
              <a:t> </a:t>
            </a:r>
            <a:r>
              <a:rPr lang="en-US" sz="2800" dirty="0" err="1"/>
              <a:t>i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.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6" name="Picture 5" descr="Screen Shot 2016-10-23 at 21.40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525" y="3034847"/>
            <a:ext cx="9583532" cy="159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4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2.10.4 </a:t>
            </a:r>
            <a:r>
              <a:rPr lang="es-EC" sz="4000" dirty="0" smtClean="0"/>
              <a:t>Funciones de Python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2393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rial"/>
                <a:cs typeface="Arial"/>
              </a:rPr>
              <a:t>len</a:t>
            </a:r>
            <a:r>
              <a:rPr lang="en-US" b="1" dirty="0" smtClean="0">
                <a:latin typeface="Arial"/>
                <a:cs typeface="Arial"/>
              </a:rPr>
              <a:t>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883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err="1" smtClean="0"/>
              <a:t>función</a:t>
            </a:r>
            <a:r>
              <a:rPr lang="en-US" sz="2800" dirty="0" smtClean="0"/>
              <a:t> </a:t>
            </a:r>
            <a:r>
              <a:rPr lang="en-US" sz="2800" dirty="0" err="1"/>
              <a:t>embebida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() </a:t>
            </a:r>
            <a:r>
              <a:rPr lang="en-US" sz="2800" dirty="0" smtClean="0"/>
              <a:t>                                 </a:t>
            </a:r>
            <a:r>
              <a:rPr lang="en-US" sz="2800" i="1" dirty="0" smtClean="0"/>
              <a:t> BIF: Built-in function </a:t>
            </a:r>
            <a:endParaRPr lang="en-US" sz="28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984816"/>
            <a:ext cx="10515600" cy="4351338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C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materias = [‘matemáticas’, ‘física’, ‘química’, ‘biología’]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(materias)</a:t>
            </a:r>
          </a:p>
          <a:p>
            <a:pPr marL="0" indent="0">
              <a:buNone/>
            </a:pPr>
            <a:r>
              <a:rPr lang="es-EC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[‘matemáticas’, ‘física’, ‘química’, ‘biología’]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(materias))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&gt;&gt;&gt; </a:t>
            </a:r>
            <a:r>
              <a:rPr lang="es-ES_tradnl" sz="2400" dirty="0" err="1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(materias[1])</a:t>
            </a:r>
          </a:p>
          <a:p>
            <a:pPr marL="0" indent="0">
              <a:buFont typeface="Arial"/>
              <a:buNone/>
            </a:pPr>
            <a:r>
              <a:rPr lang="es-ES_tradnl" sz="24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física </a:t>
            </a:r>
            <a:endParaRPr lang="es-ES_tradnl" sz="2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097280" y="3158481"/>
            <a:ext cx="8548996" cy="553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1097280" y="4006401"/>
            <a:ext cx="8548996" cy="553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2804804" y="4668589"/>
            <a:ext cx="1921742" cy="553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127653" y="5053881"/>
            <a:ext cx="1921742" cy="5537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50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max(L)  min(L)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Para </a:t>
            </a:r>
            <a:r>
              <a:rPr lang="en-US" sz="2800" dirty="0" err="1"/>
              <a:t>obtener</a:t>
            </a:r>
            <a:r>
              <a:rPr lang="en-US" sz="2800" dirty="0"/>
              <a:t> el </a:t>
            </a:r>
            <a:r>
              <a:rPr lang="en-US" sz="2800" dirty="0" smtClean="0"/>
              <a:t>valor </a:t>
            </a:r>
            <a:r>
              <a:rPr lang="en-US" sz="2800" dirty="0" err="1" smtClean="0"/>
              <a:t>máximo</a:t>
            </a:r>
            <a:r>
              <a:rPr lang="en-US" sz="2800" dirty="0" smtClean="0"/>
              <a:t> o </a:t>
            </a:r>
            <a:r>
              <a:rPr lang="en-US" sz="2800" dirty="0" err="1" smtClean="0"/>
              <a:t>mínimo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r>
              <a:rPr lang="en-US" sz="2800" dirty="0" err="1"/>
              <a:t>contenidos</a:t>
            </a:r>
            <a:r>
              <a:rPr lang="en-US" sz="2800" dirty="0"/>
              <a:t> en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usar</a:t>
            </a:r>
            <a:r>
              <a:rPr lang="en-US" sz="2800" dirty="0"/>
              <a:t> la </a:t>
            </a:r>
            <a:r>
              <a:rPr lang="en-US" sz="2800" dirty="0" err="1"/>
              <a:t>función</a:t>
            </a:r>
            <a:r>
              <a:rPr lang="en-US" sz="2800" dirty="0"/>
              <a:t> </a:t>
            </a:r>
            <a:r>
              <a:rPr lang="en-US" sz="2800" dirty="0" err="1"/>
              <a:t>embebida</a:t>
            </a:r>
            <a:r>
              <a:rPr lang="en-US" sz="2800" dirty="0"/>
              <a:t> </a:t>
            </a:r>
            <a:r>
              <a:rPr lang="en-US" sz="2800" dirty="0" smtClean="0"/>
              <a:t>max(</a:t>
            </a:r>
            <a:r>
              <a:rPr lang="en-US" sz="2800" dirty="0"/>
              <a:t>) </a:t>
            </a:r>
            <a:r>
              <a:rPr lang="en-US" sz="2800" dirty="0" smtClean="0"/>
              <a:t>o min()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r>
              <a:rPr lang="en-US" sz="2800" dirty="0" smtClean="0"/>
              <a:t> BIF: Built-in function </a:t>
            </a:r>
            <a:endParaRPr lang="en-US" sz="2800" dirty="0"/>
          </a:p>
        </p:txBody>
      </p:sp>
      <p:pic>
        <p:nvPicPr>
          <p:cNvPr id="4" name="Picture 3" descr="Screen Shot 2016-10-23 at 17.24.2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7"/>
          <a:stretch/>
        </p:blipFill>
        <p:spPr>
          <a:xfrm>
            <a:off x="1964263" y="2997536"/>
            <a:ext cx="8297294" cy="2361874"/>
          </a:xfrm>
          <a:prstGeom prst="rect">
            <a:avLst/>
          </a:prstGeom>
        </p:spPr>
      </p:pic>
      <p:pic>
        <p:nvPicPr>
          <p:cNvPr id="6" name="Picture 5" descr="Screen Shot 2016-10-21 at 09.30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5" t="41310" b="24469"/>
          <a:stretch/>
        </p:blipFill>
        <p:spPr>
          <a:xfrm>
            <a:off x="7166665" y="4066283"/>
            <a:ext cx="3584372" cy="1024346"/>
          </a:xfrm>
          <a:prstGeom prst="rect">
            <a:avLst/>
          </a:prstGeom>
        </p:spPr>
      </p:pic>
      <p:pic>
        <p:nvPicPr>
          <p:cNvPr id="7" name="Picture 6" descr="Screen Shot 2016-10-21 at 09.30.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1" t="54663" r="41947" b="33671"/>
          <a:stretch/>
        </p:blipFill>
        <p:spPr>
          <a:xfrm rot="274783">
            <a:off x="4193239" y="4425007"/>
            <a:ext cx="3000457" cy="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list(L)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Para </a:t>
            </a:r>
            <a:r>
              <a:rPr lang="en-US" sz="2800" dirty="0" err="1" smtClean="0"/>
              <a:t>mostrar</a:t>
            </a:r>
            <a:r>
              <a:rPr lang="en-US" sz="2800" dirty="0" smtClean="0"/>
              <a:t>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elementos</a:t>
            </a:r>
            <a:r>
              <a:rPr lang="en-US" sz="2800" dirty="0" smtClean="0"/>
              <a:t> </a:t>
            </a:r>
            <a:r>
              <a:rPr lang="en-US" sz="2800" dirty="0" err="1"/>
              <a:t>contenidos</a:t>
            </a:r>
            <a:r>
              <a:rPr lang="en-US" sz="2800" dirty="0"/>
              <a:t> en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usar</a:t>
            </a:r>
            <a:r>
              <a:rPr lang="en-US" sz="2800" dirty="0"/>
              <a:t> la </a:t>
            </a:r>
            <a:r>
              <a:rPr lang="en-US" sz="2800" dirty="0" err="1"/>
              <a:t>función</a:t>
            </a:r>
            <a:r>
              <a:rPr lang="en-US" sz="2800" dirty="0"/>
              <a:t> </a:t>
            </a:r>
            <a:r>
              <a:rPr lang="en-US" sz="2800" dirty="0" err="1"/>
              <a:t>embebida</a:t>
            </a:r>
            <a:r>
              <a:rPr lang="en-US" sz="2800" dirty="0"/>
              <a:t> </a:t>
            </a:r>
            <a:r>
              <a:rPr lang="en-US" sz="2800" dirty="0" smtClean="0"/>
              <a:t>list()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r>
              <a:rPr lang="en-US" sz="2800" dirty="0" smtClean="0"/>
              <a:t>BIF: Built-in function </a:t>
            </a:r>
            <a:endParaRPr lang="en-US" sz="2800" dirty="0"/>
          </a:p>
        </p:txBody>
      </p:sp>
      <p:pic>
        <p:nvPicPr>
          <p:cNvPr id="5" name="Picture 4" descr="Screen Shot 2016-10-23 at 17.2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86" y="3148266"/>
            <a:ext cx="8671163" cy="11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4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2.10.5 </a:t>
            </a:r>
            <a:r>
              <a:rPr lang="es-EC" sz="4000" dirty="0" smtClean="0"/>
              <a:t>Funciones de Listas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097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rial"/>
                <a:cs typeface="Arial"/>
              </a:rPr>
              <a:t>lista.index</a:t>
            </a:r>
            <a:r>
              <a:rPr lang="en-US" b="1" dirty="0" smtClean="0">
                <a:latin typeface="Arial"/>
                <a:cs typeface="Arial"/>
              </a:rPr>
              <a:t>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Devuelve</a:t>
            </a:r>
            <a:r>
              <a:rPr lang="en-US" sz="2800" dirty="0" smtClean="0"/>
              <a:t> el </a:t>
            </a:r>
            <a:r>
              <a:rPr lang="en-US" sz="2800" dirty="0" err="1" smtClean="0"/>
              <a:t>índice</a:t>
            </a:r>
            <a:r>
              <a:rPr lang="en-US" sz="2800" dirty="0" smtClean="0"/>
              <a:t> en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del primer item con valor </a:t>
            </a:r>
            <a:r>
              <a:rPr lang="en-US" sz="2800" dirty="0" err="1" smtClean="0"/>
              <a:t>igual</a:t>
            </a:r>
            <a:r>
              <a:rPr lang="en-US" sz="2800" dirty="0" smtClean="0"/>
              <a:t> a x. Si no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</a:t>
            </a:r>
            <a:r>
              <a:rPr lang="en-US" sz="2800" dirty="0" err="1" smtClean="0"/>
              <a:t>devuelve</a:t>
            </a:r>
            <a:r>
              <a:rPr lang="en-US" sz="2800" dirty="0" smtClean="0"/>
              <a:t> error.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10" name="Picture 9" descr="Screen Shot 2016-10-23 at 21.0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75" y="3318883"/>
            <a:ext cx="7113307" cy="20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5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COLECCIONES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Representan</a:t>
            </a:r>
            <a:r>
              <a:rPr lang="en-US" sz="2800" dirty="0"/>
              <a:t> </a:t>
            </a:r>
            <a:r>
              <a:rPr lang="en-US" sz="2800" dirty="0" err="1"/>
              <a:t>ítems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forman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agrupación</a:t>
            </a:r>
            <a:r>
              <a:rPr lang="en-US" sz="2800" dirty="0"/>
              <a:t> natural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mano</a:t>
            </a:r>
            <a:r>
              <a:rPr lang="en-US" sz="2800" dirty="0"/>
              <a:t> de poker (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colección</a:t>
            </a:r>
            <a:r>
              <a:rPr lang="en-US" sz="2800" dirty="0"/>
              <a:t> de </a:t>
            </a:r>
            <a:r>
              <a:rPr lang="en-US" sz="2800" dirty="0" err="1"/>
              <a:t>cartas</a:t>
            </a:r>
            <a:r>
              <a:rPr lang="en-US" sz="2800" dirty="0"/>
              <a:t>),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carpeta</a:t>
            </a:r>
            <a:r>
              <a:rPr lang="en-US" sz="2800" dirty="0"/>
              <a:t> de </a:t>
            </a:r>
            <a:r>
              <a:rPr lang="en-US" sz="2800" dirty="0" err="1"/>
              <a:t>correos</a:t>
            </a:r>
            <a:r>
              <a:rPr lang="en-US" sz="2800" dirty="0"/>
              <a:t> (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colección</a:t>
            </a:r>
            <a:r>
              <a:rPr lang="en-US" sz="2800" dirty="0"/>
              <a:t> de </a:t>
            </a:r>
            <a:r>
              <a:rPr lang="en-US" sz="2800" dirty="0" err="1"/>
              <a:t>cartas</a:t>
            </a:r>
            <a:r>
              <a:rPr lang="en-US" sz="2800" dirty="0"/>
              <a:t>), un </a:t>
            </a:r>
            <a:r>
              <a:rPr lang="en-US" sz="2800" dirty="0" err="1"/>
              <a:t>directorio</a:t>
            </a:r>
            <a:r>
              <a:rPr lang="en-US" sz="2800" dirty="0"/>
              <a:t> </a:t>
            </a:r>
            <a:r>
              <a:rPr lang="en-US" sz="2800" dirty="0" err="1"/>
              <a:t>telefónico</a:t>
            </a:r>
            <a:r>
              <a:rPr lang="en-US" sz="2800" dirty="0"/>
              <a:t> (un </a:t>
            </a:r>
            <a:r>
              <a:rPr lang="en-US" sz="2800" dirty="0" err="1"/>
              <a:t>mapeo</a:t>
            </a:r>
            <a:r>
              <a:rPr lang="en-US" sz="2800" dirty="0"/>
              <a:t> de </a:t>
            </a:r>
            <a:r>
              <a:rPr lang="en-US" sz="2800" dirty="0" err="1"/>
              <a:t>nombres</a:t>
            </a:r>
            <a:r>
              <a:rPr lang="en-US" sz="2800" dirty="0"/>
              <a:t> </a:t>
            </a:r>
            <a:r>
              <a:rPr lang="en-US" sz="2800" dirty="0" err="1"/>
              <a:t>hacia</a:t>
            </a:r>
            <a:r>
              <a:rPr lang="en-US" sz="2800" dirty="0"/>
              <a:t> </a:t>
            </a:r>
            <a:r>
              <a:rPr lang="en-US" sz="2800" dirty="0" err="1"/>
              <a:t>números</a:t>
            </a:r>
            <a:r>
              <a:rPr lang="en-US" sz="2800" dirty="0"/>
              <a:t> </a:t>
            </a:r>
            <a:r>
              <a:rPr lang="en-US" sz="2800" dirty="0" err="1"/>
              <a:t>telefónicos</a:t>
            </a:r>
            <a:r>
              <a:rPr lang="en-US" sz="2800" dirty="0"/>
              <a:t>). </a:t>
            </a:r>
          </a:p>
          <a:p>
            <a:endParaRPr lang="en-US" sz="2800" dirty="0"/>
          </a:p>
        </p:txBody>
      </p:sp>
      <p:pic>
        <p:nvPicPr>
          <p:cNvPr id="4" name="Picture 3" descr="Screen Shot 2016-10-21 at 09.1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98" y="3172061"/>
            <a:ext cx="4574515" cy="32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Arial"/>
                <a:cs typeface="Arial"/>
              </a:rPr>
              <a:t>l</a:t>
            </a:r>
            <a:r>
              <a:rPr lang="en-US" b="1" dirty="0" err="1" smtClean="0">
                <a:latin typeface="Arial"/>
                <a:cs typeface="Arial"/>
              </a:rPr>
              <a:t>ista.count</a:t>
            </a:r>
            <a:r>
              <a:rPr lang="en-US" b="1" dirty="0" smtClean="0">
                <a:latin typeface="Arial"/>
                <a:cs typeface="Arial"/>
              </a:rPr>
              <a:t>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780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Devuelve</a:t>
            </a:r>
            <a:r>
              <a:rPr lang="en-US" sz="2800" dirty="0" smtClean="0"/>
              <a:t> el </a:t>
            </a:r>
            <a:r>
              <a:rPr lang="en-US" sz="2800" dirty="0" err="1" smtClean="0"/>
              <a:t>índice</a:t>
            </a:r>
            <a:r>
              <a:rPr lang="en-US" sz="2800" dirty="0" smtClean="0"/>
              <a:t> en la </a:t>
            </a:r>
            <a:r>
              <a:rPr lang="en-US" sz="2800" dirty="0" err="1" smtClean="0"/>
              <a:t>lista</a:t>
            </a:r>
            <a:r>
              <a:rPr lang="en-US" sz="2800" dirty="0" smtClean="0"/>
              <a:t> del primer item con valor </a:t>
            </a:r>
            <a:r>
              <a:rPr lang="en-US" sz="2800" dirty="0" err="1" smtClean="0"/>
              <a:t>igual</a:t>
            </a:r>
            <a:r>
              <a:rPr lang="en-US" sz="2800" dirty="0" smtClean="0"/>
              <a:t> a x. Si no </a:t>
            </a:r>
            <a:r>
              <a:rPr lang="en-US" sz="2800" dirty="0" err="1" smtClean="0"/>
              <a:t>encuentra</a:t>
            </a:r>
            <a:r>
              <a:rPr lang="en-US" sz="2800" dirty="0" smtClean="0"/>
              <a:t> </a:t>
            </a:r>
            <a:r>
              <a:rPr lang="en-US" sz="2800" dirty="0" err="1" smtClean="0"/>
              <a:t>devuelve</a:t>
            </a:r>
            <a:r>
              <a:rPr lang="en-US" sz="2800" dirty="0" smtClean="0"/>
              <a:t> error.</a:t>
            </a:r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  <a:p>
            <a:pPr algn="just">
              <a:buFont typeface="Wingdings" charset="2"/>
              <a:buChar char="§"/>
            </a:pPr>
            <a:endParaRPr lang="en-US" sz="2800" dirty="0"/>
          </a:p>
          <a:p>
            <a:pPr algn="just">
              <a:buFont typeface="Wingdings" charset="2"/>
              <a:buChar char="§"/>
            </a:pPr>
            <a:endParaRPr lang="en-US" sz="2800" dirty="0" smtClean="0"/>
          </a:p>
        </p:txBody>
      </p:sp>
      <p:pic>
        <p:nvPicPr>
          <p:cNvPr id="4" name="Picture 3" descr="Screen Shot 2016-10-23 at 21.06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64" y="3221633"/>
            <a:ext cx="9630233" cy="165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795" y="152824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0544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Aleatoridad</a:t>
            </a:r>
            <a:r>
              <a:rPr lang="en-US" dirty="0" smtClean="0"/>
              <a:t> E </a:t>
            </a:r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Listas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2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2.9 </a:t>
            </a:r>
            <a:r>
              <a:rPr lang="es-EC" dirty="0" smtClean="0"/>
              <a:t>Aleatoriedad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4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Aleatoreidad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s-ES_tradnl" dirty="0"/>
              <a:t>Hasta ahora hemos seleccionado valores que el usuario ingresa o valores predeterminados en nuestros programas</a:t>
            </a:r>
          </a:p>
          <a:p>
            <a:pPr marL="505206" lvl="1" indent="-285750"/>
            <a:r>
              <a:rPr lang="es-ES_tradnl" dirty="0"/>
              <a:t>x = 7</a:t>
            </a:r>
          </a:p>
          <a:p>
            <a:pPr marL="505206" lvl="1" indent="-285750"/>
            <a:r>
              <a:rPr lang="es-ES_tradnl" dirty="0" err="1"/>
              <a:t>n_intentos</a:t>
            </a:r>
            <a:r>
              <a:rPr lang="es-ES_tradnl" dirty="0"/>
              <a:t> = 3</a:t>
            </a:r>
          </a:p>
          <a:p>
            <a:pPr marL="285750" indent="-285750"/>
            <a:r>
              <a:rPr lang="es-ES_tradnl" dirty="0"/>
              <a:t>Ser</a:t>
            </a:r>
            <a:r>
              <a:rPr lang="en-US" dirty="0" err="1"/>
              <a:t>ía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corremos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podamos</a:t>
            </a:r>
            <a:r>
              <a:rPr lang="en-US" dirty="0"/>
              <a:t> </a:t>
            </a:r>
            <a:r>
              <a:rPr lang="en-US" dirty="0" err="1"/>
              <a:t>elegir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aleatorio</a:t>
            </a:r>
            <a:endParaRPr lang="es-ES_tradnl" dirty="0"/>
          </a:p>
          <a:p>
            <a:pPr marL="285750" indent="-28575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5571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random</a:t>
            </a:r>
            <a:r>
              <a:rPr lang="es-ES_tradnl" dirty="0" smtClean="0"/>
              <a:t>()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s-ES_tradnl" dirty="0"/>
              <a:t>Para utilizar </a:t>
            </a:r>
            <a:r>
              <a:rPr lang="es-ES_tradnl" dirty="0" err="1"/>
              <a:t>numeros</a:t>
            </a:r>
            <a:r>
              <a:rPr lang="es-ES_tradnl" dirty="0"/>
              <a:t> aleatorios en nuestro programa, necesitamos seguir los siguientes pasos:</a:t>
            </a:r>
          </a:p>
          <a:p>
            <a:pPr marL="562356" lvl="1" indent="-342900">
              <a:buFont typeface="+mj-lt"/>
              <a:buAutoNum type="arabicPeriod"/>
            </a:pPr>
            <a:r>
              <a:rPr lang="es-ES_tradnl" dirty="0"/>
              <a:t>Importar el m</a:t>
            </a:r>
            <a:r>
              <a:rPr lang="en-US" dirty="0" err="1"/>
              <a:t>ódulo</a:t>
            </a:r>
            <a:r>
              <a:rPr lang="en-US" dirty="0"/>
              <a:t> random</a:t>
            </a:r>
          </a:p>
          <a:p>
            <a:pPr marL="562356" lvl="1" indent="-342900">
              <a:buFont typeface="+mj-lt"/>
              <a:buAutoNum type="arabicPeriod"/>
            </a:pPr>
            <a:r>
              <a:rPr lang="en-US" dirty="0" err="1"/>
              <a:t>Utilizar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del </a:t>
            </a:r>
            <a:r>
              <a:rPr lang="en-US" dirty="0" err="1"/>
              <a:t>módulo</a:t>
            </a:r>
            <a:r>
              <a:rPr lang="en-US" dirty="0"/>
              <a:t> random para </a:t>
            </a:r>
            <a:r>
              <a:rPr lang="en-US" dirty="0" err="1"/>
              <a:t>generar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aleatorio</a:t>
            </a:r>
            <a:endParaRPr lang="es-ES_tradnl" dirty="0"/>
          </a:p>
        </p:txBody>
      </p:sp>
      <p:grpSp>
        <p:nvGrpSpPr>
          <p:cNvPr id="4" name="Grupo 3"/>
          <p:cNvGrpSpPr/>
          <p:nvPr/>
        </p:nvGrpSpPr>
        <p:grpSpPr>
          <a:xfrm>
            <a:off x="898071" y="5476526"/>
            <a:ext cx="10540312" cy="778840"/>
            <a:chOff x="813488" y="5307713"/>
            <a:chExt cx="10540312" cy="778840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668548" y="5311982"/>
              <a:ext cx="9685252" cy="77457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B0F0"/>
                </a:buClr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B0F0"/>
                </a:buClr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2000" b="1" dirty="0"/>
                <a:t>TIP:</a:t>
              </a:r>
            </a:p>
            <a:p>
              <a:pPr marL="0" indent="0">
                <a:buNone/>
              </a:pPr>
              <a:r>
                <a:rPr lang="es-EC" sz="2000" dirty="0" smtClean="0"/>
                <a:t>El “aleatorio” de Python se basa en una fórmula, es decir que NO es realmente aleatorio</a:t>
              </a:r>
              <a:endParaRPr lang="en-US" sz="2000" dirty="0"/>
            </a:p>
          </p:txBody>
        </p:sp>
        <p:pic>
          <p:nvPicPr>
            <p:cNvPr id="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488" y="5307713"/>
              <a:ext cx="773811" cy="77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81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random</a:t>
            </a:r>
            <a:r>
              <a:rPr lang="es-ES_tradnl" dirty="0" smtClean="0"/>
              <a:t>()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795" y="1845734"/>
            <a:ext cx="5538083" cy="88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random</a:t>
            </a:r>
            <a:endParaRPr lang="es-ES_tradnl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dirty="0" err="1">
                <a:latin typeface="Consolas" charset="0"/>
                <a:ea typeface="Consolas" charset="0"/>
                <a:cs typeface="Consolas" charset="0"/>
              </a:rPr>
              <a:t>random.randint</a:t>
            </a:r>
            <a:r>
              <a:rPr lang="es-ES_tradnl" dirty="0">
                <a:latin typeface="Consolas" charset="0"/>
                <a:ea typeface="Consolas" charset="0"/>
                <a:cs typeface="Consolas" charset="0"/>
              </a:rPr>
              <a:t>(1,10)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798" y="3416136"/>
            <a:ext cx="4951830" cy="1200329"/>
          </a:xfrm>
          <a:prstGeom prst="rect">
            <a:avLst/>
          </a:prstGeom>
          <a:solidFill>
            <a:srgbClr val="FFD57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2400" b="1" dirty="0" err="1">
                <a:latin typeface="Consolas" charset="0"/>
                <a:ea typeface="Consolas" charset="0"/>
                <a:cs typeface="Consolas" charset="0"/>
              </a:rPr>
              <a:t>randint</a:t>
            </a:r>
            <a:r>
              <a:rPr lang="es-ES_tradnl" sz="24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s-ES_tradnl" sz="2400" b="1" dirty="0" err="1">
                <a:latin typeface="Consolas" charset="0"/>
                <a:ea typeface="Consolas" charset="0"/>
                <a:cs typeface="Consolas" charset="0"/>
              </a:rPr>
              <a:t>start</a:t>
            </a:r>
            <a:r>
              <a:rPr lang="es-ES_tradnl" sz="24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2400" b="1" dirty="0" err="1">
                <a:latin typeface="Consolas" charset="0"/>
                <a:ea typeface="Consolas" charset="0"/>
                <a:cs typeface="Consolas" charset="0"/>
              </a:rPr>
              <a:t>end</a:t>
            </a:r>
            <a:r>
              <a:rPr lang="es-ES_tradnl" sz="2400" b="1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2400" dirty="0" err="1"/>
              <a:t>retorna</a:t>
            </a:r>
            <a:r>
              <a:rPr lang="en-US" sz="2400" dirty="0"/>
              <a:t> un </a:t>
            </a:r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aleatorio</a:t>
            </a:r>
            <a:r>
              <a:rPr lang="en-US" sz="2400" dirty="0"/>
              <a:t> entre el 1 y 10, </a:t>
            </a:r>
            <a:r>
              <a:rPr lang="en-US" sz="2400" dirty="0" err="1"/>
              <a:t>incluyendo</a:t>
            </a:r>
            <a:r>
              <a:rPr lang="en-US" sz="2400" dirty="0"/>
              <a:t> ambos </a:t>
            </a:r>
            <a:r>
              <a:rPr lang="en-US" sz="2400" dirty="0" err="1"/>
              <a:t>límites</a:t>
            </a:r>
            <a:r>
              <a:rPr lang="en-US" sz="2400" dirty="0"/>
              <a:t>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092350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FUNCIONES ALEATORIAS BÁSICAS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67936" y="3555431"/>
            <a:ext cx="9594028" cy="2541682"/>
          </a:xfrm>
        </p:spPr>
        <p:txBody>
          <a:bodyPr>
            <a:normAutofit fontScale="92500" lnSpcReduction="10000"/>
          </a:bodyPr>
          <a:lstStyle/>
          <a:p>
            <a:pPr marL="914400" lvl="2" indent="0">
              <a:buNone/>
            </a:pPr>
            <a:r>
              <a:rPr lang="es-ES_tradnl" sz="3100" i="1" dirty="0" smtClean="0"/>
              <a:t>Ejemplo</a:t>
            </a:r>
            <a:r>
              <a:rPr lang="es-ES_tradnl" sz="3100" dirty="0" smtClean="0"/>
              <a:t>:  Simular </a:t>
            </a:r>
            <a:r>
              <a:rPr lang="es-ES_tradnl" sz="3100" dirty="0"/>
              <a:t>el lanzamiento de un </a:t>
            </a:r>
            <a:r>
              <a:rPr lang="es-ES_tradnl" sz="3100" dirty="0" smtClean="0"/>
              <a:t>dado.</a:t>
            </a:r>
          </a:p>
          <a:p>
            <a:pPr marL="914400" lvl="2" indent="0">
              <a:buNone/>
            </a:pPr>
            <a:endParaRPr lang="es-ES_tradnl" sz="3100" dirty="0" smtClean="0"/>
          </a:p>
          <a:p>
            <a:pPr marL="914400" lvl="2" indent="0">
              <a:buNone/>
            </a:pPr>
            <a:r>
              <a:rPr lang="es-ES_tradnl" sz="2800" dirty="0" smtClean="0">
                <a:solidFill>
                  <a:schemeClr val="tx2"/>
                </a:solidFill>
              </a:rPr>
              <a:t>dado=</a:t>
            </a:r>
            <a:r>
              <a:rPr lang="es-ES_tradnl" sz="2800" dirty="0" err="1" smtClean="0">
                <a:solidFill>
                  <a:schemeClr val="tx2"/>
                </a:solidFill>
              </a:rPr>
              <a:t>random.randint</a:t>
            </a:r>
            <a:r>
              <a:rPr lang="es-ES_tradnl" sz="2800" dirty="0" smtClean="0">
                <a:solidFill>
                  <a:schemeClr val="tx2"/>
                </a:solidFill>
              </a:rPr>
              <a:t>(1,6)</a:t>
            </a:r>
            <a:r>
              <a:rPr lang="es-ES_tradnl" sz="2800" dirty="0" smtClean="0"/>
              <a:t>                  </a:t>
            </a:r>
            <a:r>
              <a:rPr lang="es-ES_tradnl" sz="2800" dirty="0" smtClean="0">
                <a:sym typeface="Wingdings" panose="05000000000000000000" pitchFamily="2" charset="2"/>
              </a:rPr>
              <a:t>  	valores entre 1 y 6</a:t>
            </a:r>
            <a:endParaRPr lang="es-ES_tradnl" sz="2800" dirty="0" smtClean="0"/>
          </a:p>
          <a:p>
            <a:pPr marL="914400" lvl="2" indent="0">
              <a:buNone/>
            </a:pPr>
            <a:endParaRPr lang="es-ES_tradnl" sz="2800" dirty="0"/>
          </a:p>
          <a:p>
            <a:pPr marL="914400" lvl="2" indent="0">
              <a:buNone/>
            </a:pPr>
            <a:r>
              <a:rPr lang="es-ES_tradnl" sz="2800" dirty="0" smtClean="0">
                <a:solidFill>
                  <a:schemeClr val="tx2"/>
                </a:solidFill>
              </a:rPr>
              <a:t>dado=</a:t>
            </a:r>
            <a:r>
              <a:rPr lang="es-ES_tradnl" sz="2800" dirty="0" err="1" smtClean="0">
                <a:solidFill>
                  <a:schemeClr val="tx2"/>
                </a:solidFill>
              </a:rPr>
              <a:t>random.randrange</a:t>
            </a:r>
            <a:r>
              <a:rPr lang="es-ES_tradnl" sz="2800" dirty="0" smtClean="0">
                <a:solidFill>
                  <a:schemeClr val="tx2"/>
                </a:solidFill>
              </a:rPr>
              <a:t>(6)  </a:t>
            </a:r>
            <a:r>
              <a:rPr lang="es-ES_tradnl" sz="2800" dirty="0" smtClean="0"/>
              <a:t>+1   </a:t>
            </a:r>
            <a:r>
              <a:rPr lang="es-ES_tradnl" sz="2800" dirty="0"/>
              <a:t> </a:t>
            </a:r>
            <a:r>
              <a:rPr lang="es-ES_tradnl" sz="2800" dirty="0" smtClean="0"/>
              <a:t>      </a:t>
            </a:r>
            <a:r>
              <a:rPr lang="es-ES_tradnl" sz="2800" dirty="0" smtClean="0">
                <a:sym typeface="Wingdings" panose="05000000000000000000" pitchFamily="2" charset="2"/>
              </a:rPr>
              <a:t>  valores entre 0 y 5 </a:t>
            </a:r>
          </a:p>
          <a:p>
            <a:pPr marL="914400" lvl="2" indent="0">
              <a:buNone/>
            </a:pPr>
            <a:r>
              <a:rPr lang="es-ES_tradnl" sz="2800" dirty="0">
                <a:sym typeface="Wingdings" panose="05000000000000000000" pitchFamily="2" charset="2"/>
              </a:rPr>
              <a:t>	</a:t>
            </a:r>
            <a:r>
              <a:rPr lang="es-ES_tradnl" sz="2800" dirty="0" smtClean="0">
                <a:sym typeface="Wingdings" panose="05000000000000000000" pitchFamily="2" charset="2"/>
              </a:rPr>
              <a:t>			                     (se “desplaza” en 1)</a:t>
            </a:r>
            <a:endParaRPr lang="es-ES_tradnl" sz="19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4711696"/>
              </p:ext>
            </p:extLst>
          </p:nvPr>
        </p:nvGraphicFramePr>
        <p:xfrm>
          <a:off x="2362732" y="1952761"/>
          <a:ext cx="805804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47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Función</a:t>
                      </a:r>
                      <a:endParaRPr lang="es-EC" sz="200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Acción</a:t>
                      </a:r>
                      <a:endParaRPr lang="es-EC" sz="2000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random()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 un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aleatorio</a:t>
                      </a:r>
                      <a:r>
                        <a:rPr lang="en-US" dirty="0" smtClean="0"/>
                        <a:t> entre 0 y 1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randint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 un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aleatorio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enntre</a:t>
                      </a:r>
                      <a:r>
                        <a:rPr lang="en-US" baseline="0" dirty="0" smtClean="0"/>
                        <a:t> a y b (</a:t>
                      </a:r>
                      <a:r>
                        <a:rPr lang="en-US" baseline="0" dirty="0" err="1" smtClean="0"/>
                        <a:t>incluyendo</a:t>
                      </a:r>
                      <a:r>
                        <a:rPr lang="en-US" baseline="0" dirty="0" smtClean="0"/>
                        <a:t> a y b)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randrange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 un </a:t>
                      </a:r>
                      <a:r>
                        <a:rPr lang="en-US" dirty="0" err="1" smtClean="0"/>
                        <a:t>número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aleatorio</a:t>
                      </a:r>
                      <a:r>
                        <a:rPr lang="en-US" dirty="0" smtClean="0"/>
                        <a:t> entre 0 y x-1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1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s-ES_tradnl" sz="2400" dirty="0"/>
              <a:t>Escriba un programa que simule el juego de piedra, papel o tijera.</a:t>
            </a:r>
          </a:p>
          <a:p>
            <a:pPr marL="562356" lvl="1" indent="-342900">
              <a:buFont typeface="+mj-lt"/>
              <a:buAutoNum type="arabicPeriod"/>
            </a:pPr>
            <a:r>
              <a:rPr lang="es-ES_tradnl" sz="2000" dirty="0"/>
              <a:t>Generar dos números aleatorios, esto servir</a:t>
            </a:r>
            <a:r>
              <a:rPr lang="en-US" sz="2000" dirty="0"/>
              <a:t>á para </a:t>
            </a:r>
            <a:r>
              <a:rPr lang="en-US" sz="2000" dirty="0" err="1"/>
              <a:t>guardar</a:t>
            </a:r>
            <a:r>
              <a:rPr lang="en-US" sz="2000" dirty="0"/>
              <a:t> las </a:t>
            </a:r>
            <a:r>
              <a:rPr lang="en-US" sz="2000" dirty="0" err="1"/>
              <a:t>opciones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dos </a:t>
            </a:r>
            <a:r>
              <a:rPr lang="en-US" sz="2000" dirty="0" err="1"/>
              <a:t>jugadores</a:t>
            </a:r>
            <a:r>
              <a:rPr lang="en-US" sz="2000" dirty="0"/>
              <a:t>.</a:t>
            </a:r>
          </a:p>
          <a:p>
            <a:pPr marL="642366" lvl="2" indent="-285750"/>
            <a:r>
              <a:rPr lang="es-ES_tradnl" sz="1600" dirty="0"/>
              <a:t>Si el n</a:t>
            </a:r>
            <a:r>
              <a:rPr lang="en-US" sz="1600" dirty="0" err="1"/>
              <a:t>úmero</a:t>
            </a:r>
            <a:r>
              <a:rPr lang="en-US" sz="1600" dirty="0"/>
              <a:t> </a:t>
            </a:r>
            <a:r>
              <a:rPr lang="en-US" sz="1600" dirty="0" err="1"/>
              <a:t>generado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igual</a:t>
            </a:r>
            <a:r>
              <a:rPr lang="en-US" sz="1600" dirty="0"/>
              <a:t> a 1,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piedra</a:t>
            </a:r>
            <a:r>
              <a:rPr lang="en-US" sz="1600" dirty="0"/>
              <a:t>.</a:t>
            </a:r>
            <a:endParaRPr lang="es-ES_tradnl" sz="1600" dirty="0"/>
          </a:p>
          <a:p>
            <a:pPr marL="642366" lvl="2" indent="-285750"/>
            <a:r>
              <a:rPr lang="es-ES_tradnl" sz="1600" dirty="0"/>
              <a:t>Si el n</a:t>
            </a:r>
            <a:r>
              <a:rPr lang="es-EC" sz="1600" dirty="0" err="1"/>
              <a:t>úmero</a:t>
            </a:r>
            <a:r>
              <a:rPr lang="en-US" sz="1600" dirty="0"/>
              <a:t> </a:t>
            </a:r>
            <a:r>
              <a:rPr lang="en-US" sz="1600" dirty="0" err="1"/>
              <a:t>generado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igual</a:t>
            </a:r>
            <a:r>
              <a:rPr lang="en-US" sz="1600" dirty="0"/>
              <a:t> a 2,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papel</a:t>
            </a:r>
            <a:r>
              <a:rPr lang="en-US" sz="1600" dirty="0"/>
              <a:t>.</a:t>
            </a:r>
          </a:p>
          <a:p>
            <a:pPr marL="642366" lvl="2" indent="-285750"/>
            <a:r>
              <a:rPr lang="es-ES_tradnl" sz="1600" dirty="0"/>
              <a:t>Si el n</a:t>
            </a:r>
            <a:r>
              <a:rPr lang="en-US" sz="1600" dirty="0" err="1"/>
              <a:t>úmero</a:t>
            </a:r>
            <a:r>
              <a:rPr lang="en-US" sz="1600" dirty="0"/>
              <a:t> </a:t>
            </a:r>
            <a:r>
              <a:rPr lang="en-US" sz="1600" dirty="0" err="1"/>
              <a:t>generado</a:t>
            </a:r>
            <a:r>
              <a:rPr lang="en-US" sz="1600" dirty="0"/>
              <a:t>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igual</a:t>
            </a:r>
            <a:r>
              <a:rPr lang="en-US" sz="1600" dirty="0"/>
              <a:t> a 3, </a:t>
            </a:r>
            <a:r>
              <a:rPr lang="en-US" sz="1600" dirty="0" err="1"/>
              <a:t>es</a:t>
            </a:r>
            <a:r>
              <a:rPr lang="en-US" sz="1600" dirty="0"/>
              <a:t> </a:t>
            </a:r>
            <a:r>
              <a:rPr lang="en-US" sz="1600" dirty="0" err="1"/>
              <a:t>tijera</a:t>
            </a:r>
            <a:r>
              <a:rPr lang="en-US" sz="1600" dirty="0"/>
              <a:t>.</a:t>
            </a:r>
          </a:p>
          <a:p>
            <a:pPr marL="356616" lvl="2" indent="0">
              <a:buNone/>
            </a:pPr>
            <a:endParaRPr lang="en-US" sz="1600" dirty="0"/>
          </a:p>
          <a:p>
            <a:pPr marL="562356" lvl="1" indent="-342900">
              <a:buFont typeface="+mj-lt"/>
              <a:buAutoNum type="arabicPeriod"/>
            </a:pPr>
            <a:r>
              <a:rPr lang="en-US" sz="2000" dirty="0" err="1"/>
              <a:t>Mostrar</a:t>
            </a:r>
            <a:r>
              <a:rPr lang="en-US" sz="2000" dirty="0"/>
              <a:t> el </a:t>
            </a:r>
            <a:r>
              <a:rPr lang="en-US" sz="2000" dirty="0" err="1"/>
              <a:t>ganador</a:t>
            </a:r>
            <a:r>
              <a:rPr lang="en-US" sz="2000" dirty="0"/>
              <a:t>:</a:t>
            </a:r>
          </a:p>
          <a:p>
            <a:pPr marL="699516" lvl="2" indent="-342900"/>
            <a:r>
              <a:rPr lang="en-US" sz="1600" dirty="0" err="1"/>
              <a:t>Piedra</a:t>
            </a:r>
            <a:r>
              <a:rPr lang="en-US" sz="1600" dirty="0"/>
              <a:t> le </a:t>
            </a:r>
            <a:r>
              <a:rPr lang="en-US" sz="1600" dirty="0" err="1"/>
              <a:t>gana</a:t>
            </a:r>
            <a:r>
              <a:rPr lang="en-US" sz="1600" dirty="0"/>
              <a:t> a </a:t>
            </a:r>
            <a:r>
              <a:rPr lang="en-US" sz="1600" dirty="0" err="1"/>
              <a:t>tijera</a:t>
            </a:r>
            <a:endParaRPr lang="en-US" sz="1600" dirty="0"/>
          </a:p>
          <a:p>
            <a:pPr marL="699516" lvl="2" indent="-342900"/>
            <a:r>
              <a:rPr lang="en-US" sz="1600" dirty="0" err="1"/>
              <a:t>Tijera</a:t>
            </a:r>
            <a:r>
              <a:rPr lang="en-US" sz="1600" dirty="0"/>
              <a:t> le </a:t>
            </a:r>
            <a:r>
              <a:rPr lang="en-US" sz="1600" dirty="0" err="1"/>
              <a:t>gana</a:t>
            </a:r>
            <a:r>
              <a:rPr lang="en-US" sz="1600" dirty="0"/>
              <a:t> a </a:t>
            </a:r>
            <a:r>
              <a:rPr lang="en-US" sz="1600" dirty="0" err="1"/>
              <a:t>papel</a:t>
            </a:r>
            <a:endParaRPr lang="en-US" sz="1600" dirty="0"/>
          </a:p>
          <a:p>
            <a:pPr marL="699516" lvl="2" indent="-342900"/>
            <a:r>
              <a:rPr lang="en-US" sz="1600" dirty="0" err="1"/>
              <a:t>Papel</a:t>
            </a:r>
            <a:r>
              <a:rPr lang="en-US" sz="1600" dirty="0"/>
              <a:t> le </a:t>
            </a:r>
            <a:r>
              <a:rPr lang="en-US" sz="1600" dirty="0" err="1"/>
              <a:t>gana</a:t>
            </a:r>
            <a:r>
              <a:rPr lang="en-US" sz="1600" dirty="0"/>
              <a:t> a </a:t>
            </a:r>
            <a:r>
              <a:rPr lang="en-US" sz="1600" dirty="0" err="1"/>
              <a:t>piedra</a:t>
            </a:r>
            <a:endParaRPr lang="en-US" sz="1600" dirty="0"/>
          </a:p>
          <a:p>
            <a:pPr marL="699516" lvl="2" indent="-342900"/>
            <a:endParaRPr lang="en-US" sz="1600" dirty="0"/>
          </a:p>
          <a:p>
            <a:pPr marL="505206" lvl="1" indent="-285750"/>
            <a:endParaRPr lang="es-ES_tradnl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381" y="2656388"/>
            <a:ext cx="5213500" cy="34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(</a:t>
            </a:r>
            <a:r>
              <a:rPr lang="en-US" dirty="0" err="1" smtClean="0"/>
              <a:t>a,b,c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769534"/>
            <a:ext cx="11577320" cy="4023360"/>
          </a:xfrm>
        </p:spPr>
        <p:txBody>
          <a:bodyPr>
            <a:normAutofit/>
          </a:bodyPr>
          <a:lstStyle/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s-EC" sz="2400" dirty="0">
                <a:solidFill>
                  <a:schemeClr val="tx2">
                    <a:lumMod val="75000"/>
                  </a:schemeClr>
                </a:solidFill>
              </a:rPr>
              <a:t>Función que te devuelve una lista de números entre a y b sin incluir b con un step de c.</a:t>
            </a:r>
          </a:p>
          <a:p>
            <a:pPr marL="342900" indent="-342900" algn="just">
              <a:spcBef>
                <a:spcPct val="20000"/>
              </a:spcBef>
              <a:buClr>
                <a:srgbClr val="0000FF"/>
              </a:buClr>
              <a:buFont typeface="Arial" pitchFamily="34" charset="0"/>
              <a:buChar char="•"/>
            </a:pPr>
            <a:r>
              <a:rPr lang="es-EC" sz="2400" dirty="0">
                <a:solidFill>
                  <a:schemeClr val="tx2">
                    <a:lumMod val="75000"/>
                  </a:schemeClr>
                </a:solidFill>
              </a:rPr>
              <a:t>Los valores de a y c pueden ser omitidos, colocando por defecto a = 0 y c = 1</a:t>
            </a:r>
            <a:endParaRPr lang="en-US" sz="2400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endParaRPr lang="en-US" sz="2400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6529"/>
              </p:ext>
            </p:extLst>
          </p:nvPr>
        </p:nvGraphicFramePr>
        <p:xfrm>
          <a:off x="4074374" y="2858577"/>
          <a:ext cx="493407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202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Sentencia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Valor generado</a:t>
                      </a:r>
                      <a:endParaRPr lang="es-EC" sz="2000" noProof="0" dirty="0"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range(10)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0,1,2,3,3,4,5,6,7,8,9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range(1,10)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1,2,3,4,5,6,7,8,9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range(3,7)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3,4,5,6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range(2,15,3)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2,5,8,11,14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sz="2000" noProof="0" dirty="0" smtClean="0"/>
                        <a:t>range(9,2,-1)</a:t>
                      </a:r>
                      <a:endParaRPr lang="es-EC" sz="2000" noProof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9,8,7,6,5,4,3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9601200" y="3378200"/>
            <a:ext cx="2590800" cy="12459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randint</a:t>
            </a:r>
            <a:r>
              <a:rPr lang="en-US" sz="2800" dirty="0" smtClean="0"/>
              <a:t>()</a:t>
            </a:r>
          </a:p>
          <a:p>
            <a:r>
              <a:rPr lang="en-US" sz="2800" dirty="0" err="1"/>
              <a:t>r</a:t>
            </a:r>
            <a:r>
              <a:rPr lang="en-US" sz="2800" dirty="0" err="1" smtClean="0"/>
              <a:t>andrange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6600" y="5334000"/>
            <a:ext cx="8915400" cy="193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 smtClean="0">
                <a:solidFill>
                  <a:srgbClr val="0000FF"/>
                </a:solidFill>
              </a:rPr>
              <a:t>eval</a:t>
            </a:r>
            <a:r>
              <a:rPr lang="en-US" sz="2800" b="1" dirty="0" smtClean="0">
                <a:solidFill>
                  <a:srgbClr val="0000FF"/>
                </a:solidFill>
              </a:rPr>
              <a:t>() </a:t>
            </a:r>
            <a:r>
              <a:rPr lang="en-US" sz="2800" b="1" dirty="0" smtClean="0">
                <a:solidFill>
                  <a:srgbClr val="0000FF"/>
                </a:solidFill>
                <a:sym typeface="Wingdings"/>
              </a:rPr>
              <a:t> </a:t>
            </a: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cast </a:t>
            </a:r>
            <a:r>
              <a:rPr lang="en-US" sz="2800" dirty="0" err="1" smtClean="0">
                <a:solidFill>
                  <a:srgbClr val="0000FF"/>
                </a:solidFill>
                <a:sym typeface="Wingdings"/>
              </a:rPr>
              <a:t>int</a:t>
            </a: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 o float </a:t>
            </a:r>
            <a:r>
              <a:rPr lang="en-US" sz="2800" dirty="0" err="1" smtClean="0">
                <a:solidFill>
                  <a:srgbClr val="0000FF"/>
                </a:solidFill>
                <a:sym typeface="Wingdings"/>
              </a:rPr>
              <a:t>según</a:t>
            </a: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 sea el </a:t>
            </a:r>
            <a:r>
              <a:rPr lang="en-US" sz="2800" dirty="0" err="1" smtClean="0">
                <a:solidFill>
                  <a:srgbClr val="0000FF"/>
                </a:solidFill>
                <a:sym typeface="Wingdings"/>
              </a:rPr>
              <a:t>caso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b="1" dirty="0" smtClean="0">
                <a:solidFill>
                  <a:srgbClr val="0000FF"/>
                </a:solidFill>
              </a:rPr>
              <a:t>round(</a:t>
            </a:r>
            <a:r>
              <a:rPr lang="en-US" sz="2800" b="1" dirty="0" err="1" smtClean="0">
                <a:solidFill>
                  <a:srgbClr val="0000FF"/>
                </a:solidFill>
              </a:rPr>
              <a:t>x,y</a:t>
            </a:r>
            <a:r>
              <a:rPr lang="en-US" sz="2800" b="1" dirty="0" smtClean="0">
                <a:solidFill>
                  <a:srgbClr val="0000FF"/>
                </a:solidFill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</a:rPr>
              <a:t>redondea</a:t>
            </a:r>
            <a:r>
              <a:rPr lang="en-US" sz="2800" dirty="0" smtClean="0">
                <a:solidFill>
                  <a:srgbClr val="0000FF"/>
                </a:solidFill>
              </a:rPr>
              <a:t> x con y </a:t>
            </a:r>
            <a:r>
              <a:rPr lang="en-US" sz="2800" dirty="0" err="1" smtClean="0">
                <a:solidFill>
                  <a:srgbClr val="0000FF"/>
                </a:solidFill>
              </a:rPr>
              <a:t>decimales</a:t>
            </a:r>
            <a:endParaRPr lang="en-US" sz="2800" dirty="0" smtClean="0">
              <a:solidFill>
                <a:srgbClr val="0000FF"/>
              </a:solidFill>
            </a:endParaRPr>
          </a:p>
          <a:p>
            <a:endParaRPr lang="en-US" sz="2800" b="1" dirty="0" smtClean="0">
              <a:solidFill>
                <a:srgbClr val="0000FF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378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diferente</a:t>
            </a:r>
            <a:r>
              <a:rPr lang="en-US" dirty="0" smtClean="0"/>
              <a:t> print()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" y="5350934"/>
            <a:ext cx="4922520" cy="82126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print</a:t>
            </a:r>
            <a:r>
              <a:rPr lang="en-US" sz="3200" dirty="0"/>
              <a:t>(x</a:t>
            </a:r>
            <a:r>
              <a:rPr lang="en-US" sz="3200" dirty="0" smtClean="0"/>
              <a:t>, y, z, end</a:t>
            </a:r>
            <a:r>
              <a:rPr lang="en-US" sz="3200" dirty="0"/>
              <a:t>=“---</a:t>
            </a:r>
            <a:r>
              <a:rPr lang="en-US" sz="3200" dirty="0" smtClean="0"/>
              <a:t>”)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8880" y="1921934"/>
            <a:ext cx="3550920" cy="745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x, y, z=5, 10, 15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64680" y="5528734"/>
            <a:ext cx="4922520" cy="7958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print(x, y, z, </a:t>
            </a:r>
            <a:r>
              <a:rPr lang="en-US" sz="3200" dirty="0" err="1" smtClean="0"/>
              <a:t>sep</a:t>
            </a:r>
            <a:r>
              <a:rPr lang="en-US" sz="3200" dirty="0" smtClean="0"/>
              <a:t>=“---”)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896534"/>
            <a:ext cx="5537200" cy="821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</a:t>
            </a:r>
            <a:r>
              <a:rPr lang="en-US" sz="3200" dirty="0" smtClean="0"/>
              <a:t>rint(“Los </a:t>
            </a:r>
            <a:r>
              <a:rPr lang="en-US" sz="3200" dirty="0" err="1" smtClean="0"/>
              <a:t>numeros</a:t>
            </a:r>
            <a:r>
              <a:rPr lang="en-US" sz="3200" dirty="0" smtClean="0"/>
              <a:t> son:”, x, y, z)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9000" y="2988734"/>
            <a:ext cx="5791200" cy="821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</a:t>
            </a:r>
            <a:r>
              <a:rPr lang="en-US" sz="3200" dirty="0" smtClean="0"/>
              <a:t>rint(“Los </a:t>
            </a:r>
            <a:r>
              <a:rPr lang="en-US" sz="3200" dirty="0" err="1" smtClean="0"/>
              <a:t>numeros</a:t>
            </a:r>
            <a:r>
              <a:rPr lang="en-US" sz="3200" dirty="0" smtClean="0"/>
              <a:t> son:”+ x+ y+ z)</a:t>
            </a: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83000" y="3699934"/>
            <a:ext cx="7086600" cy="82126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</a:t>
            </a:r>
            <a:r>
              <a:rPr lang="en-US" sz="3200" dirty="0" smtClean="0"/>
              <a:t>rint(“Los </a:t>
            </a:r>
            <a:r>
              <a:rPr lang="en-US" sz="3200" dirty="0" err="1" smtClean="0"/>
              <a:t>numeros</a:t>
            </a:r>
            <a:r>
              <a:rPr lang="en-US" sz="3200" dirty="0" smtClean="0"/>
              <a:t> %d, %d, y %d”% ( x, y, z))</a:t>
            </a:r>
            <a:endParaRPr lang="en-US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1800" y="4487334"/>
            <a:ext cx="6629400" cy="82126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</a:t>
            </a:r>
            <a:r>
              <a:rPr lang="en-US" sz="3200" dirty="0" smtClean="0"/>
              <a:t>rint(“Los </a:t>
            </a:r>
            <a:r>
              <a:rPr lang="en-US" sz="3200" dirty="0" err="1" smtClean="0"/>
              <a:t>numeros</a:t>
            </a:r>
            <a:r>
              <a:rPr lang="en-US" sz="3200" dirty="0" smtClean="0"/>
              <a:t>”+ x+ “,” + y+ “y” + z)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695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2.10.2 </a:t>
            </a:r>
            <a:r>
              <a:rPr lang="es-EC" sz="4000" dirty="0" smtClean="0"/>
              <a:t>Tipos de Colecciones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515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059" y="1997417"/>
            <a:ext cx="4879103" cy="336518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580322" y="5622656"/>
            <a:ext cx="8550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http://www.pythonschool.net/basics/string-operation-and-math-unit-exercises</a:t>
            </a:r>
            <a:r>
              <a:rPr lang="es-ES" dirty="0" smtClean="0">
                <a:hlinkClick r:id="rId4"/>
              </a:rPr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6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TALLER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03920"/>
              </p:ext>
            </p:extLst>
          </p:nvPr>
        </p:nvGraphicFramePr>
        <p:xfrm>
          <a:off x="839527" y="1473140"/>
          <a:ext cx="10827765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2378"/>
                <a:gridCol w="2776902"/>
                <a:gridCol w="40684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DESCRIPCIÓN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EJEMPLO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Creación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valor del item en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índice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Unir dos o mas listas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Existe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el item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dentro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Borrar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item de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Cuántos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items hay en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Valor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mínimo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Valor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máximo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todos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los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elementos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de la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Cuál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el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índice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del item x en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Cuántos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items x hay en la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lista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31520" y="166883"/>
            <a:ext cx="1851645" cy="1533492"/>
          </a:xfrm>
        </p:spPr>
        <p:txBody>
          <a:bodyPr>
            <a:normAutofit/>
          </a:bodyPr>
          <a:lstStyle/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 Ford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Mazda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Chrysler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4314" y="168618"/>
            <a:ext cx="1720961" cy="1533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Jeep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Chevrolet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r>
              <a:rPr lang="en-US" sz="2800" dirty="0" smtClean="0"/>
              <a:t>Toyota</a:t>
            </a:r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  <a:p>
            <a:pPr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Font typeface="Wingdings" charset="2"/>
              <a:buChar char="§"/>
            </a:pPr>
            <a:endParaRPr lang="en-US" sz="28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08013" y="1869135"/>
            <a:ext cx="2324849" cy="304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/>
              <a:t>Lista</a:t>
            </a:r>
            <a:r>
              <a:rPr lang="en-US" sz="1800" dirty="0" smtClean="0"/>
              <a:t> = [valor1, valor2]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31255" y="2279820"/>
            <a:ext cx="2324849" cy="304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err="1" smtClean="0"/>
              <a:t>Lista</a:t>
            </a:r>
            <a:r>
              <a:rPr lang="en-US" sz="1800" dirty="0" smtClean="0"/>
              <a:t> [</a:t>
            </a:r>
            <a:r>
              <a:rPr lang="en-US" sz="1800" dirty="0" err="1" smtClean="0"/>
              <a:t>i</a:t>
            </a:r>
            <a:r>
              <a:rPr lang="en-US" sz="1800" dirty="0" smtClean="0"/>
              <a:t>]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31255" y="2774866"/>
            <a:ext cx="2324849" cy="3049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Lista1 = Lista2 + Lista3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86630" y="1849344"/>
            <a:ext cx="3657769" cy="3031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L1=["</a:t>
            </a:r>
            <a:r>
              <a:rPr lang="en-US" sz="1800" dirty="0" err="1">
                <a:solidFill>
                  <a:schemeClr val="dk1"/>
                </a:solidFill>
              </a:rPr>
              <a:t>Ford","Mazda","Chrysler</a:t>
            </a:r>
            <a:r>
              <a:rPr lang="en-US" sz="1800" dirty="0">
                <a:solidFill>
                  <a:schemeClr val="dk1"/>
                </a:solidFill>
              </a:rPr>
              <a:t>"]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3358" y="2211339"/>
            <a:ext cx="657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dk1"/>
                </a:solidFill>
              </a:rPr>
              <a:t>L1[2]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83357" y="2577242"/>
            <a:ext cx="3309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L2=["</a:t>
            </a:r>
            <a:r>
              <a:rPr lang="en-US" dirty="0" err="1">
                <a:solidFill>
                  <a:schemeClr val="dk1"/>
                </a:solidFill>
              </a:rPr>
              <a:t>Jeep","Chevrolet","Toyota</a:t>
            </a:r>
            <a:r>
              <a:rPr lang="en-US" dirty="0">
                <a:solidFill>
                  <a:schemeClr val="dk1"/>
                </a:solidFill>
              </a:rPr>
              <a:t>"]</a:t>
            </a:r>
          </a:p>
          <a:p>
            <a:r>
              <a:rPr lang="en-US" dirty="0"/>
              <a:t>L1+=L2             L1=L1+L2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68378" y="3222953"/>
            <a:ext cx="991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dirty="0"/>
              <a:t>x in </a:t>
            </a:r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80868" y="3244477"/>
            <a:ext cx="1773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"Chevrolet" in </a:t>
            </a:r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31630" y="3631904"/>
            <a:ext cx="119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 </a:t>
            </a:r>
            <a:r>
              <a:rPr lang="en-US" dirty="0" err="1"/>
              <a:t>Lista</a:t>
            </a:r>
            <a:r>
              <a:rPr lang="en-US" dirty="0"/>
              <a:t>(x)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07098" y="3610381"/>
            <a:ext cx="996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 L1(3)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36493" y="3976284"/>
            <a:ext cx="71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(L)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05581" y="3976284"/>
            <a:ext cx="82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len</a:t>
            </a:r>
            <a:r>
              <a:rPr lang="en-US" dirty="0"/>
              <a:t>(L1)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23248" y="4320663"/>
            <a:ext cx="780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min(L)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6628" y="4708092"/>
            <a:ext cx="816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max(L)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44269" y="5052472"/>
            <a:ext cx="69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list(L)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847627" y="5418374"/>
            <a:ext cx="137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lista.index</a:t>
            </a:r>
            <a:r>
              <a:rPr lang="en-US" dirty="0"/>
              <a:t>(x)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33200" y="5762754"/>
            <a:ext cx="140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lista.count</a:t>
            </a:r>
            <a:r>
              <a:rPr lang="en-US" dirty="0"/>
              <a:t>(x)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2337" y="4299140"/>
            <a:ext cx="897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min(L1)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95717" y="4665043"/>
            <a:ext cx="93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max(L1)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13358" y="5009424"/>
            <a:ext cx="81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list(L1)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06718" y="5418375"/>
            <a:ext cx="2203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L1.index(</a:t>
            </a:r>
            <a:r>
              <a:rPr lang="en-US" dirty="0">
                <a:solidFill>
                  <a:schemeClr val="dk1"/>
                </a:solidFill>
              </a:rPr>
              <a:t>"Chevrolet"</a:t>
            </a:r>
            <a:r>
              <a:rPr lang="en-US" dirty="0"/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20697" y="5784278"/>
            <a:ext cx="208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L1.count(</a:t>
            </a:r>
            <a:r>
              <a:rPr lang="en-US" dirty="0">
                <a:solidFill>
                  <a:schemeClr val="dk1"/>
                </a:solidFill>
              </a:rPr>
              <a:t>"Chrysler"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1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755" y="301902"/>
            <a:ext cx="7905365" cy="1450757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CONTROL DE LECTURA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10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lang="en-US" sz="2800" dirty="0"/>
          </a:p>
          <a:p>
            <a:pPr lvl="2">
              <a:buFont typeface="Wingdings" charset="2"/>
              <a:buChar char="Ø"/>
            </a:pPr>
            <a:r>
              <a:rPr lang="es-EC" sz="3000" dirty="0" smtClean="0"/>
              <a:t> Van </a:t>
            </a:r>
            <a:r>
              <a:rPr lang="es-EC" sz="3000" dirty="0"/>
              <a:t>Rossum, G. (2015). El Tutorial de Python. Traducido y empaquetado por la comunidad de Python Argentina. </a:t>
            </a:r>
            <a:endParaRPr lang="en-GB" sz="3000" dirty="0"/>
          </a:p>
          <a:p>
            <a:pPr lvl="2">
              <a:buFont typeface="Wingdings" charset="2"/>
              <a:buChar char="Ø"/>
            </a:pPr>
            <a:r>
              <a:rPr lang="en-US" sz="3000" dirty="0" smtClean="0"/>
              <a:t> </a:t>
            </a:r>
            <a:r>
              <a:rPr lang="en-US" sz="3000" dirty="0" err="1" smtClean="0"/>
              <a:t>Página</a:t>
            </a:r>
            <a:r>
              <a:rPr lang="en-US" sz="3000" dirty="0" smtClean="0"/>
              <a:t> 14 - 15 (</a:t>
            </a:r>
            <a:r>
              <a:rPr lang="en-US" sz="3000" dirty="0" err="1" smtClean="0"/>
              <a:t>Primeros</a:t>
            </a:r>
            <a:r>
              <a:rPr lang="en-US" sz="3000" dirty="0" smtClean="0"/>
              <a:t> </a:t>
            </a:r>
            <a:r>
              <a:rPr lang="en-US" sz="3000" dirty="0" err="1" smtClean="0"/>
              <a:t>pasos</a:t>
            </a:r>
            <a:r>
              <a:rPr lang="en-US" sz="3000" dirty="0" smtClean="0"/>
              <a:t> </a:t>
            </a:r>
            <a:r>
              <a:rPr lang="en-US" sz="3000" dirty="0" err="1" smtClean="0"/>
              <a:t>hacia</a:t>
            </a:r>
            <a:r>
              <a:rPr lang="en-US" sz="3000" dirty="0" smtClean="0"/>
              <a:t> la </a:t>
            </a:r>
            <a:r>
              <a:rPr lang="en-US" sz="3000" dirty="0" err="1" smtClean="0"/>
              <a:t>programación</a:t>
            </a:r>
            <a:r>
              <a:rPr lang="en-US" sz="3000" dirty="0" smtClean="0"/>
              <a:t>)</a:t>
            </a:r>
          </a:p>
          <a:p>
            <a:pPr lvl="2">
              <a:buFont typeface="Wingdings" charset="2"/>
              <a:buChar char="Ø"/>
            </a:pPr>
            <a:r>
              <a:rPr lang="en-US" sz="3000" dirty="0" err="1" smtClean="0"/>
              <a:t>Página</a:t>
            </a:r>
            <a:r>
              <a:rPr lang="en-US" sz="3000" dirty="0" smtClean="0"/>
              <a:t> 16 (</a:t>
            </a:r>
            <a:r>
              <a:rPr lang="en-US" sz="3000" dirty="0" err="1" smtClean="0"/>
              <a:t>Más</a:t>
            </a:r>
            <a:r>
              <a:rPr lang="en-US" sz="3000" dirty="0" smtClean="0"/>
              <a:t> </a:t>
            </a:r>
            <a:r>
              <a:rPr lang="en-US" sz="3000" dirty="0" err="1" smtClean="0"/>
              <a:t>herramientas</a:t>
            </a:r>
            <a:r>
              <a:rPr lang="en-US" sz="3000" dirty="0" smtClean="0"/>
              <a:t> </a:t>
            </a:r>
            <a:r>
              <a:rPr lang="en-US" sz="3000" dirty="0" err="1" smtClean="0"/>
              <a:t>para</a:t>
            </a:r>
            <a:r>
              <a:rPr lang="en-US" sz="3000" dirty="0" smtClean="0"/>
              <a:t> control de </a:t>
            </a:r>
            <a:r>
              <a:rPr lang="en-US" sz="3000" dirty="0" err="1" smtClean="0"/>
              <a:t>flujo</a:t>
            </a:r>
            <a:r>
              <a:rPr lang="en-US" sz="3000" dirty="0" smtClean="0"/>
              <a:t>. La </a:t>
            </a:r>
            <a:r>
              <a:rPr lang="en-US" sz="3000" dirty="0" err="1" smtClean="0"/>
              <a:t>sentencia</a:t>
            </a:r>
            <a:r>
              <a:rPr lang="en-US" sz="3000" dirty="0" smtClean="0"/>
              <a:t> (if))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218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0000FF"/>
              </a:buClr>
            </a:pP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pida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. 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lo </a:t>
            </a:r>
            <a:r>
              <a:rPr lang="en-US" dirty="0" err="1" smtClean="0"/>
              <a:t>siguiente</a:t>
            </a:r>
            <a:r>
              <a:rPr lang="en-US" dirty="0" smtClean="0"/>
              <a:t>: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caracteres</a:t>
            </a:r>
            <a:endParaRPr lang="en-US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smtClean="0"/>
              <a:t> 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repetida</a:t>
            </a:r>
            <a:r>
              <a:rPr lang="en-US" dirty="0" smtClean="0"/>
              <a:t> 5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separada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enter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Los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primeros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de la </a:t>
            </a:r>
            <a:r>
              <a:rPr lang="en-US" dirty="0" err="1" smtClean="0"/>
              <a:t>cadena</a:t>
            </a:r>
            <a:endParaRPr lang="en-US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/>
              <a:t> Los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 smtClean="0"/>
              <a:t>últimos</a:t>
            </a:r>
            <a:r>
              <a:rPr lang="en-US" dirty="0" smtClean="0"/>
              <a:t>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dirty="0" err="1"/>
              <a:t>cadena</a:t>
            </a:r>
            <a:endParaRPr lang="en-US" dirty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cadena</a:t>
            </a:r>
            <a:r>
              <a:rPr lang="en-US" dirty="0" smtClean="0"/>
              <a:t> </a:t>
            </a:r>
            <a:r>
              <a:rPr lang="en-US" dirty="0" err="1" smtClean="0"/>
              <a:t>escrito</a:t>
            </a:r>
            <a:r>
              <a:rPr lang="en-US" dirty="0" smtClean="0"/>
              <a:t> al </a:t>
            </a:r>
            <a:r>
              <a:rPr lang="en-US" dirty="0" err="1" smtClean="0"/>
              <a:t>reves</a:t>
            </a:r>
            <a:r>
              <a:rPr lang="en-US" dirty="0" smtClean="0"/>
              <a:t> (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aloH</a:t>
            </a:r>
            <a:r>
              <a:rPr lang="en-US" dirty="0" smtClean="0">
                <a:sym typeface="Wingdings"/>
              </a:rPr>
              <a:t>)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La </a:t>
            </a:r>
            <a:r>
              <a:rPr lang="en-US" dirty="0" err="1" smtClean="0">
                <a:sym typeface="Wingdings"/>
              </a:rPr>
              <a:t>cadena</a:t>
            </a:r>
            <a:r>
              <a:rPr lang="en-US" dirty="0" smtClean="0">
                <a:sym typeface="Wingdings"/>
              </a:rPr>
              <a:t> en </a:t>
            </a:r>
            <a:r>
              <a:rPr lang="en-US" dirty="0" err="1" smtClean="0">
                <a:sym typeface="Wingdings"/>
              </a:rPr>
              <a:t>mayúsculas</a:t>
            </a:r>
            <a:endParaRPr lang="en-US" dirty="0" smtClean="0">
              <a:sym typeface="Wingdings"/>
            </a:endParaRP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La </a:t>
            </a:r>
            <a:r>
              <a:rPr lang="en-US" dirty="0" err="1" smtClean="0">
                <a:sym typeface="Wingdings"/>
              </a:rPr>
              <a:t>cadena</a:t>
            </a:r>
            <a:r>
              <a:rPr lang="en-US" dirty="0" smtClean="0">
                <a:sym typeface="Wingdings"/>
              </a:rPr>
              <a:t> con </a:t>
            </a:r>
            <a:r>
              <a:rPr lang="en-US" dirty="0" err="1" smtClean="0">
                <a:sym typeface="Wingdings"/>
              </a:rPr>
              <a:t>cada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letra</a:t>
            </a:r>
            <a:r>
              <a:rPr lang="en-US" dirty="0" smtClean="0">
                <a:sym typeface="Wingdings"/>
              </a:rPr>
              <a:t> “a” </a:t>
            </a:r>
            <a:r>
              <a:rPr lang="en-US" dirty="0" err="1" smtClean="0">
                <a:sym typeface="Wingdings"/>
              </a:rPr>
              <a:t>remplazada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por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una</a:t>
            </a:r>
            <a:r>
              <a:rPr lang="en-US" dirty="0" smtClean="0">
                <a:sym typeface="Wingdings"/>
              </a:rPr>
              <a:t> “e”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4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04066"/>
          </a:xfrm>
        </p:spPr>
        <p:txBody>
          <a:bodyPr>
            <a:noAutofit/>
          </a:bodyPr>
          <a:lstStyle/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Escriba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progama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pida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cadena</a:t>
            </a:r>
            <a:r>
              <a:rPr lang="en-US" sz="2400" dirty="0"/>
              <a:t> de </a:t>
            </a:r>
            <a:r>
              <a:rPr lang="en-US" sz="2400" dirty="0" err="1"/>
              <a:t>caracteres</a:t>
            </a:r>
            <a:r>
              <a:rPr lang="en-US" sz="2400" dirty="0"/>
              <a:t> de 6 </a:t>
            </a:r>
            <a:r>
              <a:rPr lang="en-US" sz="2400" dirty="0" err="1"/>
              <a:t>letras</a:t>
            </a:r>
            <a:r>
              <a:rPr lang="en-US" sz="2400" dirty="0"/>
              <a:t>, </a:t>
            </a:r>
            <a:r>
              <a:rPr lang="en-US" sz="2400" dirty="0" err="1"/>
              <a:t>luego</a:t>
            </a:r>
            <a:r>
              <a:rPr lang="en-US" sz="2400" dirty="0"/>
              <a:t> </a:t>
            </a:r>
            <a:r>
              <a:rPr lang="en-US" sz="2400" dirty="0" err="1"/>
              <a:t>muestre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letra</a:t>
            </a:r>
            <a:r>
              <a:rPr lang="en-US" sz="2400" dirty="0"/>
              <a:t> de la </a:t>
            </a:r>
            <a:r>
              <a:rPr lang="en-US" sz="2400" dirty="0" err="1"/>
              <a:t>cadena</a:t>
            </a:r>
            <a:r>
              <a:rPr lang="en-US" sz="2400" dirty="0"/>
              <a:t> </a:t>
            </a:r>
            <a:r>
              <a:rPr lang="en-US" sz="2400" dirty="0" err="1"/>
              <a:t>escrita</a:t>
            </a:r>
            <a:r>
              <a:rPr lang="en-US" sz="2400" dirty="0"/>
              <a:t> </a:t>
            </a:r>
            <a:r>
              <a:rPr lang="en-US" sz="2400" dirty="0" err="1"/>
              <a:t>doble</a:t>
            </a:r>
            <a:r>
              <a:rPr lang="en-US" sz="2400" dirty="0"/>
              <a:t> y </a:t>
            </a:r>
            <a:r>
              <a:rPr lang="en-US" sz="2400" dirty="0" err="1"/>
              <a:t>separada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un tab.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: s=</a:t>
            </a:r>
            <a:r>
              <a:rPr lang="en-US" sz="2400" dirty="0" err="1" smtClean="0"/>
              <a:t>Hola</a:t>
            </a:r>
            <a:endParaRPr lang="en-US" sz="2400" dirty="0" smtClean="0"/>
          </a:p>
          <a:p>
            <a:pPr marL="0" indent="0">
              <a:buClr>
                <a:srgbClr val="0000FF"/>
              </a:buClr>
              <a:buNone/>
            </a:pPr>
            <a:r>
              <a:rPr lang="en-US" sz="2400" dirty="0" smtClean="0"/>
              <a:t>	HH	OO	LL	AA</a:t>
            </a:r>
            <a:endParaRPr lang="en-US" sz="2400" dirty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err="1" smtClean="0"/>
              <a:t>Escriba</a:t>
            </a:r>
            <a:r>
              <a:rPr lang="en-US" sz="2400" dirty="0" smtClean="0"/>
              <a:t> un </a:t>
            </a:r>
            <a:r>
              <a:rPr lang="en-US" sz="2400" dirty="0" err="1" smtClean="0"/>
              <a:t>programa</a:t>
            </a:r>
            <a:r>
              <a:rPr lang="en-US" sz="2400" dirty="0" smtClean="0"/>
              <a:t> en el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pida</a:t>
            </a:r>
            <a:r>
              <a:rPr lang="en-US" sz="2400" dirty="0" smtClean="0"/>
              <a:t> 3 </a:t>
            </a:r>
            <a:r>
              <a:rPr lang="en-US" sz="2400" dirty="0" err="1" smtClean="0"/>
              <a:t>cadenas</a:t>
            </a:r>
            <a:r>
              <a:rPr lang="en-US" sz="2400" dirty="0" smtClean="0"/>
              <a:t> de </a:t>
            </a:r>
            <a:r>
              <a:rPr lang="en-US" sz="2400" dirty="0" err="1" smtClean="0"/>
              <a:t>caracteres</a:t>
            </a:r>
            <a:r>
              <a:rPr lang="en-US" sz="2400" dirty="0" smtClean="0"/>
              <a:t>: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materia</a:t>
            </a:r>
            <a:r>
              <a:rPr lang="en-US" sz="2400" dirty="0" smtClean="0"/>
              <a:t>, un </a:t>
            </a:r>
            <a:r>
              <a:rPr lang="en-US" sz="2400" dirty="0" err="1" smtClean="0"/>
              <a:t>adjetivo</a:t>
            </a:r>
            <a:r>
              <a:rPr lang="en-US" sz="2400" dirty="0" smtClean="0"/>
              <a:t> y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actividad</a:t>
            </a:r>
            <a:r>
              <a:rPr lang="en-US" sz="2400" dirty="0" smtClean="0"/>
              <a:t>. </a:t>
            </a:r>
            <a:r>
              <a:rPr lang="en-US" sz="2400" dirty="0" err="1" smtClean="0"/>
              <a:t>Deberámostrar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pantalla</a:t>
            </a:r>
            <a:r>
              <a:rPr lang="en-US" sz="2400" dirty="0" smtClean="0"/>
              <a:t> el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párrafo</a:t>
            </a:r>
            <a:r>
              <a:rPr lang="en-US" sz="2400" dirty="0" smtClean="0"/>
              <a:t> con el </a:t>
            </a:r>
            <a:r>
              <a:rPr lang="en-US" sz="2400" dirty="0" err="1" smtClean="0"/>
              <a:t>siguiente</a:t>
            </a:r>
            <a:r>
              <a:rPr lang="en-US" sz="2400" dirty="0" smtClean="0"/>
              <a:t> </a:t>
            </a:r>
            <a:r>
              <a:rPr lang="en-US" sz="2400" dirty="0" err="1" smtClean="0"/>
              <a:t>formato</a:t>
            </a:r>
            <a:r>
              <a:rPr lang="en-US" sz="2400" dirty="0" smtClean="0"/>
              <a:t> (</a:t>
            </a:r>
            <a:r>
              <a:rPr lang="en-US" sz="2400" dirty="0" err="1" smtClean="0"/>
              <a:t>Utilizar</a:t>
            </a:r>
            <a:r>
              <a:rPr lang="en-US" sz="2400" dirty="0" smtClean="0"/>
              <a:t> un </a:t>
            </a:r>
            <a:r>
              <a:rPr lang="en-US" sz="2400" dirty="0" err="1" smtClean="0"/>
              <a:t>sólo</a:t>
            </a:r>
            <a:r>
              <a:rPr lang="en-US" sz="2400" dirty="0" smtClean="0"/>
              <a:t> print).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ejemplo</a:t>
            </a:r>
            <a:r>
              <a:rPr lang="en-US" sz="2400" dirty="0" smtClean="0"/>
              <a:t>:</a:t>
            </a:r>
          </a:p>
        </p:txBody>
      </p:sp>
      <p:pic>
        <p:nvPicPr>
          <p:cNvPr id="6" name="Picture 5" descr="Screen Shot 2016-10-18 at 19.11.0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"/>
          <a:stretch/>
        </p:blipFill>
        <p:spPr>
          <a:xfrm>
            <a:off x="1773767" y="4673600"/>
            <a:ext cx="823383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1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Taller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teclado</a:t>
            </a:r>
            <a:r>
              <a:rPr lang="en-US" dirty="0" smtClean="0"/>
              <a:t> la </a:t>
            </a:r>
            <a:r>
              <a:rPr lang="en-US" dirty="0" err="1" smtClean="0"/>
              <a:t>hora</a:t>
            </a:r>
            <a:r>
              <a:rPr lang="en-US" dirty="0" smtClean="0"/>
              <a:t> en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r>
              <a:rPr lang="en-US" dirty="0" smtClean="0"/>
              <a:t> y </a:t>
            </a:r>
            <a:r>
              <a:rPr lang="en-US" dirty="0" err="1" smtClean="0"/>
              <a:t>convierta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a </a:t>
            </a:r>
            <a:r>
              <a:rPr lang="en-US" dirty="0" err="1" smtClean="0"/>
              <a:t>segundos</a:t>
            </a:r>
            <a:r>
              <a:rPr lang="en-US" dirty="0" smtClean="0"/>
              <a:t>.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teclado</a:t>
            </a:r>
            <a:r>
              <a:rPr lang="en-US" dirty="0" smtClean="0"/>
              <a:t> los </a:t>
            </a:r>
            <a:r>
              <a:rPr lang="en-US" dirty="0" err="1" smtClean="0"/>
              <a:t>segundos</a:t>
            </a:r>
            <a:r>
              <a:rPr lang="en-US" dirty="0" smtClean="0"/>
              <a:t> (mas de 3600) y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la </a:t>
            </a:r>
            <a:r>
              <a:rPr lang="en-US" dirty="0" err="1" smtClean="0"/>
              <a:t>hora</a:t>
            </a:r>
            <a:r>
              <a:rPr lang="en-US" dirty="0" smtClean="0"/>
              <a:t> en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 err="1" smtClean="0"/>
              <a:t>hh:mm:ss</a:t>
            </a:r>
            <a:endParaRPr lang="en-US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en el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genere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aleatorio</a:t>
            </a:r>
            <a:r>
              <a:rPr lang="en-US" dirty="0" smtClean="0"/>
              <a:t> entre 1 y 50 y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 smtClean="0"/>
              <a:t>aletorio</a:t>
            </a:r>
            <a:r>
              <a:rPr lang="en-US" dirty="0" smtClean="0"/>
              <a:t> entre 2 y 5. </a:t>
            </a:r>
            <a:r>
              <a:rPr lang="en-US" dirty="0" err="1" smtClean="0"/>
              <a:t>Muestre</a:t>
            </a:r>
            <a:r>
              <a:rPr lang="en-US" dirty="0" smtClean="0"/>
              <a:t> ambos </a:t>
            </a:r>
            <a:r>
              <a:rPr lang="en-US" dirty="0" err="1" smtClean="0"/>
              <a:t>números</a:t>
            </a:r>
            <a:r>
              <a:rPr lang="en-US" dirty="0" smtClean="0"/>
              <a:t> y la </a:t>
            </a:r>
            <a:r>
              <a:rPr lang="en-US" dirty="0" err="1" smtClean="0"/>
              <a:t>multiplicación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endParaRPr lang="en-US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genere</a:t>
            </a:r>
            <a:r>
              <a:rPr lang="en-US" dirty="0" smtClean="0"/>
              <a:t> un </a:t>
            </a:r>
            <a:r>
              <a:rPr lang="en-US" dirty="0" err="1" smtClean="0"/>
              <a:t>número</a:t>
            </a:r>
            <a:r>
              <a:rPr lang="en-US" dirty="0" smtClean="0"/>
              <a:t> decimal entre 1 y 25  y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smtClean="0"/>
              <a:t>con 2 </a:t>
            </a:r>
            <a:r>
              <a:rPr lang="en-US" dirty="0" err="1" smtClean="0"/>
              <a:t>decimales</a:t>
            </a:r>
            <a:r>
              <a:rPr lang="en-US" dirty="0" smtClean="0"/>
              <a:t>.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r>
              <a:rPr lang="en-US" dirty="0" smtClean="0"/>
              <a:t> En </a:t>
            </a:r>
            <a:r>
              <a:rPr lang="en-US" dirty="0" err="1" smtClean="0"/>
              <a:t>cálculo</a:t>
            </a:r>
            <a:r>
              <a:rPr lang="en-US" dirty="0" smtClean="0"/>
              <a:t> la </a:t>
            </a:r>
            <a:r>
              <a:rPr lang="en-US" dirty="0" err="1" smtClean="0"/>
              <a:t>derivada</a:t>
            </a:r>
            <a:r>
              <a:rPr lang="en-US" dirty="0" smtClean="0"/>
              <a:t> de x^4 </a:t>
            </a:r>
            <a:r>
              <a:rPr lang="en-US" dirty="0" err="1" smtClean="0"/>
              <a:t>es</a:t>
            </a:r>
            <a:r>
              <a:rPr lang="en-US" dirty="0" smtClean="0"/>
              <a:t> 4x^3, la </a:t>
            </a:r>
            <a:r>
              <a:rPr lang="en-US" dirty="0" err="1" smtClean="0"/>
              <a:t>derivada</a:t>
            </a:r>
            <a:r>
              <a:rPr lang="en-US" dirty="0" smtClean="0"/>
              <a:t> de x^5 </a:t>
            </a:r>
            <a:r>
              <a:rPr lang="en-US" dirty="0" err="1" smtClean="0"/>
              <a:t>es</a:t>
            </a:r>
            <a:r>
              <a:rPr lang="en-US" dirty="0" smtClean="0"/>
              <a:t> 5x^4. </a:t>
            </a:r>
            <a:r>
              <a:rPr lang="en-US" dirty="0" err="1" smtClean="0"/>
              <a:t>Escriba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el </a:t>
            </a:r>
            <a:r>
              <a:rPr lang="en-US" dirty="0" err="1" smtClean="0"/>
              <a:t>ingreso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ecuación</a:t>
            </a:r>
            <a:r>
              <a:rPr lang="en-US" dirty="0" smtClean="0"/>
              <a:t> y </a:t>
            </a:r>
            <a:r>
              <a:rPr lang="en-US" dirty="0" err="1" smtClean="0"/>
              <a:t>muestre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la </a:t>
            </a:r>
            <a:r>
              <a:rPr lang="en-US" dirty="0" err="1" smtClean="0"/>
              <a:t>derivada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.</a:t>
            </a:r>
          </a:p>
          <a:p>
            <a:pPr>
              <a:buClr>
                <a:srgbClr val="0000FF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rgbClr val="0000FF"/>
              </a:buClr>
              <a:buFont typeface="Wingdings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917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TIPOS DE COLECCIONES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Python </a:t>
            </a:r>
            <a:r>
              <a:rPr lang="en-US" sz="2800" dirty="0" err="1"/>
              <a:t>tiene</a:t>
            </a:r>
            <a:r>
              <a:rPr lang="en-US" sz="2800" dirty="0"/>
              <a:t> los </a:t>
            </a:r>
            <a:r>
              <a:rPr lang="en-US" sz="2800" dirty="0" err="1"/>
              <a:t>siguientes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 smtClean="0"/>
              <a:t>colecciones</a:t>
            </a:r>
            <a:r>
              <a:rPr lang="en-US" sz="2800" dirty="0" smtClean="0"/>
              <a:t>:</a:t>
            </a:r>
            <a:endParaRPr lang="en-US" sz="2800" dirty="0"/>
          </a:p>
          <a:p>
            <a:r>
              <a:rPr lang="en-US" sz="2800" dirty="0"/>
              <a:t>– </a:t>
            </a:r>
            <a:r>
              <a:rPr lang="en-US" sz="2800" dirty="0" err="1"/>
              <a:t>Listas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</a:t>
            </a:r>
            <a:r>
              <a:rPr lang="en-US" sz="2800" dirty="0" err="1"/>
              <a:t>Tuplas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– </a:t>
            </a:r>
            <a:r>
              <a:rPr lang="en-US" sz="2800" dirty="0" err="1"/>
              <a:t>Diccionarios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04" y="2486886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877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La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un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colección</a:t>
            </a:r>
            <a:r>
              <a:rPr lang="en-US" sz="2800" dirty="0"/>
              <a:t> </a:t>
            </a:r>
            <a:r>
              <a:rPr lang="en-US" sz="2800" dirty="0" err="1"/>
              <a:t>ordenada</a:t>
            </a:r>
            <a:r>
              <a:rPr lang="en-US" sz="2800" dirty="0"/>
              <a:t>. </a:t>
            </a:r>
            <a:r>
              <a:rPr lang="en-US" sz="2800" dirty="0" err="1"/>
              <a:t>Pueden</a:t>
            </a:r>
            <a:r>
              <a:rPr lang="en-US" sz="2800" dirty="0"/>
              <a:t> </a:t>
            </a:r>
            <a:r>
              <a:rPr lang="en-US" sz="2800" dirty="0" err="1"/>
              <a:t>contener</a:t>
            </a:r>
            <a:r>
              <a:rPr lang="en-US" sz="2800" dirty="0"/>
              <a:t> </a:t>
            </a:r>
            <a:r>
              <a:rPr lang="en-US" sz="2800" dirty="0" err="1"/>
              <a:t>cualquier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de </a:t>
            </a:r>
            <a:r>
              <a:rPr lang="en-US" sz="2800" dirty="0" err="1"/>
              <a:t>dato</a:t>
            </a:r>
            <a:r>
              <a:rPr lang="en-US" sz="2800" dirty="0"/>
              <a:t>: </a:t>
            </a:r>
            <a:r>
              <a:rPr lang="en-US" sz="2800" dirty="0" err="1"/>
              <a:t>número</a:t>
            </a:r>
            <a:r>
              <a:rPr lang="en-US" sz="2800" dirty="0"/>
              <a:t>, </a:t>
            </a:r>
            <a:r>
              <a:rPr lang="en-US" sz="2800" dirty="0" err="1"/>
              <a:t>cadenas</a:t>
            </a:r>
            <a:r>
              <a:rPr lang="en-US" sz="2800" dirty="0"/>
              <a:t>, </a:t>
            </a:r>
            <a:r>
              <a:rPr lang="en-US" sz="2800" dirty="0" err="1"/>
              <a:t>booleanos</a:t>
            </a:r>
            <a:r>
              <a:rPr lang="en-US" sz="2800" dirty="0"/>
              <a:t>, ... y </a:t>
            </a:r>
            <a:r>
              <a:rPr lang="en-US" sz="2800" dirty="0" err="1"/>
              <a:t>también</a:t>
            </a:r>
            <a:r>
              <a:rPr lang="en-US" sz="2800" dirty="0"/>
              <a:t> </a:t>
            </a:r>
            <a:r>
              <a:rPr lang="en-US" sz="2800" dirty="0" err="1"/>
              <a:t>listas</a:t>
            </a:r>
            <a:r>
              <a:rPr lang="en-US" sz="2800" dirty="0"/>
              <a:t>. </a:t>
            </a:r>
          </a:p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 smtClean="0"/>
              <a:t>Crear</a:t>
            </a:r>
            <a:r>
              <a:rPr lang="en-US" sz="2800" dirty="0" smtClean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es</a:t>
            </a:r>
            <a:r>
              <a:rPr lang="en-US" sz="2800" dirty="0"/>
              <a:t> tan </a:t>
            </a:r>
            <a:r>
              <a:rPr lang="en-US" sz="2800" dirty="0" err="1"/>
              <a:t>sencillo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indicar</a:t>
            </a:r>
            <a:r>
              <a:rPr lang="en-US" sz="2800" dirty="0"/>
              <a:t> entre </a:t>
            </a:r>
            <a:r>
              <a:rPr lang="en-US" sz="2800" dirty="0" err="1"/>
              <a:t>corchetes</a:t>
            </a:r>
            <a:r>
              <a:rPr lang="en-US" sz="2800" dirty="0"/>
              <a:t> y </a:t>
            </a:r>
            <a:r>
              <a:rPr lang="en-US" sz="2800" dirty="0" err="1"/>
              <a:t>separados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comas, los </a:t>
            </a:r>
            <a:r>
              <a:rPr lang="en-US" sz="2800" dirty="0" err="1"/>
              <a:t>valores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se </a:t>
            </a:r>
            <a:r>
              <a:rPr lang="en-US" sz="2800" dirty="0" err="1"/>
              <a:t>desea</a:t>
            </a:r>
            <a:r>
              <a:rPr lang="en-US" sz="2800" dirty="0"/>
              <a:t> </a:t>
            </a:r>
            <a:r>
              <a:rPr lang="en-US" sz="2800" dirty="0" err="1"/>
              <a:t>incluir</a:t>
            </a:r>
            <a:r>
              <a:rPr lang="en-US" sz="2800" dirty="0"/>
              <a:t> en la </a:t>
            </a:r>
            <a:r>
              <a:rPr lang="en-US" sz="2800" dirty="0" err="1"/>
              <a:t>lista</a:t>
            </a:r>
            <a:r>
              <a:rPr lang="en-US" sz="2800" dirty="0"/>
              <a:t>: </a:t>
            </a:r>
          </a:p>
        </p:txBody>
      </p:sp>
      <p:pic>
        <p:nvPicPr>
          <p:cNvPr id="4" name="Picture 3" descr="Screen Shot 2016-10-21 at 09.2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680" y="4633617"/>
            <a:ext cx="4508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LISTAS</a:t>
            </a:r>
            <a:endParaRPr lang="en-US" dirty="0"/>
          </a:p>
        </p:txBody>
      </p:sp>
      <p:pic>
        <p:nvPicPr>
          <p:cNvPr id="6" name="Picture 5" descr="Screen Shot 2016-10-21 at 09.2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448" y="1842750"/>
            <a:ext cx="7824181" cy="44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Para </a:t>
            </a:r>
            <a:r>
              <a:rPr lang="en-US" sz="2800" dirty="0" err="1"/>
              <a:t>acceder</a:t>
            </a:r>
            <a:r>
              <a:rPr lang="en-US" sz="2800" dirty="0"/>
              <a:t> a un </a:t>
            </a:r>
            <a:r>
              <a:rPr lang="en-US" sz="2800" dirty="0" err="1"/>
              <a:t>ítem</a:t>
            </a:r>
            <a:r>
              <a:rPr lang="en-US" sz="2800" dirty="0"/>
              <a:t> de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se </a:t>
            </a:r>
            <a:r>
              <a:rPr lang="en-US" sz="2800" dirty="0" err="1"/>
              <a:t>debe</a:t>
            </a:r>
            <a:r>
              <a:rPr lang="en-US" sz="2800" dirty="0"/>
              <a:t> </a:t>
            </a:r>
            <a:r>
              <a:rPr lang="en-US" sz="2800" dirty="0" err="1"/>
              <a:t>colocar</a:t>
            </a:r>
            <a:r>
              <a:rPr lang="en-US" sz="2800" dirty="0"/>
              <a:t> el </a:t>
            </a:r>
            <a:r>
              <a:rPr lang="en-US" sz="2800" dirty="0" err="1"/>
              <a:t>nombre</a:t>
            </a:r>
            <a:r>
              <a:rPr lang="en-US" sz="2800" dirty="0"/>
              <a:t> de la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seguida</a:t>
            </a:r>
            <a:r>
              <a:rPr lang="en-US" sz="2800" dirty="0"/>
              <a:t> de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índice</a:t>
            </a:r>
            <a:r>
              <a:rPr lang="en-US" sz="2800" dirty="0"/>
              <a:t> entre </a:t>
            </a:r>
            <a:r>
              <a:rPr lang="en-US" sz="2800" dirty="0" err="1"/>
              <a:t>corchetes</a:t>
            </a:r>
            <a:r>
              <a:rPr lang="en-US" sz="2800" dirty="0"/>
              <a:t>. </a:t>
            </a:r>
          </a:p>
        </p:txBody>
      </p:sp>
      <p:pic>
        <p:nvPicPr>
          <p:cNvPr id="5" name="Picture 4" descr="Screen Shot 2016-10-21 at 09.2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09" y="3071190"/>
            <a:ext cx="9867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0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800" dirty="0" smtClean="0"/>
              <a:t> </a:t>
            </a:r>
            <a:r>
              <a:rPr lang="en-US" sz="2800" dirty="0" err="1"/>
              <a:t>Una</a:t>
            </a:r>
            <a:r>
              <a:rPr lang="en-US" sz="2800" dirty="0"/>
              <a:t> </a:t>
            </a:r>
            <a:r>
              <a:rPr lang="en-US" sz="2800" dirty="0" err="1"/>
              <a:t>misma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contener</a:t>
            </a:r>
            <a:r>
              <a:rPr lang="en-US" sz="2800" dirty="0"/>
              <a:t> </a:t>
            </a:r>
            <a:r>
              <a:rPr lang="en-US" sz="2800" dirty="0" err="1"/>
              <a:t>múltiples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</a:t>
            </a:r>
            <a:r>
              <a:rPr lang="en-US" sz="2800" dirty="0"/>
              <a:t>. </a:t>
            </a:r>
          </a:p>
        </p:txBody>
      </p:sp>
      <p:pic>
        <p:nvPicPr>
          <p:cNvPr id="4" name="Picture 3" descr="Screen Shot 2016-10-21 at 09.2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9" y="2895799"/>
            <a:ext cx="10121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26710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B0F0"/>
                </a:solidFill>
              </a:rPr>
              <a:t>2.10.3 </a:t>
            </a:r>
            <a:r>
              <a:rPr lang="es-EC" sz="4000" dirty="0" smtClean="0"/>
              <a:t>Operaciones con Listas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324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4" id="{052E6259-5934-9C4E-9686-598A16277B68}" vid="{404A0614-4B1D-F346-A240-964ABAD1FBA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Unidad 1 - Introducción a la Programación - copia</Template>
  <TotalTime>7574</TotalTime>
  <Words>1645</Words>
  <Application>Microsoft Macintosh PowerPoint</Application>
  <PresentationFormat>Custom</PresentationFormat>
  <Paragraphs>232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 de Office</vt:lpstr>
      <vt:lpstr>COLECCIONES</vt:lpstr>
      <vt:lpstr>COLECCIONES</vt:lpstr>
      <vt:lpstr>2.10.2 Tipos de Colecciones</vt:lpstr>
      <vt:lpstr>TIPOS DE COLECCIONES</vt:lpstr>
      <vt:lpstr>LISTAS</vt:lpstr>
      <vt:lpstr>LISTAS</vt:lpstr>
      <vt:lpstr>LISTAS</vt:lpstr>
      <vt:lpstr>LISTAS</vt:lpstr>
      <vt:lpstr>2.10.3 Operaciones con Listas</vt:lpstr>
      <vt:lpstr>lista[i]</vt:lpstr>
      <vt:lpstr>Lista1 + Lista2</vt:lpstr>
      <vt:lpstr>x in lista</vt:lpstr>
      <vt:lpstr>del lista[i]</vt:lpstr>
      <vt:lpstr>2.10.4 Funciones de Python</vt:lpstr>
      <vt:lpstr>len(L)</vt:lpstr>
      <vt:lpstr>max(L)  min(L)</vt:lpstr>
      <vt:lpstr>list(L)</vt:lpstr>
      <vt:lpstr>2.10.5 Funciones de Listas</vt:lpstr>
      <vt:lpstr>lista.index(x)</vt:lpstr>
      <vt:lpstr>lista.count(x)</vt:lpstr>
      <vt:lpstr>Fundamentos de Programación</vt:lpstr>
      <vt:lpstr>2.9 Aleatoriedad</vt:lpstr>
      <vt:lpstr>Aleatoreidad</vt:lpstr>
      <vt:lpstr>random()</vt:lpstr>
      <vt:lpstr>random()</vt:lpstr>
      <vt:lpstr>FUNCIONES ALEATORIAS BÁSICAS</vt:lpstr>
      <vt:lpstr>Ejercicio</vt:lpstr>
      <vt:lpstr>Range (a,b,c)</vt:lpstr>
      <vt:lpstr>Usando diferente print()</vt:lpstr>
      <vt:lpstr>IMPORT MATH</vt:lpstr>
      <vt:lpstr>TALLER</vt:lpstr>
      <vt:lpstr>CONTROL DE LECTURA</vt:lpstr>
      <vt:lpstr>Taller 2.3</vt:lpstr>
      <vt:lpstr>Taller 2.3</vt:lpstr>
      <vt:lpstr>Taller 2.3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Eduardo Rivadeneira Campodonico</dc:creator>
  <cp:lastModifiedBy>Gustavo Andrade</cp:lastModifiedBy>
  <cp:revision>131</cp:revision>
  <dcterms:created xsi:type="dcterms:W3CDTF">2017-04-18T15:05:18Z</dcterms:created>
  <dcterms:modified xsi:type="dcterms:W3CDTF">2019-06-07T17:02:47Z</dcterms:modified>
</cp:coreProperties>
</file>