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4" r:id="rId9"/>
    <p:sldId id="271" r:id="rId10"/>
    <p:sldId id="267" r:id="rId11"/>
    <p:sldId id="266" r:id="rId12"/>
    <p:sldId id="268" r:id="rId13"/>
    <p:sldId id="277" r:id="rId14"/>
    <p:sldId id="269" r:id="rId15"/>
    <p:sldId id="286" r:id="rId16"/>
    <p:sldId id="283" r:id="rId17"/>
    <p:sldId id="285" r:id="rId18"/>
    <p:sldId id="284" r:id="rId19"/>
    <p:sldId id="275" r:id="rId20"/>
    <p:sldId id="290" r:id="rId21"/>
    <p:sldId id="287" r:id="rId22"/>
    <p:sldId id="288" r:id="rId23"/>
    <p:sldId id="291" r:id="rId24"/>
    <p:sldId id="299" r:id="rId25"/>
    <p:sldId id="301" r:id="rId26"/>
    <p:sldId id="305" r:id="rId27"/>
    <p:sldId id="302" r:id="rId28"/>
    <p:sldId id="317" r:id="rId29"/>
    <p:sldId id="320" r:id="rId30"/>
    <p:sldId id="318" r:id="rId31"/>
    <p:sldId id="319" r:id="rId32"/>
    <p:sldId id="298" r:id="rId33"/>
    <p:sldId id="314" r:id="rId34"/>
    <p:sldId id="304" r:id="rId35"/>
    <p:sldId id="308" r:id="rId36"/>
    <p:sldId id="310" r:id="rId37"/>
    <p:sldId id="309" r:id="rId38"/>
    <p:sldId id="315" r:id="rId39"/>
    <p:sldId id="323" r:id="rId40"/>
    <p:sldId id="292" r:id="rId41"/>
    <p:sldId id="300" r:id="rId42"/>
    <p:sldId id="306" r:id="rId43"/>
    <p:sldId id="316" r:id="rId44"/>
    <p:sldId id="324" r:id="rId45"/>
    <p:sldId id="295" r:id="rId46"/>
    <p:sldId id="325" r:id="rId47"/>
    <p:sldId id="327" r:id="rId48"/>
    <p:sldId id="328" r:id="rId49"/>
    <p:sldId id="329" r:id="rId50"/>
    <p:sldId id="330" r:id="rId51"/>
    <p:sldId id="331" r:id="rId52"/>
    <p:sldId id="344" r:id="rId53"/>
    <p:sldId id="345" r:id="rId54"/>
    <p:sldId id="358" r:id="rId55"/>
    <p:sldId id="346" r:id="rId56"/>
    <p:sldId id="294" r:id="rId57"/>
    <p:sldId id="347" r:id="rId58"/>
    <p:sldId id="332" r:id="rId59"/>
    <p:sldId id="343" r:id="rId60"/>
    <p:sldId id="335" r:id="rId61"/>
    <p:sldId id="336" r:id="rId62"/>
    <p:sldId id="354" r:id="rId63"/>
    <p:sldId id="352" r:id="rId64"/>
    <p:sldId id="355" r:id="rId65"/>
    <p:sldId id="337" r:id="rId66"/>
    <p:sldId id="297" r:id="rId67"/>
    <p:sldId id="341" r:id="rId68"/>
    <p:sldId id="339" r:id="rId69"/>
    <p:sldId id="356" r:id="rId70"/>
    <p:sldId id="340" r:id="rId71"/>
    <p:sldId id="357" r:id="rId72"/>
    <p:sldId id="338" r:id="rId73"/>
    <p:sldId id="351" r:id="rId74"/>
    <p:sldId id="333" r:id="rId75"/>
    <p:sldId id="342" r:id="rId76"/>
    <p:sldId id="359" r:id="rId77"/>
    <p:sldId id="296" r:id="rId78"/>
    <p:sldId id="334" r:id="rId79"/>
    <p:sldId id="360" r:id="rId80"/>
    <p:sldId id="361" r:id="rId81"/>
    <p:sldId id="36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on Andres Carrera Rivera" initials="AAC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432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94662"/>
  </p:normalViewPr>
  <p:slideViewPr>
    <p:cSldViewPr snapToGrid="0" snapToObjects="1">
      <p:cViewPr>
        <p:scale>
          <a:sx n="72" d="100"/>
          <a:sy n="72" d="100"/>
        </p:scale>
        <p:origin x="-56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4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commentAuthors" Target="commentAuthors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9T14:06:23.80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F0860-D0B5-0D42-901C-97D297D8D057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0338-A6AC-7A4F-9F88-9EF7916D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Programa</a:t>
            </a:r>
            <a:r>
              <a:rPr lang="en-US" dirty="0" smtClean="0"/>
              <a:t> que </a:t>
            </a:r>
            <a:r>
              <a:rPr lang="en-US" dirty="0" err="1" smtClean="0"/>
              <a:t>muestre</a:t>
            </a:r>
            <a:r>
              <a:rPr lang="en-US" dirty="0" smtClean="0"/>
              <a:t> error 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crear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interior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Preguntar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salida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comando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Preguntar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salida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ejemplos</a:t>
            </a:r>
            <a:r>
              <a:rPr lang="en-US" baseline="0" dirty="0" smtClean="0"/>
              <a:t> de indices </a:t>
            </a:r>
            <a:r>
              <a:rPr lang="en-US" baseline="0" dirty="0" err="1" smtClean="0"/>
              <a:t>negativos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Ejemplo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ejercicio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el que </a:t>
            </a:r>
            <a:r>
              <a:rPr lang="en-US" baseline="0" dirty="0" err="1" smtClean="0"/>
              <a:t>desee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ejercicio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el que </a:t>
            </a:r>
            <a:r>
              <a:rPr lang="en-US" baseline="0" dirty="0" err="1" smtClean="0"/>
              <a:t>desee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0338-A6AC-7A4F-9F88-9EF7916D2B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 smtClean="0"/>
              <a:t>CCPG1001</a:t>
            </a:r>
            <a:br>
              <a:rPr lang="en-US" dirty="0" smtClean="0"/>
            </a:br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19/07/19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CCPG1001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5.1 </a:t>
            </a:r>
            <a:r>
              <a:rPr lang="es-EC" dirty="0"/>
              <a:t>Propiedades </a:t>
            </a:r>
            <a:endParaRPr lang="en-GB" dirty="0"/>
          </a:p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5.2</a:t>
            </a:r>
            <a:r>
              <a:rPr lang="es-EC" b="1" dirty="0"/>
              <a:t> </a:t>
            </a:r>
            <a:r>
              <a:rPr lang="es-EC" dirty="0"/>
              <a:t>Indexación </a:t>
            </a:r>
            <a:r>
              <a:rPr lang="es-EC" dirty="0" smtClean="0"/>
              <a:t>básica</a:t>
            </a:r>
            <a:r>
              <a:rPr lang="es-EC" dirty="0"/>
              <a:t>. </a:t>
            </a:r>
            <a:endParaRPr lang="en-GB" dirty="0"/>
          </a:p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5.3</a:t>
            </a:r>
            <a:r>
              <a:rPr lang="es-EC" b="1" dirty="0"/>
              <a:t> </a:t>
            </a:r>
            <a:r>
              <a:rPr lang="es-EC" dirty="0"/>
              <a:t>Indexación con arreglos. </a:t>
            </a:r>
            <a:endParaRPr lang="en-GB" dirty="0"/>
          </a:p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5.4 </a:t>
            </a:r>
            <a:r>
              <a:rPr lang="es-EC" dirty="0"/>
              <a:t>Indexación </a:t>
            </a:r>
            <a:r>
              <a:rPr lang="es-EC" dirty="0" smtClean="0"/>
              <a:t>boleana</a:t>
            </a:r>
            <a:r>
              <a:rPr lang="es-EC" dirty="0"/>
              <a:t>. </a:t>
            </a:r>
            <a:endParaRPr lang="en-GB" dirty="0"/>
          </a:p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5.5</a:t>
            </a:r>
            <a:r>
              <a:rPr lang="es-EC" b="1" dirty="0"/>
              <a:t> </a:t>
            </a:r>
            <a:r>
              <a:rPr lang="es-EC" dirty="0"/>
              <a:t>Slicing </a:t>
            </a:r>
            <a:endParaRPr lang="en-GB" dirty="0"/>
          </a:p>
          <a:p>
            <a:pPr marL="0" indent="0">
              <a:buNone/>
            </a:pPr>
            <a:r>
              <a:rPr lang="es-EC" b="1" dirty="0">
                <a:solidFill>
                  <a:srgbClr val="00B0F0"/>
                </a:solidFill>
              </a:rPr>
              <a:t>5.6</a:t>
            </a:r>
            <a:r>
              <a:rPr lang="es-EC" b="1" dirty="0"/>
              <a:t> </a:t>
            </a:r>
            <a:r>
              <a:rPr lang="es-EC" dirty="0"/>
              <a:t>Operaciones 	aritméticas, 	estadísticas 	y 	de ordenamiento. </a:t>
            </a:r>
            <a:endParaRPr lang="en-GB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5.7</a:t>
            </a:r>
            <a:r>
              <a:rPr lang="en-US" b="1" dirty="0"/>
              <a:t> </a:t>
            </a:r>
            <a:r>
              <a:rPr lang="en-US" dirty="0"/>
              <a:t>Broadcasting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77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Recuerda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diferencia</a:t>
            </a:r>
            <a:r>
              <a:rPr lang="en-US" dirty="0" smtClean="0"/>
              <a:t> de las </a:t>
            </a:r>
            <a:r>
              <a:rPr lang="en-US" dirty="0" err="1" smtClean="0"/>
              <a:t>listas</a:t>
            </a:r>
            <a:r>
              <a:rPr lang="en-US" dirty="0" smtClean="0"/>
              <a:t>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b="1" dirty="0" err="1" smtClean="0"/>
              <a:t>arreglos</a:t>
            </a:r>
            <a:r>
              <a:rPr lang="en-US" dirty="0" smtClean="0"/>
              <a:t> solo </a:t>
            </a:r>
            <a:r>
              <a:rPr lang="en-US" dirty="0" err="1" smtClean="0"/>
              <a:t>almacenan</a:t>
            </a:r>
            <a:r>
              <a:rPr lang="en-US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 del </a:t>
            </a:r>
            <a:r>
              <a:rPr lang="en-US" b="1" dirty="0" err="1" smtClean="0"/>
              <a:t>mismo</a:t>
            </a:r>
            <a:r>
              <a:rPr lang="en-US" b="1" dirty="0" smtClean="0"/>
              <a:t> </a:t>
            </a:r>
            <a:r>
              <a:rPr lang="en-US" b="1" dirty="0" err="1" smtClean="0"/>
              <a:t>tipo</a:t>
            </a:r>
            <a:r>
              <a:rPr lang="en-US" dirty="0" smtClean="0"/>
              <a:t>, </a:t>
            </a:r>
            <a:r>
              <a:rPr lang="en-US" dirty="0" err="1" smtClean="0"/>
              <a:t>generalment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 </a:t>
            </a:r>
            <a:r>
              <a:rPr lang="en-US" b="1" dirty="0" smtClean="0"/>
              <a:t>(float, </a:t>
            </a:r>
            <a:r>
              <a:rPr lang="en-US" b="1" dirty="0" err="1" smtClean="0"/>
              <a:t>int</a:t>
            </a:r>
            <a:r>
              <a:rPr lang="en-US" b="1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Los </a:t>
            </a:r>
            <a:r>
              <a:rPr lang="en-US" sz="3200" dirty="0" err="1"/>
              <a:t>arreglos</a:t>
            </a:r>
            <a:r>
              <a:rPr lang="en-US" sz="3200" dirty="0"/>
              <a:t> </a:t>
            </a:r>
            <a:r>
              <a:rPr lang="en-US" sz="3200" dirty="0" err="1"/>
              <a:t>pueden</a:t>
            </a:r>
            <a:r>
              <a:rPr lang="en-US" sz="3200" dirty="0"/>
              <a:t> </a:t>
            </a:r>
            <a:r>
              <a:rPr lang="en-US" sz="3200" dirty="0" err="1"/>
              <a:t>realizar</a:t>
            </a:r>
            <a:r>
              <a:rPr lang="en-US" sz="3200" dirty="0"/>
              <a:t> </a:t>
            </a:r>
            <a:r>
              <a:rPr lang="en-US" sz="3200" dirty="0" err="1"/>
              <a:t>operaciones</a:t>
            </a:r>
            <a:r>
              <a:rPr lang="en-US" sz="3200" dirty="0"/>
              <a:t> con </a:t>
            </a:r>
            <a:r>
              <a:rPr lang="en-US" sz="3200" dirty="0" err="1"/>
              <a:t>datos</a:t>
            </a:r>
            <a:r>
              <a:rPr lang="en-US" sz="3200" dirty="0"/>
              <a:t> </a:t>
            </a:r>
            <a:r>
              <a:rPr lang="en-US" sz="3200" dirty="0" err="1"/>
              <a:t>numéricos</a:t>
            </a:r>
            <a:r>
              <a:rPr lang="en-US" sz="3200" dirty="0"/>
              <a:t> mucho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b="1" dirty="0" err="1"/>
              <a:t>rápido</a:t>
            </a:r>
            <a:r>
              <a:rPr lang="en-US" sz="3200" dirty="0"/>
              <a:t> y </a:t>
            </a:r>
            <a:r>
              <a:rPr lang="en-US" sz="3200" dirty="0" err="1"/>
              <a:t>en</a:t>
            </a:r>
            <a:r>
              <a:rPr lang="en-US" sz="3200" dirty="0"/>
              <a:t> general son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b="1" dirty="0" err="1"/>
              <a:t>eficientes</a:t>
            </a:r>
            <a:r>
              <a:rPr lang="en-US" sz="3200" dirty="0"/>
              <a:t> que las </a:t>
            </a:r>
            <a:r>
              <a:rPr lang="en-US" sz="3200" dirty="0" err="1"/>
              <a:t>listas</a:t>
            </a:r>
            <a:r>
              <a:rPr lang="en-US" sz="3200" dirty="0"/>
              <a:t>.</a:t>
            </a:r>
            <a:endParaRPr lang="es-ES_tradnl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Mostrar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vea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ventaja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1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245896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Dimensiones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arreglo</a:t>
            </a:r>
            <a:r>
              <a:rPr lang="en-US" dirty="0"/>
              <a:t> son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b="1" dirty="0" err="1"/>
              <a:t>ejes</a:t>
            </a:r>
            <a:r>
              <a:rPr lang="en-US" b="1" dirty="0"/>
              <a:t> (axes)</a:t>
            </a:r>
            <a:r>
              <a:rPr lang="en-US" dirty="0"/>
              <a:t>.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(</a:t>
            </a:r>
            <a:r>
              <a:rPr lang="en-US" b="1" dirty="0"/>
              <a:t>rank) </a:t>
            </a:r>
            <a:r>
              <a:rPr lang="en-US" dirty="0"/>
              <a:t>del </a:t>
            </a:r>
            <a:r>
              <a:rPr lang="en-US" dirty="0" err="1"/>
              <a:t>arreglo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</a:t>
            </a:r>
            <a:r>
              <a:rPr lang="en-US" dirty="0"/>
              <a:t> 1 </a:t>
            </a:r>
            <a:r>
              <a:rPr lang="en-US" dirty="0" err="1"/>
              <a:t>Dimensión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t="32286" r="13033" b="61829"/>
          <a:stretch/>
        </p:blipFill>
        <p:spPr>
          <a:xfrm>
            <a:off x="1617020" y="2675435"/>
            <a:ext cx="8677978" cy="559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9980" y="2218235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b="1" dirty="0" err="1" smtClean="0"/>
              <a:t>Dimensi</a:t>
            </a:r>
            <a:r>
              <a:rPr lang="en-US" b="1" dirty="0" err="1" smtClean="0"/>
              <a:t>ón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2853" y="2218235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Ejemplo</a:t>
            </a:r>
            <a:endParaRPr lang="es-ES_tradn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8125" y="2218235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Terminología</a:t>
            </a:r>
            <a:endParaRPr lang="es-ES_tradnl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69712" y="3395870"/>
            <a:ext cx="1329069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3144" y="3395870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1389" y="4290468"/>
            <a:ext cx="290224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&gt;&gt;&gt; </a:t>
            </a:r>
            <a:r>
              <a:rPr lang="pl-PL" sz="2400" dirty="0" err="1"/>
              <a:t>n</a:t>
            </a:r>
            <a:r>
              <a:rPr lang="pl-PL" sz="2400" dirty="0" err="1" smtClean="0"/>
              <a:t>p.array</a:t>
            </a:r>
            <a:r>
              <a:rPr lang="pl-PL" sz="2400" dirty="0" smtClean="0"/>
              <a:t>([0,1,2])</a:t>
            </a:r>
            <a:endParaRPr lang="pl-PL" sz="2400" dirty="0"/>
          </a:p>
          <a:p>
            <a:r>
              <a:rPr lang="pl-PL" sz="2400" dirty="0" err="1" smtClean="0"/>
              <a:t>array</a:t>
            </a:r>
            <a:r>
              <a:rPr lang="pl-PL" sz="2400" dirty="0" smtClean="0"/>
              <a:t>([0,1,2])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303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3122" y="190133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b="1" dirty="0" err="1" smtClean="0"/>
              <a:t>Dimensi</a:t>
            </a:r>
            <a:r>
              <a:rPr lang="en-US" b="1" dirty="0" err="1" smtClean="0"/>
              <a:t>ón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45995" y="190133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Ejemplo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92213" y="190133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Terminología</a:t>
            </a:r>
            <a:endParaRPr lang="es-ES_tradnl" b="1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t="39517" r="14213" b="44640"/>
          <a:stretch/>
        </p:blipFill>
        <p:spPr>
          <a:xfrm>
            <a:off x="1900276" y="2303109"/>
            <a:ext cx="8849448" cy="16348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995930" y="3875378"/>
            <a:ext cx="1504050" cy="145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9274" y="3842050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8569" y="2858411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</a:t>
            </a:r>
            <a:r>
              <a:rPr lang="en-US" sz="2400" dirty="0"/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90976" y="2405605"/>
            <a:ext cx="10634" cy="139021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3964" y="4455509"/>
            <a:ext cx="484909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&gt;&gt;&gt; </a:t>
            </a:r>
            <a:r>
              <a:rPr lang="pl-PL" sz="2400" dirty="0" err="1"/>
              <a:t>n</a:t>
            </a:r>
            <a:r>
              <a:rPr lang="pl-PL" sz="2400" dirty="0" err="1" smtClean="0"/>
              <a:t>p.array</a:t>
            </a:r>
            <a:r>
              <a:rPr lang="pl-PL" sz="2400" dirty="0" smtClean="0"/>
              <a:t>(</a:t>
            </a:r>
            <a:r>
              <a:rPr lang="pl-PL" sz="2400" b="1" dirty="0" smtClean="0"/>
              <a:t>[</a:t>
            </a:r>
            <a:r>
              <a:rPr lang="pl-PL" sz="2400" dirty="0" smtClean="0"/>
              <a:t>[0,1,2], [3,4,5], [6,7,8]</a:t>
            </a:r>
            <a:r>
              <a:rPr lang="pl-PL" sz="2400" b="1" dirty="0" smtClean="0"/>
              <a:t>]</a:t>
            </a:r>
            <a:r>
              <a:rPr lang="pl-PL" sz="2400" dirty="0" smtClean="0"/>
              <a:t>)</a:t>
            </a:r>
            <a:endParaRPr lang="pl-PL" sz="2400" dirty="0"/>
          </a:p>
          <a:p>
            <a:r>
              <a:rPr lang="is-IS" sz="2400" dirty="0"/>
              <a:t>array([[0, 1, 2],</a:t>
            </a:r>
          </a:p>
          <a:p>
            <a:r>
              <a:rPr lang="is-IS" sz="2400" dirty="0"/>
              <a:t>       </a:t>
            </a:r>
            <a:r>
              <a:rPr lang="is-IS" sz="2400" dirty="0" smtClean="0"/>
              <a:t>     [</a:t>
            </a:r>
            <a:r>
              <a:rPr lang="is-IS" sz="2400" dirty="0"/>
              <a:t>3, 4, 5],</a:t>
            </a:r>
          </a:p>
          <a:p>
            <a:r>
              <a:rPr lang="is-IS" sz="2400" dirty="0"/>
              <a:t>       </a:t>
            </a:r>
            <a:r>
              <a:rPr lang="is-IS" sz="2400" dirty="0" smtClean="0"/>
              <a:t>     [</a:t>
            </a:r>
            <a:r>
              <a:rPr lang="is-IS" sz="2400" dirty="0"/>
              <a:t>6, 7, 8]])</a:t>
            </a:r>
          </a:p>
        </p:txBody>
      </p:sp>
    </p:spTree>
    <p:extLst>
      <p:ext uri="{BB962C8B-B14F-4D97-AF65-F5344CB8AC3E}">
        <p14:creationId xmlns:p14="http://schemas.microsoft.com/office/powerpoint/2010/main" val="19441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Arrgelo</a:t>
            </a:r>
            <a:r>
              <a:rPr lang="en-US" dirty="0" smtClean="0"/>
              <a:t> 3-dimensiones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9969" y="2254677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b="1" dirty="0" err="1" smtClean="0"/>
              <a:t>Dimensi</a:t>
            </a:r>
            <a:r>
              <a:rPr lang="en-US" b="1" dirty="0" err="1" smtClean="0"/>
              <a:t>ón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02842" y="2254677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Ejemplo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9060" y="2254677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Terminología</a:t>
            </a:r>
            <a:endParaRPr lang="es-ES_tradnl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8" t="56048" r="15687" b="27076"/>
          <a:stretch/>
        </p:blipFill>
        <p:spPr>
          <a:xfrm>
            <a:off x="2293889" y="2846913"/>
            <a:ext cx="7871553" cy="1679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6551" y="3523002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</a:t>
            </a:r>
            <a:r>
              <a:rPr lang="en-US" sz="2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88958" y="3070196"/>
            <a:ext cx="10634" cy="139021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95284" y="4533861"/>
            <a:ext cx="1504050" cy="145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8628" y="4500533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99334" y="2905293"/>
            <a:ext cx="143996" cy="24194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0327" y="2822228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</a:t>
            </a:r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40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</a:t>
            </a:r>
            <a:r>
              <a:rPr lang="en-US" dirty="0" smtClean="0"/>
              <a:t> N-</a:t>
            </a:r>
            <a:r>
              <a:rPr lang="en-US" dirty="0" err="1" smtClean="0"/>
              <a:t>Dimensiones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4039" y="218841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b="1" dirty="0" err="1" smtClean="0"/>
              <a:t>Dimensi</a:t>
            </a:r>
            <a:r>
              <a:rPr lang="en-US" b="1" dirty="0" err="1" smtClean="0"/>
              <a:t>ón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6912" y="218841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Ejemplo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73130" y="2188416"/>
            <a:ext cx="17539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err="1" smtClean="0"/>
              <a:t>Terminología</a:t>
            </a:r>
            <a:endParaRPr lang="es-ES_tradnl" b="1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8" t="74302" r="16276" b="9855"/>
          <a:stretch/>
        </p:blipFill>
        <p:spPr>
          <a:xfrm>
            <a:off x="2913573" y="2889858"/>
            <a:ext cx="7454266" cy="15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8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5579"/>
            <a:ext cx="10515600" cy="3150821"/>
          </a:xfrm>
        </p:spPr>
        <p:txBody>
          <a:bodyPr/>
          <a:lstStyle/>
          <a:p>
            <a:pPr marL="285750" indent="-285750"/>
            <a:r>
              <a:rPr lang="es-ES_tradnl" dirty="0" err="1" smtClean="0"/>
              <a:t>ndim</a:t>
            </a:r>
            <a:endParaRPr lang="es-ES_tradnl" dirty="0" smtClean="0"/>
          </a:p>
          <a:p>
            <a:pPr marL="285750" indent="-285750"/>
            <a:r>
              <a:rPr lang="es-ES_tradnl" dirty="0" err="1" smtClean="0"/>
              <a:t>shape</a:t>
            </a:r>
            <a:endParaRPr lang="es-ES_tradnl" dirty="0"/>
          </a:p>
          <a:p>
            <a:pPr marL="285750" indent="-285750"/>
            <a:r>
              <a:rPr lang="es-ES_tradnl" dirty="0" err="1"/>
              <a:t>dtype</a:t>
            </a:r>
            <a:endParaRPr lang="es-ES_tradnl" dirty="0"/>
          </a:p>
          <a:p>
            <a:pPr marL="285750" indent="-285750"/>
            <a:r>
              <a:rPr lang="es-ES_tradnl" dirty="0" err="1" smtClean="0"/>
              <a:t>size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7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Identificar las propiedades de los arreglos Ndimensionales como herramienta de agrupación de datos.</a:t>
            </a:r>
            <a:r>
              <a:rPr lang="es-EC" b="1" dirty="0"/>
              <a:t> </a:t>
            </a:r>
            <a:endParaRPr lang="en-GB" dirty="0"/>
          </a:p>
          <a:p>
            <a:pPr algn="just"/>
            <a:r>
              <a:rPr lang="es-EC" dirty="0" smtClean="0"/>
              <a:t>Aplicar </a:t>
            </a:r>
            <a:r>
              <a:rPr lang="es-EC" dirty="0"/>
              <a:t>técnicas de indexación y slicing para la manipulación de datos representados como arreglos Ndimensionales.</a:t>
            </a:r>
            <a:r>
              <a:rPr lang="es-EC" b="1" dirty="0"/>
              <a:t> </a:t>
            </a:r>
            <a:endParaRPr lang="en-GB" dirty="0"/>
          </a:p>
          <a:p>
            <a:pPr algn="just"/>
            <a:r>
              <a:rPr lang="es-EC" dirty="0" smtClean="0"/>
              <a:t>Utilizar </a:t>
            </a:r>
            <a:r>
              <a:rPr lang="es-EC" dirty="0"/>
              <a:t>las operaciones aritméticas, estadísticas y la técnica de broadcasting para la resolución de problemas.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91735"/>
              </p:ext>
            </p:extLst>
          </p:nvPr>
        </p:nvGraphicFramePr>
        <p:xfrm>
          <a:off x="838200" y="2076219"/>
          <a:ext cx="10515600" cy="325192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28092"/>
                <a:gridCol w="8487508"/>
              </a:tblGrid>
              <a:tr h="4173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Propiedad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Acción</a:t>
                      </a:r>
                      <a:endParaRPr lang="en-US" dirty="0"/>
                    </a:p>
                  </a:txBody>
                  <a:tcPr/>
                </a:tc>
              </a:tr>
              <a:tr h="103524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ndim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Devuelve</a:t>
                      </a:r>
                      <a:r>
                        <a:rPr lang="en-US" sz="2400" dirty="0" smtClean="0"/>
                        <a:t> el </a:t>
                      </a:r>
                      <a:r>
                        <a:rPr lang="en-US" sz="2400" dirty="0" err="1" smtClean="0"/>
                        <a:t>número</a:t>
                      </a:r>
                      <a:r>
                        <a:rPr lang="en-US" sz="2400" dirty="0" smtClean="0"/>
                        <a:t> de </a:t>
                      </a:r>
                      <a:r>
                        <a:rPr lang="en-US" sz="2400" dirty="0" err="1" smtClean="0"/>
                        <a:t>dimensiones</a:t>
                      </a:r>
                      <a:r>
                        <a:rPr lang="en-US" sz="2400" dirty="0" smtClean="0"/>
                        <a:t> del </a:t>
                      </a:r>
                      <a:r>
                        <a:rPr lang="en-US" sz="2400" dirty="0" err="1" smtClean="0"/>
                        <a:t>arreglo</a:t>
                      </a:r>
                      <a:r>
                        <a:rPr lang="en-US" sz="2400" dirty="0" smtClean="0"/>
                        <a:t>. Al </a:t>
                      </a:r>
                      <a:r>
                        <a:rPr lang="en-US" sz="2400" dirty="0" err="1" smtClean="0"/>
                        <a:t>número</a:t>
                      </a:r>
                      <a:r>
                        <a:rPr lang="en-US" sz="2400" dirty="0" smtClean="0"/>
                        <a:t> de </a:t>
                      </a:r>
                      <a:r>
                        <a:rPr lang="en-US" sz="2400" dirty="0" err="1" smtClean="0"/>
                        <a:t>dimensiones</a:t>
                      </a:r>
                      <a:r>
                        <a:rPr lang="en-US" sz="2400" dirty="0" smtClean="0"/>
                        <a:t> de un </a:t>
                      </a:r>
                      <a:r>
                        <a:rPr lang="en-US" sz="2400" dirty="0" err="1" smtClean="0"/>
                        <a:t>arreglo</a:t>
                      </a:r>
                      <a:r>
                        <a:rPr lang="en-US" sz="2400" dirty="0" smtClean="0"/>
                        <a:t> se </a:t>
                      </a:r>
                      <a:r>
                        <a:rPr lang="en-US" sz="2400" dirty="0" err="1" smtClean="0"/>
                        <a:t>demonina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dirty="0" smtClean="0"/>
                        <a:t>rank.</a:t>
                      </a:r>
                    </a:p>
                  </a:txBody>
                  <a:tcPr/>
                </a:tc>
              </a:tr>
              <a:tr h="5997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Devuelve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una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tupla</a:t>
                      </a:r>
                      <a:r>
                        <a:rPr lang="en-US" sz="2400" dirty="0" smtClean="0"/>
                        <a:t> con el </a:t>
                      </a:r>
                      <a:r>
                        <a:rPr lang="en-US" sz="2400" dirty="0" err="1" smtClean="0"/>
                        <a:t>número</a:t>
                      </a:r>
                      <a:r>
                        <a:rPr lang="en-US" sz="2400" dirty="0" smtClean="0"/>
                        <a:t> de </a:t>
                      </a:r>
                      <a:r>
                        <a:rPr lang="en-US" sz="2400" dirty="0" err="1" smtClean="0"/>
                        <a:t>elementos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por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eje</a:t>
                      </a:r>
                      <a:r>
                        <a:rPr lang="en-US" sz="2400" dirty="0" smtClean="0"/>
                        <a:t> (o </a:t>
                      </a:r>
                      <a:r>
                        <a:rPr lang="en-US" sz="2400" b="1" dirty="0" smtClean="0"/>
                        <a:t>axis</a:t>
                      </a:r>
                      <a:r>
                        <a:rPr lang="en-US" sz="2400" dirty="0" smtClean="0"/>
                        <a:t>).</a:t>
                      </a:r>
                    </a:p>
                  </a:txBody>
                  <a:tcPr/>
                </a:tc>
              </a:tr>
              <a:tr h="59978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Devuelve</a:t>
                      </a:r>
                      <a:r>
                        <a:rPr lang="en-US" sz="2400" dirty="0" smtClean="0"/>
                        <a:t>  el </a:t>
                      </a:r>
                      <a:r>
                        <a:rPr lang="en-US" sz="2400" dirty="0" err="1" smtClean="0"/>
                        <a:t>tipo</a:t>
                      </a:r>
                      <a:r>
                        <a:rPr lang="en-US" sz="2400" baseline="0" dirty="0" smtClean="0"/>
                        <a:t> de </a:t>
                      </a:r>
                      <a:r>
                        <a:rPr lang="en-US" sz="2400" baseline="0" dirty="0" err="1" smtClean="0"/>
                        <a:t>dato</a:t>
                      </a:r>
                      <a:r>
                        <a:rPr lang="en-US" sz="2400" baseline="0" dirty="0" smtClean="0"/>
                        <a:t> d</a:t>
                      </a:r>
                      <a:r>
                        <a:rPr lang="en-US" sz="2400" dirty="0" smtClean="0"/>
                        <a:t>el </a:t>
                      </a:r>
                      <a:r>
                        <a:rPr lang="en-US" sz="2400" dirty="0" err="1" smtClean="0"/>
                        <a:t>arreglo</a:t>
                      </a:r>
                      <a:r>
                        <a:rPr lang="en-US" sz="2400" dirty="0" smtClean="0"/>
                        <a:t>.</a:t>
                      </a:r>
                    </a:p>
                  </a:txBody>
                  <a:tcPr/>
                </a:tc>
              </a:tr>
              <a:tr h="5997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Devuelve</a:t>
                      </a:r>
                      <a:r>
                        <a:rPr lang="en-US" sz="2400" dirty="0" smtClean="0"/>
                        <a:t> le </a:t>
                      </a:r>
                      <a:r>
                        <a:rPr lang="en-US" sz="2400" dirty="0" err="1" smtClean="0"/>
                        <a:t>número</a:t>
                      </a:r>
                      <a:r>
                        <a:rPr lang="en-US" sz="2400" dirty="0" smtClean="0"/>
                        <a:t> de </a:t>
                      </a:r>
                      <a:r>
                        <a:rPr lang="en-US" sz="2400" dirty="0" err="1" smtClean="0"/>
                        <a:t>elementos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en</a:t>
                      </a:r>
                      <a:r>
                        <a:rPr lang="en-US" sz="2400" dirty="0" smtClean="0"/>
                        <a:t> el </a:t>
                      </a:r>
                      <a:r>
                        <a:rPr lang="en-US" sz="2400" dirty="0" err="1" smtClean="0"/>
                        <a:t>arreglo</a:t>
                      </a:r>
                      <a:r>
                        <a:rPr lang="en-US" sz="2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0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57606" y="4028465"/>
            <a:ext cx="1934308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7897" y="4054428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36640" y="2329097"/>
            <a:ext cx="4589584" cy="339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([0,1,2])</a:t>
            </a:r>
          </a:p>
          <a:p>
            <a:endParaRPr lang="en-US" sz="2400" dirty="0"/>
          </a:p>
          <a:p>
            <a:r>
              <a:rPr lang="en-US" sz="2400" dirty="0" err="1" smtClean="0"/>
              <a:t>a.ndim</a:t>
            </a:r>
            <a:r>
              <a:rPr lang="en-US" sz="2400" dirty="0" smtClean="0"/>
              <a:t> 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1</a:t>
            </a:r>
          </a:p>
          <a:p>
            <a:endParaRPr lang="en-US" sz="2400" dirty="0"/>
          </a:p>
          <a:p>
            <a:r>
              <a:rPr lang="en-US" sz="2400" dirty="0" err="1" smtClean="0"/>
              <a:t>a.shape</a:t>
            </a:r>
            <a:r>
              <a:rPr lang="en-US" sz="2400" dirty="0" smtClean="0"/>
              <a:t>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(3,)</a:t>
            </a:r>
            <a:endParaRPr lang="en-US" sz="2400" dirty="0">
              <a:solidFill>
                <a:srgbClr val="0432FF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a.size</a:t>
            </a:r>
            <a:r>
              <a:rPr lang="en-US" sz="2400" dirty="0" smtClean="0"/>
              <a:t>    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3</a:t>
            </a:r>
            <a:endParaRPr lang="en-US" sz="2400" dirty="0">
              <a:solidFill>
                <a:srgbClr val="0432FF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a.dtype</a:t>
            </a:r>
            <a:r>
              <a:rPr lang="en-US" sz="2400" dirty="0" smtClean="0"/>
              <a:t>                          </a:t>
            </a:r>
            <a:r>
              <a:rPr lang="en-US" sz="2400" dirty="0">
                <a:solidFill>
                  <a:srgbClr val="0432FF"/>
                </a:solidFill>
              </a:rPr>
              <a:t>int64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71846" y="3298586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1846" y="4054428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1846" y="4822289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71846" y="5519812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14454"/>
              </p:ext>
            </p:extLst>
          </p:nvPr>
        </p:nvGraphicFramePr>
        <p:xfrm>
          <a:off x="1588709" y="3172643"/>
          <a:ext cx="1520355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6785"/>
                <a:gridCol w="506785"/>
                <a:gridCol w="506785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8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303795"/>
              </p:ext>
            </p:extLst>
          </p:nvPr>
        </p:nvGraphicFramePr>
        <p:xfrm>
          <a:off x="3642022" y="3073570"/>
          <a:ext cx="1520355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6785"/>
                <a:gridCol w="506785"/>
                <a:gridCol w="506785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458876" y="3043414"/>
            <a:ext cx="0" cy="16348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75698" y="4692411"/>
            <a:ext cx="1387692" cy="159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6501" y="4708407"/>
            <a:ext cx="90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6574" y="3618768"/>
            <a:ext cx="9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3745" y="1923802"/>
            <a:ext cx="458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</a:t>
            </a:r>
            <a:r>
              <a:rPr lang="en-US" sz="2400" b="1" dirty="0" smtClean="0"/>
              <a:t>[</a:t>
            </a:r>
            <a:r>
              <a:rPr lang="en-US" sz="2400" dirty="0" smtClean="0"/>
              <a:t>[1.2, 2.1, 3.3],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[4.1, 5.3, 6.1]</a:t>
            </a:r>
            <a:r>
              <a:rPr lang="en-US" sz="2400" b="1" dirty="0" smtClean="0"/>
              <a:t>]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 smtClean="0"/>
              <a:t>a.ndim</a:t>
            </a:r>
            <a:r>
              <a:rPr lang="en-US" sz="2400" dirty="0" smtClean="0"/>
              <a:t>                           </a:t>
            </a:r>
            <a:r>
              <a:rPr lang="en-US" sz="2400" dirty="0">
                <a:solidFill>
                  <a:srgbClr val="0432FF"/>
                </a:solidFill>
              </a:rPr>
              <a:t>2</a:t>
            </a:r>
            <a:endParaRPr lang="en-US" sz="2400" dirty="0" smtClean="0">
              <a:solidFill>
                <a:srgbClr val="0432FF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a.shape</a:t>
            </a:r>
            <a:r>
              <a:rPr lang="en-US" sz="2400" dirty="0" smtClean="0"/>
              <a:t>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(2,3)</a:t>
            </a:r>
            <a:endParaRPr lang="en-US" sz="2400" dirty="0">
              <a:solidFill>
                <a:srgbClr val="0432FF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a.size</a:t>
            </a:r>
            <a:r>
              <a:rPr lang="en-US" sz="2400" dirty="0" smtClean="0"/>
              <a:t>    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6</a:t>
            </a:r>
            <a:endParaRPr lang="en-US" sz="2400" dirty="0">
              <a:solidFill>
                <a:srgbClr val="0432FF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a.dtype</a:t>
            </a:r>
            <a:r>
              <a:rPr lang="en-US" sz="2400" dirty="0" smtClean="0"/>
              <a:t>                           </a:t>
            </a:r>
            <a:r>
              <a:rPr lang="en-US" sz="2400" dirty="0" smtClean="0">
                <a:solidFill>
                  <a:srgbClr val="0432FF"/>
                </a:solidFill>
              </a:rPr>
              <a:t>float64</a:t>
            </a:r>
            <a:endParaRPr lang="en-US" sz="2400" dirty="0">
              <a:solidFill>
                <a:srgbClr val="0432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57074" y="3287463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57074" y="4001294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57074" y="4708407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57074" y="5440299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6159" y="3170297"/>
            <a:ext cx="847578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ndim</a:t>
            </a:r>
            <a:r>
              <a:rPr lang="en-US" sz="2400" b="1" dirty="0"/>
              <a:t>, shape, size </a:t>
            </a:r>
            <a:r>
              <a:rPr lang="en-US" sz="2400" dirty="0"/>
              <a:t>y </a:t>
            </a:r>
            <a:r>
              <a:rPr lang="en-US" sz="2400" b="1" dirty="0" err="1"/>
              <a:t>dtype</a:t>
            </a:r>
            <a:r>
              <a:rPr lang="en-US" sz="2400" dirty="0"/>
              <a:t> son </a:t>
            </a:r>
            <a:r>
              <a:rPr lang="en-US" sz="2400" dirty="0" err="1"/>
              <a:t>propiedades</a:t>
            </a:r>
            <a:r>
              <a:rPr lang="en-US" sz="2400" dirty="0"/>
              <a:t> de un </a:t>
            </a:r>
            <a:r>
              <a:rPr lang="en-US" sz="2400" dirty="0" err="1"/>
              <a:t>arreglo</a:t>
            </a:r>
            <a:r>
              <a:rPr lang="en-US" sz="2400" dirty="0"/>
              <a:t> de python, </a:t>
            </a:r>
            <a:r>
              <a:rPr lang="en-US" sz="2400" dirty="0" err="1"/>
              <a:t>por</a:t>
            </a:r>
            <a:r>
              <a:rPr lang="en-US" sz="2400" dirty="0"/>
              <a:t> lo </a:t>
            </a:r>
            <a:r>
              <a:rPr lang="en-US" sz="2400" dirty="0" err="1"/>
              <a:t>tanto</a:t>
            </a:r>
            <a:r>
              <a:rPr lang="en-US" sz="2400" dirty="0"/>
              <a:t> para </a:t>
            </a:r>
            <a:r>
              <a:rPr lang="en-US" sz="2400" dirty="0" err="1"/>
              <a:t>llamarlas</a:t>
            </a:r>
            <a:r>
              <a:rPr lang="en-US" sz="2400" dirty="0"/>
              <a:t>, </a:t>
            </a:r>
            <a:r>
              <a:rPr lang="en-US" sz="2400" b="1" dirty="0"/>
              <a:t>no se </a:t>
            </a:r>
            <a:r>
              <a:rPr lang="en-US" sz="2400" b="1" dirty="0" err="1"/>
              <a:t>usa</a:t>
            </a:r>
            <a:r>
              <a:rPr lang="en-US" sz="2400" b="1" dirty="0"/>
              <a:t> </a:t>
            </a:r>
            <a:r>
              <a:rPr lang="en-US" sz="2400" b="1" dirty="0" err="1"/>
              <a:t>paréntesis</a:t>
            </a:r>
            <a:r>
              <a:rPr lang="en-US" sz="2400" b="1" dirty="0"/>
              <a:t> al final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76" y="3170297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0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476"/>
            <a:ext cx="10515600" cy="4351338"/>
          </a:xfrm>
        </p:spPr>
        <p:txBody>
          <a:bodyPr/>
          <a:lstStyle/>
          <a:p>
            <a:r>
              <a:rPr lang="en-US" b="1" dirty="0" smtClean="0"/>
              <a:t>zeros: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lleno</a:t>
            </a:r>
            <a:r>
              <a:rPr lang="en-US" dirty="0" smtClean="0"/>
              <a:t> de ceros.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488" y="2178720"/>
            <a:ext cx="5314604" cy="6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np.zeros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(2,4)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6452" y="3268306"/>
            <a:ext cx="2491409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 smtClean="0">
                <a:solidFill>
                  <a:schemeClr val="bg1"/>
                </a:solidFill>
              </a:rPr>
              <a:t>Tupla</a:t>
            </a:r>
            <a:r>
              <a:rPr lang="es-ES_tradnl" dirty="0" smtClean="0">
                <a:solidFill>
                  <a:schemeClr val="bg1"/>
                </a:solidFill>
              </a:rPr>
              <a:t> con el número de elementos por eje</a:t>
            </a:r>
            <a:r>
              <a:rPr lang="es-ES_tradnl" dirty="0" smtClean="0"/>
              <a:t>.</a:t>
            </a:r>
            <a:endParaRPr lang="es-ES_tradn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74189" y="2761301"/>
            <a:ext cx="2" cy="52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348887"/>
              </p:ext>
            </p:extLst>
          </p:nvPr>
        </p:nvGraphicFramePr>
        <p:xfrm>
          <a:off x="7807518" y="1830541"/>
          <a:ext cx="1520356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0089"/>
                <a:gridCol w="380089"/>
                <a:gridCol w="380089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8488" y="4356195"/>
            <a:ext cx="53146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np.zeros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(3,)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44124" y="2571732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44124" y="4790568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180726"/>
              </p:ext>
            </p:extLst>
          </p:nvPr>
        </p:nvGraphicFramePr>
        <p:xfrm>
          <a:off x="7807518" y="4439718"/>
          <a:ext cx="1140267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0089"/>
                <a:gridCol w="380089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310363" y="2358965"/>
            <a:ext cx="927652" cy="453596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5437696"/>
            <a:ext cx="1017627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Note que el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dato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defecto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float. Si </a:t>
            </a:r>
            <a:r>
              <a:rPr lang="en-US" sz="2400" b="1" dirty="0" err="1" smtClean="0"/>
              <a:t>queremos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cambiar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dato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debemos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pasarlo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segundo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parámetro</a:t>
            </a:r>
            <a:r>
              <a:rPr lang="en-US" sz="2400" b="1" dirty="0" smtClean="0"/>
              <a:t> a al </a:t>
            </a:r>
            <a:r>
              <a:rPr lang="en-US" sz="2400" b="1" dirty="0" err="1" smtClean="0"/>
              <a:t>función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74189" y="3973699"/>
            <a:ext cx="0" cy="545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creación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22"/>
            <a:ext cx="10515600" cy="4351338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nes: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lleno</a:t>
            </a:r>
            <a:r>
              <a:rPr lang="en-US" dirty="0"/>
              <a:t> de </a:t>
            </a:r>
            <a:r>
              <a:rPr lang="en-US" dirty="0" err="1" smtClean="0"/>
              <a:t>unos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1984" y="2139288"/>
            <a:ext cx="53146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np.ones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(2,4)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8816" y="3377502"/>
            <a:ext cx="2491409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 smtClean="0">
                <a:solidFill>
                  <a:schemeClr val="bg1"/>
                </a:solidFill>
              </a:rPr>
              <a:t>Tupla</a:t>
            </a:r>
            <a:r>
              <a:rPr lang="es-ES_tradnl" dirty="0" smtClean="0">
                <a:solidFill>
                  <a:schemeClr val="bg1"/>
                </a:solidFill>
              </a:rPr>
              <a:t> con el número de elementos por eje</a:t>
            </a:r>
            <a:r>
              <a:rPr lang="es-ES_tradnl" dirty="0" smtClean="0"/>
              <a:t>.</a:t>
            </a:r>
            <a:endParaRPr lang="es-ES_tradn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10863" y="2804428"/>
            <a:ext cx="2" cy="52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780080"/>
              </p:ext>
            </p:extLst>
          </p:nvPr>
        </p:nvGraphicFramePr>
        <p:xfrm>
          <a:off x="7769901" y="1787735"/>
          <a:ext cx="1520356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0089"/>
                <a:gridCol w="380089"/>
                <a:gridCol w="380089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8891" y="4423660"/>
            <a:ext cx="5314604" cy="6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np.ones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(3,)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17620" y="2522796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17620" y="4792992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1340"/>
              </p:ext>
            </p:extLst>
          </p:nvPr>
        </p:nvGraphicFramePr>
        <p:xfrm>
          <a:off x="7763069" y="4441439"/>
          <a:ext cx="1168483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8305"/>
                <a:gridCol w="380089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426424" y="2303555"/>
            <a:ext cx="927652" cy="453596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3934520" y="4085388"/>
            <a:ext cx="1" cy="48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26424" y="4598679"/>
            <a:ext cx="724114" cy="467554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" y="5437696"/>
            <a:ext cx="1017627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Note que el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dato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defecto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float. Si </a:t>
            </a:r>
            <a:r>
              <a:rPr lang="en-US" sz="2400" b="1" dirty="0" err="1" smtClean="0"/>
              <a:t>queremos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cambiar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dato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debemos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pasarlo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segundo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parámetro</a:t>
            </a:r>
            <a:r>
              <a:rPr lang="en-US" sz="2400" b="1" dirty="0" smtClean="0"/>
              <a:t> a al </a:t>
            </a:r>
            <a:r>
              <a:rPr lang="en-US" sz="2400" b="1" dirty="0" err="1" smtClean="0"/>
              <a:t>función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286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ull: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/>
              <a:t> </a:t>
            </a:r>
            <a:r>
              <a:rPr lang="en-US" dirty="0" err="1" smtClean="0"/>
              <a:t>lleno</a:t>
            </a:r>
            <a:r>
              <a:rPr lang="en-US" dirty="0" smtClean="0"/>
              <a:t> con el valor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parámetro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7268" y="2663561"/>
            <a:ext cx="52428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np.full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(2,3)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00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495639"/>
              </p:ext>
            </p:extLst>
          </p:nvPr>
        </p:nvGraphicFramePr>
        <p:xfrm>
          <a:off x="9411530" y="2447107"/>
          <a:ext cx="1776009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92003"/>
                <a:gridCol w="592003"/>
                <a:gridCol w="592003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7465447" y="3077308"/>
            <a:ext cx="1633816" cy="124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91349" y="2838199"/>
            <a:ext cx="927652" cy="453596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96557" y="4054777"/>
            <a:ext cx="2491409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err="1" smtClean="0">
                <a:solidFill>
                  <a:schemeClr val="bg1"/>
                </a:solidFill>
              </a:rPr>
              <a:t>Tupla</a:t>
            </a:r>
            <a:r>
              <a:rPr lang="es-ES_tradnl" dirty="0" smtClean="0">
                <a:solidFill>
                  <a:schemeClr val="bg1"/>
                </a:solidFill>
              </a:rPr>
              <a:t> con el número de elementos por eje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16" name="TextBox 15"/>
          <p:cNvSpPr txBox="1"/>
          <p:nvPr/>
        </p:nvSpPr>
        <p:spPr>
          <a:xfrm>
            <a:off x="4724188" y="3573446"/>
            <a:ext cx="2071330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bg1"/>
                </a:solidFill>
              </a:rPr>
              <a:t>Valor </a:t>
            </a:r>
            <a:r>
              <a:rPr lang="es-ES_tradnl" smtClean="0">
                <a:solidFill>
                  <a:schemeClr val="bg1"/>
                </a:solidFill>
              </a:rPr>
              <a:t>por a llenar</a:t>
            </a:r>
            <a:endParaRPr lang="es-ES_tradnl" dirty="0"/>
          </a:p>
        </p:txBody>
      </p:sp>
      <p:sp>
        <p:nvSpPr>
          <p:cNvPr id="17" name="TextBox 16"/>
          <p:cNvSpPr txBox="1"/>
          <p:nvPr/>
        </p:nvSpPr>
        <p:spPr>
          <a:xfrm>
            <a:off x="6842503" y="4091108"/>
            <a:ext cx="2256760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 smtClean="0">
                <a:solidFill>
                  <a:schemeClr val="bg1"/>
                </a:solidFill>
              </a:rPr>
              <a:t>Tipo de dato (sino se incluye es </a:t>
            </a:r>
            <a:r>
              <a:rPr lang="es-ES_tradnl" dirty="0" err="1" smtClean="0">
                <a:solidFill>
                  <a:schemeClr val="bg1"/>
                </a:solidFill>
              </a:rPr>
              <a:t>float</a:t>
            </a:r>
            <a:r>
              <a:rPr lang="es-ES_tradnl" dirty="0">
                <a:solidFill>
                  <a:schemeClr val="bg1"/>
                </a:solidFill>
              </a:rPr>
              <a:t>)</a:t>
            </a:r>
            <a:endParaRPr lang="es-ES_tradnl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62046" y="3291795"/>
            <a:ext cx="525921" cy="762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48304" y="3242937"/>
            <a:ext cx="2" cy="29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42515" y="3242937"/>
            <a:ext cx="922932" cy="75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17267" y="4898340"/>
            <a:ext cx="5242853" cy="1349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np.full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(4)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np.full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(4,8)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963474"/>
              </p:ext>
            </p:extLst>
          </p:nvPr>
        </p:nvGraphicFramePr>
        <p:xfrm>
          <a:off x="9411530" y="5112465"/>
          <a:ext cx="2229484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7371"/>
                <a:gridCol w="557371"/>
                <a:gridCol w="557371"/>
                <a:gridCol w="557371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8.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8.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7465447" y="5571640"/>
            <a:ext cx="1633816" cy="124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3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</a:t>
            </a:r>
            <a:r>
              <a:rPr lang="en-US" b="1" dirty="0" err="1" smtClean="0"/>
              <a:t>range</a:t>
            </a:r>
            <a:r>
              <a:rPr lang="en-US" b="1" dirty="0" smtClean="0"/>
              <a:t>: </a:t>
            </a:r>
            <a:r>
              <a:rPr lang="en-US" dirty="0" err="1"/>
              <a:t>Análoga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range() 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un </a:t>
            </a:r>
            <a:r>
              <a:rPr lang="en-US" b="1" dirty="0" err="1"/>
              <a:t>arreglo</a:t>
            </a:r>
            <a:r>
              <a:rPr lang="en-US" b="1" dirty="0"/>
              <a:t> de </a:t>
            </a:r>
            <a:r>
              <a:rPr lang="en-US" b="1" dirty="0" err="1"/>
              <a:t>numpy</a:t>
            </a:r>
            <a:r>
              <a:rPr lang="en-US" b="1" dirty="0"/>
              <a:t> de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dimensión</a:t>
            </a:r>
            <a:r>
              <a:rPr lang="en-US" b="1" dirty="0"/>
              <a:t> con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secuencia</a:t>
            </a:r>
            <a:r>
              <a:rPr lang="en-US" b="1" dirty="0"/>
              <a:t> </a:t>
            </a:r>
            <a:r>
              <a:rPr lang="en-US" b="1" dirty="0" err="1" smtClean="0"/>
              <a:t>numérica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54457"/>
            <a:ext cx="5314604" cy="6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63836" y="3297367"/>
            <a:ext cx="851962" cy="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3711657"/>
            <a:ext cx="53146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1,5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dtype=</a:t>
            </a:r>
            <a:r>
              <a:rPr lang="pl-PL" sz="2800" b="1" i="1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611802"/>
            <a:ext cx="5314604" cy="702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1,6,2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5461934"/>
            <a:ext cx="53146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1,6,2</a:t>
            </a:r>
            <a:r>
              <a:rPr lang="pl-PL" sz="2800" b="1" i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sz="2800" b="1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dtype=</a:t>
            </a:r>
            <a:r>
              <a:rPr lang="pl-PL" sz="2800" b="1" i="1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6475" y="2854457"/>
            <a:ext cx="409732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[0.,1.,2.,3.,4.]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6475" y="3738159"/>
            <a:ext cx="409732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[1.,2.,3.,4.]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0724" y="4585165"/>
            <a:ext cx="40330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[1.,3.,5.]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4867" y="4089143"/>
            <a:ext cx="851962" cy="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04867" y="4950849"/>
            <a:ext cx="851962" cy="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4867" y="5804335"/>
            <a:ext cx="851962" cy="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08892" y="5438299"/>
            <a:ext cx="40449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    [1,3,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7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random.rand</a:t>
            </a:r>
            <a:r>
              <a:rPr lang="en-US" b="1" dirty="0" smtClean="0"/>
              <a:t>: </a:t>
            </a:r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lleno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aletorios</a:t>
            </a:r>
            <a:r>
              <a:rPr lang="en-US" dirty="0" smtClean="0"/>
              <a:t> del 0 al 1 sin </a:t>
            </a:r>
            <a:r>
              <a:rPr lang="en-US" dirty="0" err="1" smtClean="0"/>
              <a:t>incluir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91912" y="3060673"/>
            <a:ext cx="6558105" cy="6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np.random.rand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d0,d1,..,dn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066444"/>
            <a:ext cx="3154017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número de elementos por </a:t>
            </a:r>
            <a:r>
              <a:rPr lang="es-ES_tradnl" smtClean="0">
                <a:solidFill>
                  <a:schemeClr val="bg1"/>
                </a:solidFill>
              </a:rPr>
              <a:t>eje separados por comas</a:t>
            </a:r>
            <a:r>
              <a:rPr lang="es-ES_tradnl" smtClean="0"/>
              <a:t>.</a:t>
            </a:r>
            <a:endParaRPr lang="es-ES_tradn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54525" y="3614331"/>
            <a:ext cx="1352" cy="452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054" y="2749349"/>
            <a:ext cx="72858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/>
              <a:t>&gt;&gt;&gt; </a:t>
            </a:r>
            <a:r>
              <a:rPr lang="pl-PL" sz="2400" dirty="0" err="1"/>
              <a:t>np.random.rand</a:t>
            </a:r>
            <a:r>
              <a:rPr lang="pl-PL" sz="2400" dirty="0"/>
              <a:t>(2)</a:t>
            </a:r>
          </a:p>
          <a:p>
            <a:r>
              <a:rPr lang="pl-PL" sz="2400" dirty="0" err="1"/>
              <a:t>array</a:t>
            </a:r>
            <a:r>
              <a:rPr lang="pl-PL" sz="2400" dirty="0"/>
              <a:t>([ 0.36224194,  0.04741409])</a:t>
            </a:r>
          </a:p>
          <a:p>
            <a:r>
              <a:rPr lang="pl-PL" sz="2400" dirty="0"/>
              <a:t>&gt;&gt;&gt; </a:t>
            </a:r>
          </a:p>
          <a:p>
            <a:r>
              <a:rPr lang="pl-PL" sz="2400" dirty="0"/>
              <a:t>&gt;&gt;&gt; </a:t>
            </a:r>
            <a:r>
              <a:rPr lang="pl-PL" sz="2400" dirty="0" err="1"/>
              <a:t>np.random.rand</a:t>
            </a:r>
            <a:r>
              <a:rPr lang="pl-PL" sz="2400" dirty="0"/>
              <a:t>(2,3)</a:t>
            </a:r>
          </a:p>
          <a:p>
            <a:r>
              <a:rPr lang="pl-PL" sz="2400" dirty="0" err="1"/>
              <a:t>array</a:t>
            </a:r>
            <a:r>
              <a:rPr lang="pl-PL" sz="2400" dirty="0"/>
              <a:t>([[ 0.22528469,  0.64457002,  0.95773452],</a:t>
            </a:r>
          </a:p>
          <a:p>
            <a:r>
              <a:rPr lang="pl-PL" sz="2400" dirty="0"/>
              <a:t>       </a:t>
            </a:r>
            <a:r>
              <a:rPr lang="pl-PL" sz="2400" dirty="0" smtClean="0"/>
              <a:t>    [ </a:t>
            </a:r>
            <a:r>
              <a:rPr lang="pl-PL" sz="2400" dirty="0"/>
              <a:t>0.04280942,  0.5524413 ,  0.81875768]])</a:t>
            </a:r>
          </a:p>
        </p:txBody>
      </p:sp>
    </p:spTree>
    <p:extLst>
      <p:ext uri="{BB962C8B-B14F-4D97-AF65-F5344CB8AC3E}">
        <p14:creationId xmlns:p14="http://schemas.microsoft.com/office/powerpoint/2010/main" val="89010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95" y="1989448"/>
            <a:ext cx="5080000" cy="2857500"/>
          </a:xfrm>
        </p:spPr>
      </p:pic>
    </p:spTree>
    <p:extLst>
      <p:ext uri="{BB962C8B-B14F-4D97-AF65-F5344CB8AC3E}">
        <p14:creationId xmlns:p14="http://schemas.microsoft.com/office/powerpoint/2010/main" val="156782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random.randint</a:t>
            </a:r>
            <a:r>
              <a:rPr lang="en-US" b="1" dirty="0" smtClean="0"/>
              <a:t>: </a:t>
            </a:r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con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aletorios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rango</a:t>
            </a:r>
            <a:r>
              <a:rPr lang="en-US" dirty="0" smtClean="0"/>
              <a:t> </a:t>
            </a:r>
            <a:r>
              <a:rPr lang="en-US" dirty="0" err="1" smtClean="0"/>
              <a:t>especificado</a:t>
            </a:r>
            <a:r>
              <a:rPr lang="en-US" dirty="0" smtClean="0"/>
              <a:t> [</a:t>
            </a:r>
            <a:r>
              <a:rPr lang="en-US" dirty="0" err="1" smtClean="0"/>
              <a:t>desde,hasta</a:t>
            </a:r>
            <a:r>
              <a:rPr lang="en-US" dirty="0" smtClean="0"/>
              <a:t>).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8807" y="2744206"/>
            <a:ext cx="10224993" cy="702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np.random.randint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desde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hasta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size = (</a:t>
            </a:r>
            <a:r>
              <a:rPr 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fil,cols</a:t>
            </a:r>
            <a:r>
              <a:rPr 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246" y="3855794"/>
            <a:ext cx="3862754" cy="16312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desde:</a:t>
            </a:r>
            <a:r>
              <a:rPr lang="es-ES_tradnl" dirty="0"/>
              <a:t> valor m</a:t>
            </a:r>
            <a:r>
              <a:rPr lang="en-US" dirty="0" err="1"/>
              <a:t>ínimo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aleatorio</a:t>
            </a:r>
            <a:r>
              <a:rPr lang="en-US" dirty="0"/>
              <a:t>. Si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hasta</a:t>
            </a:r>
            <a:r>
              <a:rPr lang="en-US" dirty="0"/>
              <a:t> no se </a:t>
            </a:r>
            <a:r>
              <a:rPr lang="en-US" dirty="0" err="1"/>
              <a:t>especifica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valor y </a:t>
            </a:r>
            <a:r>
              <a:rPr lang="en-US" dirty="0" err="1"/>
              <a:t>su</a:t>
            </a:r>
            <a:r>
              <a:rPr lang="en-US" dirty="0"/>
              <a:t> valor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cero (0) 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354163" y="4771753"/>
            <a:ext cx="3154017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número de elementos por </a:t>
            </a:r>
            <a:r>
              <a:rPr lang="es-ES_tradnl" smtClean="0">
                <a:solidFill>
                  <a:schemeClr val="bg1"/>
                </a:solidFill>
              </a:rPr>
              <a:t>eje separados por comas</a:t>
            </a:r>
            <a:r>
              <a:rPr lang="es-ES_tradnl" smtClean="0"/>
              <a:t>.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7491046" y="3923443"/>
            <a:ext cx="3154017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err="1" smtClean="0"/>
              <a:t>Tupla</a:t>
            </a:r>
            <a:r>
              <a:rPr lang="es-ES_tradnl" dirty="0" smtClean="0"/>
              <a:t> con el número de</a:t>
            </a:r>
          </a:p>
          <a:p>
            <a:pPr algn="ctr"/>
            <a:r>
              <a:rPr lang="es-ES_tradnl" dirty="0" smtClean="0"/>
              <a:t>elementos por eje</a:t>
            </a:r>
            <a:endParaRPr lang="es-ES_trad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88212" y="3323630"/>
            <a:ext cx="9835" cy="1347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77694" y="3299718"/>
            <a:ext cx="7081" cy="532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8499" y="3299718"/>
            <a:ext cx="7081" cy="532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9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3054" y="2165600"/>
            <a:ext cx="728589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/>
              <a:t>&gt;&gt;&gt; </a:t>
            </a:r>
            <a:r>
              <a:rPr lang="mr-IN" sz="2400" dirty="0" err="1"/>
              <a:t>np.random.randint</a:t>
            </a:r>
            <a:r>
              <a:rPr lang="mr-IN" sz="2400" dirty="0"/>
              <a:t>(2, </a:t>
            </a:r>
            <a:r>
              <a:rPr lang="mr-IN" sz="2400" dirty="0" err="1"/>
              <a:t>size</a:t>
            </a:r>
            <a:r>
              <a:rPr lang="mr-IN" sz="2400" dirty="0"/>
              <a:t>=10)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([0, 0, 0, 0, 0, 0, 1, 1, 1, 0])</a:t>
            </a:r>
          </a:p>
          <a:p>
            <a:r>
              <a:rPr lang="mr-IN" sz="2400" dirty="0"/>
              <a:t>&gt;&gt;&gt; 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np.random.randint</a:t>
            </a:r>
            <a:r>
              <a:rPr lang="mr-IN" sz="2400" dirty="0"/>
              <a:t>(5, </a:t>
            </a:r>
            <a:r>
              <a:rPr lang="mr-IN" sz="2400" dirty="0" err="1"/>
              <a:t>size</a:t>
            </a:r>
            <a:r>
              <a:rPr lang="mr-IN" sz="2400" dirty="0"/>
              <a:t>=(2, 4))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([[0, 4, 1, 1],</a:t>
            </a:r>
          </a:p>
          <a:p>
            <a:r>
              <a:rPr lang="mr-IN" sz="2400" dirty="0"/>
              <a:t>       [4, 2, 3, 0]])</a:t>
            </a:r>
          </a:p>
          <a:p>
            <a:r>
              <a:rPr lang="mr-IN" sz="2400" dirty="0"/>
              <a:t>&gt;&gt;&gt; 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np.random.randint</a:t>
            </a:r>
            <a:r>
              <a:rPr lang="mr-IN" sz="2400" dirty="0"/>
              <a:t>(1,6, </a:t>
            </a:r>
            <a:r>
              <a:rPr lang="mr-IN" sz="2400" dirty="0" err="1"/>
              <a:t>size</a:t>
            </a:r>
            <a:r>
              <a:rPr lang="mr-IN" sz="2400" dirty="0"/>
              <a:t>=(2, 4))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([[4, 5, 1, 3],</a:t>
            </a:r>
          </a:p>
          <a:p>
            <a:r>
              <a:rPr lang="mr-IN" sz="2400" dirty="0"/>
              <a:t>       [2, 5, 4, 1</a:t>
            </a:r>
            <a:r>
              <a:rPr lang="mr-IN" sz="2400" dirty="0" smtClean="0"/>
              <a:t>]])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170064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eshape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con las </a:t>
            </a:r>
            <a:r>
              <a:rPr lang="en-US" dirty="0" err="1" smtClean="0"/>
              <a:t>dimensionas</a:t>
            </a:r>
            <a:r>
              <a:rPr lang="en-US" dirty="0" smtClean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parámetro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1912" y="2726565"/>
            <a:ext cx="655810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b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.reshape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fil,cols</a:t>
            </a:r>
            <a:r>
              <a:rPr lang="pl-PL" sz="28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766" y="4969314"/>
            <a:ext cx="505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 = </a:t>
            </a:r>
            <a:r>
              <a:rPr lang="pl-PL" sz="2400" dirty="0" err="1" smtClean="0"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4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2400" b="1" i="1" dirty="0" smtClean="0">
                <a:latin typeface="Consolas" charset="0"/>
                <a:ea typeface="Consolas" charset="0"/>
                <a:cs typeface="Consolas" charset="0"/>
              </a:rPr>
              <a:t>,dtype=</a:t>
            </a:r>
            <a:r>
              <a:rPr lang="pl-PL" sz="2400" b="1" i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)       </a:t>
            </a:r>
          </a:p>
          <a:p>
            <a:r>
              <a:rPr lang="pl-PL" sz="2400" dirty="0"/>
              <a:t>b = </a:t>
            </a:r>
            <a:r>
              <a:rPr lang="pl-PL" sz="2400" dirty="0" err="1"/>
              <a:t>a.</a:t>
            </a:r>
            <a:r>
              <a:rPr lang="pl-PL" sz="2400" b="1" dirty="0" err="1"/>
              <a:t>reshape</a:t>
            </a:r>
            <a:r>
              <a:rPr lang="pl-PL" sz="2400" dirty="0"/>
              <a:t>(</a:t>
            </a:r>
            <a:r>
              <a:rPr lang="pl-PL" sz="2400" b="1" dirty="0">
                <a:solidFill>
                  <a:srgbClr val="0432FF"/>
                </a:solidFill>
              </a:rPr>
              <a:t>(2,3)</a:t>
            </a:r>
            <a:r>
              <a:rPr lang="pl-PL" sz="2400" dirty="0"/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2204" y="3878410"/>
            <a:ext cx="2491409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err="1" smtClean="0">
                <a:solidFill>
                  <a:schemeClr val="bg1"/>
                </a:solidFill>
              </a:rPr>
              <a:t>Tupla</a:t>
            </a:r>
            <a:r>
              <a:rPr lang="es-ES_tradnl" dirty="0" smtClean="0">
                <a:solidFill>
                  <a:schemeClr val="bg1"/>
                </a:solidFill>
              </a:rPr>
              <a:t> con el número de elementos por eje</a:t>
            </a:r>
            <a:r>
              <a:rPr lang="es-ES_tradnl" dirty="0" smtClean="0"/>
              <a:t>.</a:t>
            </a:r>
            <a:endParaRPr lang="es-ES_tradnl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62156" y="3346247"/>
            <a:ext cx="7081" cy="532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1743" y="3881593"/>
            <a:ext cx="3305908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Arreglo que vamos a modificar sus dimensiones</a:t>
            </a:r>
            <a:r>
              <a:rPr lang="es-ES_tradnl" dirty="0" smtClean="0"/>
              <a:t>.</a:t>
            </a:r>
            <a:endParaRPr lang="es-ES_tradnl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7616" y="3325239"/>
            <a:ext cx="7081" cy="532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7908" y="4966131"/>
            <a:ext cx="473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pl-PL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 [0,1,2,3,4,5]</a:t>
            </a:r>
          </a:p>
          <a:p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 [[0,1,2],</a:t>
            </a:r>
          </a:p>
          <a:p>
            <a:r>
              <a:rPr lang="pl-P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400" dirty="0" smtClean="0">
                <a:latin typeface="Consolas" charset="0"/>
                <a:ea typeface="Consolas" charset="0"/>
                <a:cs typeface="Consolas" charset="0"/>
              </a:rPr>
              <a:t>     [3,4,5]]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4056" y="5379416"/>
            <a:ext cx="1633816" cy="124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3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2043864"/>
            <a:ext cx="891572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Recuerda</a:t>
            </a:r>
            <a:r>
              <a:rPr lang="en-US" sz="2400" b="1" dirty="0" smtClean="0"/>
              <a:t> que reshape no cambia el </a:t>
            </a:r>
            <a:r>
              <a:rPr lang="en-US" sz="2400" b="1" dirty="0" err="1" smtClean="0"/>
              <a:t>arreglo</a:t>
            </a:r>
            <a:r>
              <a:rPr lang="en-US" sz="2400" b="1" dirty="0" smtClean="0"/>
              <a:t> original, </a:t>
            </a:r>
            <a:r>
              <a:rPr lang="en-US" sz="2400" b="1" dirty="0" err="1" smtClean="0"/>
              <a:t>sino</a:t>
            </a:r>
            <a:r>
              <a:rPr lang="en-US" sz="2400" b="1" dirty="0" smtClean="0"/>
              <a:t> que </a:t>
            </a:r>
            <a:r>
              <a:rPr lang="en-US" sz="2400" b="1" dirty="0" err="1" smtClean="0"/>
              <a:t>devuelve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nuevo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arreglo</a:t>
            </a:r>
            <a:r>
              <a:rPr lang="en-US" sz="2400" b="1" dirty="0" smtClean="0"/>
              <a:t> con las </a:t>
            </a:r>
            <a:r>
              <a:rPr lang="en-US" sz="2400" b="1" dirty="0" err="1" smtClean="0"/>
              <a:t>dimensisones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indicadas</a:t>
            </a:r>
            <a:r>
              <a:rPr lang="en-US" sz="2400" b="1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98" y="3139366"/>
            <a:ext cx="4694604" cy="277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748698" y="3533958"/>
            <a:ext cx="3847856" cy="531933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8698" y="4464110"/>
            <a:ext cx="3847856" cy="531933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copy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olist</a:t>
            </a:r>
            <a:endParaRPr lang="en-US" dirty="0" smtClean="0"/>
          </a:p>
          <a:p>
            <a:r>
              <a:rPr lang="en-US" dirty="0" err="1" smtClean="0"/>
              <a:t>astype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arreglo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copia</a:t>
            </a:r>
            <a:r>
              <a:rPr lang="en-US" dirty="0" smtClean="0"/>
              <a:t> del original.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054" y="3026311"/>
            <a:ext cx="728589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r>
              <a:rPr lang="mr-IN" sz="2400" dirty="0"/>
              <a:t> = </a:t>
            </a:r>
            <a:r>
              <a:rPr lang="mr-IN" sz="2400" dirty="0" err="1"/>
              <a:t>np.array</a:t>
            </a:r>
            <a:r>
              <a:rPr lang="mr-IN" sz="2400" dirty="0"/>
              <a:t>([1, 2, 3], </a:t>
            </a:r>
            <a:r>
              <a:rPr lang="mr-IN" sz="2400" dirty="0" err="1"/>
              <a:t>float</a:t>
            </a:r>
            <a:r>
              <a:rPr lang="mr-IN" sz="2400" dirty="0"/>
              <a:t>) 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b</a:t>
            </a:r>
            <a:r>
              <a:rPr lang="mr-IN" sz="2400" dirty="0"/>
              <a:t> = </a:t>
            </a:r>
            <a:r>
              <a:rPr lang="mr-IN" sz="2400" dirty="0" err="1"/>
              <a:t>a.copy</a:t>
            </a:r>
            <a:r>
              <a:rPr lang="mr-IN" sz="2400" dirty="0"/>
              <a:t>()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b</a:t>
            </a:r>
            <a:endParaRPr lang="mr-IN" sz="2400" dirty="0"/>
          </a:p>
          <a:p>
            <a:r>
              <a:rPr lang="mr-IN" sz="2400" dirty="0" err="1"/>
              <a:t>array</a:t>
            </a:r>
            <a:r>
              <a:rPr lang="mr-IN" sz="2400" dirty="0"/>
              <a:t>([ 1.,  2.,  3.])</a:t>
            </a:r>
          </a:p>
        </p:txBody>
      </p:sp>
    </p:spTree>
    <p:extLst>
      <p:ext uri="{BB962C8B-B14F-4D97-AF65-F5344CB8AC3E}">
        <p14:creationId xmlns:p14="http://schemas.microsoft.com/office/powerpoint/2010/main" val="81266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Devuleve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054" y="3127911"/>
            <a:ext cx="72858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r>
              <a:rPr lang="mr-IN" sz="2400" dirty="0"/>
              <a:t> = </a:t>
            </a:r>
            <a:r>
              <a:rPr lang="mr-IN" sz="2400" dirty="0" err="1"/>
              <a:t>np.array</a:t>
            </a:r>
            <a:r>
              <a:rPr lang="mr-IN" sz="2400" dirty="0"/>
              <a:t>([1, 2, 3], </a:t>
            </a:r>
            <a:r>
              <a:rPr lang="mr-IN" sz="2400" dirty="0" err="1"/>
              <a:t>float</a:t>
            </a:r>
            <a:r>
              <a:rPr lang="mr-IN" sz="2400" dirty="0"/>
              <a:t>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endParaRPr lang="mr-IN" sz="2400" dirty="0"/>
          </a:p>
          <a:p>
            <a:r>
              <a:rPr lang="mr-IN" sz="2400" dirty="0" err="1"/>
              <a:t>array</a:t>
            </a:r>
            <a:r>
              <a:rPr lang="mr-IN" sz="2400" dirty="0"/>
              <a:t>([ 1.,  2.,  3.])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b</a:t>
            </a:r>
            <a:r>
              <a:rPr lang="mr-IN" sz="2400" dirty="0"/>
              <a:t> = </a:t>
            </a:r>
            <a:r>
              <a:rPr lang="mr-IN" sz="2400" dirty="0" err="1"/>
              <a:t>a.tolist</a:t>
            </a:r>
            <a:r>
              <a:rPr lang="mr-IN" sz="2400" dirty="0"/>
              <a:t>()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b</a:t>
            </a:r>
            <a:endParaRPr lang="mr-IN" sz="2400" dirty="0"/>
          </a:p>
          <a:p>
            <a:r>
              <a:rPr lang="mr-IN" sz="2400" dirty="0"/>
              <a:t>[1.0, 2.0, 3.0]</a:t>
            </a:r>
          </a:p>
        </p:txBody>
      </p:sp>
    </p:spTree>
    <p:extLst>
      <p:ext uri="{BB962C8B-B14F-4D97-AF65-F5344CB8AC3E}">
        <p14:creationId xmlns:p14="http://schemas.microsoft.com/office/powerpoint/2010/main" val="138437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astype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Devuelve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arrgelo</a:t>
            </a:r>
            <a:r>
              <a:rPr lang="en-US" dirty="0" smtClean="0"/>
              <a:t> con con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cambiado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054" y="3127911"/>
            <a:ext cx="72858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r>
              <a:rPr lang="mr-IN" sz="2400" dirty="0"/>
              <a:t> = </a:t>
            </a:r>
            <a:r>
              <a:rPr lang="mr-IN" sz="2400" dirty="0" err="1"/>
              <a:t>np.array</a:t>
            </a:r>
            <a:r>
              <a:rPr lang="mr-IN" sz="2400" dirty="0"/>
              <a:t>([1,2,3])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endParaRPr lang="mr-IN" sz="2400" dirty="0"/>
          </a:p>
          <a:p>
            <a:r>
              <a:rPr lang="mr-IN" sz="2400" dirty="0" err="1"/>
              <a:t>array</a:t>
            </a:r>
            <a:r>
              <a:rPr lang="mr-IN" sz="2400" dirty="0"/>
              <a:t>([1, 2, 3])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r>
              <a:rPr lang="mr-IN" sz="2400" dirty="0"/>
              <a:t> = </a:t>
            </a:r>
            <a:r>
              <a:rPr lang="mr-IN" sz="2400" dirty="0" err="1"/>
              <a:t>a.astype</a:t>
            </a:r>
            <a:r>
              <a:rPr lang="mr-IN" sz="2400" dirty="0"/>
              <a:t>(</a:t>
            </a:r>
            <a:r>
              <a:rPr lang="mr-IN" sz="2400" dirty="0" err="1"/>
              <a:t>np.float</a:t>
            </a:r>
            <a:r>
              <a:rPr lang="mr-IN" sz="2400" dirty="0"/>
              <a:t>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endParaRPr lang="mr-IN" sz="2400" dirty="0"/>
          </a:p>
          <a:p>
            <a:r>
              <a:rPr lang="mr-IN" sz="2400" dirty="0" err="1"/>
              <a:t>array</a:t>
            </a:r>
            <a:r>
              <a:rPr lang="mr-IN" sz="2400" dirty="0"/>
              <a:t>([ 1.,  2.,  3.])</a:t>
            </a:r>
          </a:p>
        </p:txBody>
      </p:sp>
    </p:spTree>
    <p:extLst>
      <p:ext uri="{BB962C8B-B14F-4D97-AF65-F5344CB8AC3E}">
        <p14:creationId xmlns:p14="http://schemas.microsoft.com/office/powerpoint/2010/main" val="16496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8574" y="2153603"/>
            <a:ext cx="4012275" cy="402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lista = [1,2,3,4,5,6,7,8,9]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(lista,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(lista,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a.reshape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(3,3)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tam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c.size</a:t>
            </a:r>
            <a:endParaRPr lang="es-ES_tradnl" sz="18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filas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c.shape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cols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c.shape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[1]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rank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c.ndim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ipo =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c.dtype</a:t>
            </a:r>
            <a:endParaRPr lang="es-ES_tradnl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5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7434" y="2114076"/>
            <a:ext cx="5658678" cy="3642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l-PL" sz="1800" dirty="0" smtClean="0">
                <a:latin typeface="Consolas" charset="0"/>
                <a:ea typeface="Consolas" charset="0"/>
                <a:cs typeface="Consolas" charset="0"/>
              </a:rPr>
              <a:t>m = 2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l-PL" sz="1800" dirty="0" smtClean="0">
                <a:latin typeface="Consolas" charset="0"/>
                <a:ea typeface="Consolas" charset="0"/>
                <a:cs typeface="Consolas" charset="0"/>
              </a:rPr>
              <a:t>n = 3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l-PL" sz="1800" dirty="0" err="1" smtClean="0">
                <a:latin typeface="Consolas" charset="0"/>
                <a:ea typeface="Consolas" charset="0"/>
                <a:cs typeface="Consolas" charset="0"/>
              </a:rPr>
              <a:t>solo_unos</a:t>
            </a:r>
            <a:r>
              <a:rPr lang="pl-PL" sz="18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1800" dirty="0" err="1" smtClean="0">
                <a:latin typeface="Consolas" charset="0"/>
                <a:ea typeface="Consolas" charset="0"/>
                <a:cs typeface="Consolas" charset="0"/>
              </a:rPr>
              <a:t>np.ones</a:t>
            </a:r>
            <a:r>
              <a:rPr lang="pl-PL" sz="18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pl-PL" sz="1800" dirty="0" err="1" smtClean="0">
                <a:latin typeface="Consolas" charset="0"/>
                <a:ea typeface="Consolas" charset="0"/>
                <a:cs typeface="Consolas" charset="0"/>
              </a:rPr>
              <a:t>m,n</a:t>
            </a:r>
            <a:r>
              <a:rPr lang="pl-PL" sz="18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matriz_nula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np.zeros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m,n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/>
              <a:t>pasos </a:t>
            </a:r>
            <a:r>
              <a:rPr lang="es-ES_tradnl" sz="1800" dirty="0"/>
              <a:t>= </a:t>
            </a:r>
            <a:r>
              <a:rPr lang="es-ES_tradnl" sz="1800" dirty="0" err="1"/>
              <a:t>np.arange</a:t>
            </a:r>
            <a:r>
              <a:rPr lang="es-ES_tradnl" sz="1800" dirty="0"/>
              <a:t>(5, </a:t>
            </a:r>
            <a:r>
              <a:rPr lang="es-ES_tradnl" sz="1800" dirty="0" err="1"/>
              <a:t>dtype</a:t>
            </a:r>
            <a:r>
              <a:rPr lang="es-ES_tradnl" sz="1800" dirty="0"/>
              <a:t>=</a:t>
            </a:r>
            <a:r>
              <a:rPr lang="es-ES_tradnl" sz="1800" dirty="0" err="1"/>
              <a:t>float</a:t>
            </a:r>
            <a:r>
              <a:rPr lang="es-ES_tradnl" sz="1800" dirty="0"/>
              <a:t>)</a:t>
            </a:r>
            <a:endParaRPr lang="es-ES_tradnl" sz="1800" dirty="0" smtClean="0"/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/>
              <a:t>nuevo </a:t>
            </a:r>
            <a:r>
              <a:rPr lang="es-ES_tradnl" sz="1800" dirty="0"/>
              <a:t>= </a:t>
            </a:r>
            <a:r>
              <a:rPr lang="es-ES_tradnl" sz="1800" dirty="0" err="1" smtClean="0"/>
              <a:t>np.arange</a:t>
            </a:r>
            <a:r>
              <a:rPr lang="es-ES_tradnl" sz="1800" dirty="0" smtClean="0"/>
              <a:t>(0,10,2)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/>
              <a:t>nuevo_2 = </a:t>
            </a:r>
            <a:r>
              <a:rPr lang="es-ES_tradnl" sz="1800" dirty="0" err="1" smtClean="0"/>
              <a:t>np.arange</a:t>
            </a:r>
            <a:r>
              <a:rPr lang="es-ES_tradnl" sz="1800" dirty="0" smtClean="0"/>
              <a:t>(0,10,.2)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s-ES_tradnl" sz="1800" dirty="0" smtClean="0"/>
              <a:t>nuevo_2.size</a:t>
            </a:r>
            <a:endParaRPr lang="es-ES_tradnl" sz="18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8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de Python 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especializadas</a:t>
            </a:r>
            <a:r>
              <a:rPr lang="en-US" dirty="0"/>
              <a:t> para </a:t>
            </a:r>
            <a:r>
              <a:rPr lang="en-US" dirty="0" err="1"/>
              <a:t>computación</a:t>
            </a:r>
            <a:r>
              <a:rPr lang="en-US" dirty="0"/>
              <a:t> </a:t>
            </a:r>
            <a:r>
              <a:rPr lang="en-US" dirty="0" err="1"/>
              <a:t>científica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/>
              <a:t>al </a:t>
            </a:r>
            <a:r>
              <a:rPr lang="en-US" dirty="0" err="1"/>
              <a:t>lenguaje</a:t>
            </a:r>
            <a:r>
              <a:rPr lang="en-US" dirty="0"/>
              <a:t> con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n-</a:t>
            </a:r>
            <a:r>
              <a:rPr lang="en-US" dirty="0" err="1"/>
              <a:t>dimensionales</a:t>
            </a:r>
            <a:r>
              <a:rPr lang="en-US" dirty="0"/>
              <a:t>,  matrices,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álgebra</a:t>
            </a:r>
            <a:r>
              <a:rPr lang="en-US" dirty="0"/>
              <a:t> lineal, </a:t>
            </a:r>
            <a:r>
              <a:rPr lang="en-US" dirty="0" err="1"/>
              <a:t>transformadas</a:t>
            </a:r>
            <a:r>
              <a:rPr lang="en-US" dirty="0"/>
              <a:t> de Fourier,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y </a:t>
            </a:r>
            <a:r>
              <a:rPr lang="en-US" dirty="0" err="1"/>
              <a:t>más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39" y="3002308"/>
            <a:ext cx="10320130" cy="89383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>
                <a:solidFill>
                  <a:srgbClr val="00B0F0"/>
                </a:solidFill>
              </a:rPr>
              <a:t>5.2</a:t>
            </a:r>
            <a:r>
              <a:rPr lang="es-EC" dirty="0"/>
              <a:t> </a:t>
            </a:r>
            <a:r>
              <a:rPr lang="en-US" dirty="0" err="1" smtClean="0"/>
              <a:t>Indexación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00B0F0"/>
                </a:solidFill>
              </a:rPr>
              <a:t>5.3</a:t>
            </a:r>
            <a:r>
              <a:rPr lang="en-US" dirty="0" smtClean="0"/>
              <a:t> </a:t>
            </a:r>
            <a:r>
              <a:rPr lang="en-US" dirty="0" err="1" smtClean="0"/>
              <a:t>Indexación</a:t>
            </a:r>
            <a:r>
              <a:rPr lang="en-US" dirty="0" smtClean="0"/>
              <a:t> con </a:t>
            </a:r>
            <a:r>
              <a:rPr lang="en-US" dirty="0" err="1" smtClean="0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consultados</a:t>
            </a:r>
            <a:r>
              <a:rPr lang="en-US" dirty="0" smtClean="0"/>
              <a:t> y </a:t>
            </a:r>
            <a:r>
              <a:rPr lang="en-US" dirty="0" err="1" smtClean="0"/>
              <a:t>modificados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8569" y="5561764"/>
            <a:ext cx="891572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Recuerda</a:t>
            </a:r>
            <a:r>
              <a:rPr lang="en-US" sz="2400" b="1" dirty="0" smtClean="0"/>
              <a:t>: Los </a:t>
            </a:r>
            <a:r>
              <a:rPr lang="en-US" sz="2400" b="1" dirty="0" err="1" smtClean="0"/>
              <a:t>índices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inician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0 </a:t>
            </a:r>
            <a:r>
              <a:rPr lang="en-US" sz="2400" b="1" dirty="0" err="1" smtClean="0"/>
              <a:t>como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caso</a:t>
            </a:r>
            <a:r>
              <a:rPr lang="en-US" sz="2400" b="1" dirty="0" smtClean="0"/>
              <a:t> de las </a:t>
            </a:r>
            <a:r>
              <a:rPr lang="en-US" sz="2400" b="1" dirty="0" err="1" smtClean="0"/>
              <a:t>listas</a:t>
            </a:r>
            <a:r>
              <a:rPr lang="en-US" sz="2400" b="1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16" y="5561764"/>
            <a:ext cx="478328" cy="4783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71739" y="4357437"/>
            <a:ext cx="1520356" cy="49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0826" y="4373197"/>
            <a:ext cx="89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graphicFrame>
        <p:nvGraphicFramePr>
          <p:cNvPr id="8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202"/>
              </p:ext>
            </p:extLst>
          </p:nvPr>
        </p:nvGraphicFramePr>
        <p:xfrm>
          <a:off x="2388595" y="3394955"/>
          <a:ext cx="1703500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5875"/>
                <a:gridCol w="425875"/>
                <a:gridCol w="425875"/>
                <a:gridCol w="425875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61352"/>
              </p:ext>
            </p:extLst>
          </p:nvPr>
        </p:nvGraphicFramePr>
        <p:xfrm>
          <a:off x="7430494" y="3108977"/>
          <a:ext cx="1520355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6785"/>
                <a:gridCol w="506785"/>
                <a:gridCol w="506785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7247348" y="3078821"/>
            <a:ext cx="0" cy="16348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64170" y="4727818"/>
            <a:ext cx="1387692" cy="159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04973" y="4743814"/>
            <a:ext cx="90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95046" y="3654175"/>
            <a:ext cx="9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92034"/>
              </p:ext>
            </p:extLst>
          </p:nvPr>
        </p:nvGraphicFramePr>
        <p:xfrm>
          <a:off x="2456461" y="2903317"/>
          <a:ext cx="16610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62"/>
                <a:gridCol w="415262"/>
                <a:gridCol w="415262"/>
                <a:gridCol w="41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21354"/>
              </p:ext>
            </p:extLst>
          </p:nvPr>
        </p:nvGraphicFramePr>
        <p:xfrm>
          <a:off x="7464170" y="2559995"/>
          <a:ext cx="14866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560"/>
                <a:gridCol w="495560"/>
                <a:gridCol w="495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25534"/>
              </p:ext>
            </p:extLst>
          </p:nvPr>
        </p:nvGraphicFramePr>
        <p:xfrm>
          <a:off x="9133994" y="3146869"/>
          <a:ext cx="399047" cy="1337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47"/>
              </a:tblGrid>
              <a:tr h="651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686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609839" y="3223357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28939" y="3223357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35339" y="3197957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54439" y="3197957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Acceder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- 1 </a:t>
            </a:r>
            <a:r>
              <a:rPr lang="en-US" dirty="0" err="1" smtClean="0"/>
              <a:t>Dimensión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 </a:t>
            </a:r>
            <a:r>
              <a:rPr lang="en-US" dirty="0" err="1" smtClean="0"/>
              <a:t>cochetes</a:t>
            </a:r>
            <a:r>
              <a:rPr lang="en-US" dirty="0" smtClean="0"/>
              <a:t> </a:t>
            </a:r>
            <a:r>
              <a:rPr lang="en-US" dirty="0" err="1" smtClean="0"/>
              <a:t>ponemos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5230" y="2987989"/>
            <a:ext cx="9781540" cy="225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([ 4.13 ,  3.76,  3.68,  1.62 ,  8.77, 8.70,  8.89,  6.75])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[1]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hr-H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3.76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8.77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39757"/>
              </p:ext>
            </p:extLst>
          </p:nvPr>
        </p:nvGraphicFramePr>
        <p:xfrm>
          <a:off x="3873500" y="2584128"/>
          <a:ext cx="72275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446"/>
                <a:gridCol w="903446"/>
                <a:gridCol w="903446"/>
                <a:gridCol w="903446"/>
                <a:gridCol w="903446"/>
                <a:gridCol w="903446"/>
                <a:gridCol w="903446"/>
                <a:gridCol w="903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11639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769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5999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07229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24173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41116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58058" y="285305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24199" y="2850872"/>
            <a:ext cx="1" cy="38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1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Acceder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1288"/>
            <a:ext cx="9679940" cy="256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 = </a:t>
            </a:r>
            <a:r>
              <a:rPr lang="pt-BR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([[1.73, 1.68, 1.71, 1.89, 1.79], [65.4, 59.2, 63.6, 88.4, 68.7]])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[ 65.4 ,  59.2 ,  63.6 ,  88.4 ,  68.7 ]])</a:t>
            </a:r>
          </a:p>
        </p:txBody>
      </p:sp>
    </p:spTree>
    <p:extLst>
      <p:ext uri="{BB962C8B-B14F-4D97-AF65-F5344CB8AC3E}">
        <p14:creationId xmlns:p14="http://schemas.microsoft.com/office/powerpoint/2010/main" val="46845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Acceder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 </a:t>
            </a:r>
            <a:r>
              <a:rPr lang="en-US" dirty="0" err="1"/>
              <a:t>Dimensiones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89845" y="3478018"/>
            <a:ext cx="7543800" cy="256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np_2d[0,2]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1.71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np_2d[1,4]</a:t>
            </a:r>
          </a:p>
          <a:p>
            <a:pPr marL="0" indent="0" fontAlgn="ctr">
              <a:buClr>
                <a:schemeClr val="tx1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68.7</a:t>
            </a:r>
          </a:p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np_2d[1,0]</a:t>
            </a:r>
          </a:p>
          <a:p>
            <a:pPr marL="0" indent="0" fontAlgn="ctr">
              <a:buClr>
                <a:schemeClr val="tx1"/>
              </a:buClr>
              <a:buNone/>
            </a:pPr>
            <a:r>
              <a:rPr lang="pt-B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65.4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54300" y="2342528"/>
            <a:ext cx="6299200" cy="898212"/>
          </a:xfrm>
          <a:prstGeom prst="rect">
            <a:avLst/>
          </a:prstGeom>
          <a:solidFill>
            <a:srgbClr val="76D6FF">
              <a:alpha val="75000"/>
            </a:srgbClr>
          </a:solidFill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[ 65.4 ,  59.2 ,  63.6 ,  88.4 ,  68.7 ]])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056"/>
              </p:ext>
            </p:extLst>
          </p:nvPr>
        </p:nvGraphicFramePr>
        <p:xfrm>
          <a:off x="3644900" y="186055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60"/>
                <a:gridCol w="1013460"/>
                <a:gridCol w="1013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6647"/>
              </p:ext>
            </p:extLst>
          </p:nvPr>
        </p:nvGraphicFramePr>
        <p:xfrm>
          <a:off x="9145136" y="2300603"/>
          <a:ext cx="399047" cy="940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47"/>
              </a:tblGrid>
              <a:tr h="457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82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32174" y="2342528"/>
            <a:ext cx="971826" cy="405765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1579" y="2715286"/>
            <a:ext cx="828521" cy="449106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4900" y="2748293"/>
            <a:ext cx="711183" cy="434062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6" y="2498725"/>
            <a:ext cx="10515600" cy="1325563"/>
          </a:xfrm>
        </p:spPr>
        <p:txBody>
          <a:bodyPr/>
          <a:lstStyle/>
          <a:p>
            <a:pPr algn="ctr"/>
            <a:r>
              <a:rPr lang="es-EC" dirty="0" smtClean="0">
                <a:solidFill>
                  <a:srgbClr val="00B0F0"/>
                </a:solidFill>
              </a:rPr>
              <a:t>5.5  </a:t>
            </a:r>
            <a:r>
              <a:rPr lang="es-EC" dirty="0" smtClean="0"/>
              <a:t>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6680" y="3504647"/>
            <a:ext cx="6898640" cy="145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np_2d[1,:]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4300" y="2342528"/>
            <a:ext cx="6299200" cy="898212"/>
          </a:xfrm>
          <a:prstGeom prst="rect">
            <a:avLst/>
          </a:prstGeom>
          <a:solidFill>
            <a:srgbClr val="76D6FF">
              <a:alpha val="75000"/>
            </a:srgbClr>
          </a:solidFill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[ 65.4 ,  59.2 ,  63.6 ,  88.4 ,  68.7 ]])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90426"/>
              </p:ext>
            </p:extLst>
          </p:nvPr>
        </p:nvGraphicFramePr>
        <p:xfrm>
          <a:off x="3644900" y="186055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60"/>
                <a:gridCol w="1013460"/>
                <a:gridCol w="1013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2602"/>
              </p:ext>
            </p:extLst>
          </p:nvPr>
        </p:nvGraphicFramePr>
        <p:xfrm>
          <a:off x="9145136" y="2300603"/>
          <a:ext cx="399047" cy="940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47"/>
              </a:tblGrid>
              <a:tr h="457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82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44900" y="2770671"/>
            <a:ext cx="4787900" cy="405765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0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4300" y="2342528"/>
            <a:ext cx="6299200" cy="898212"/>
          </a:xfrm>
          <a:prstGeom prst="rect">
            <a:avLst/>
          </a:prstGeom>
          <a:solidFill>
            <a:srgbClr val="76D6FF">
              <a:alpha val="75000"/>
            </a:srgbClr>
          </a:solidFill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[ 65.4 ,  59.2 ,  63.6 ,  88.4 ,  68.7 ]])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90426"/>
              </p:ext>
            </p:extLst>
          </p:nvPr>
        </p:nvGraphicFramePr>
        <p:xfrm>
          <a:off x="3644900" y="186055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60"/>
                <a:gridCol w="1013460"/>
                <a:gridCol w="1013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2602"/>
              </p:ext>
            </p:extLst>
          </p:nvPr>
        </p:nvGraphicFramePr>
        <p:xfrm>
          <a:off x="9145136" y="2300603"/>
          <a:ext cx="399047" cy="940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47"/>
              </a:tblGrid>
              <a:tr h="457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82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718300" y="2366328"/>
            <a:ext cx="787400" cy="831072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1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6680" y="3504647"/>
            <a:ext cx="6898640" cy="145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Clr>
                <a:schemeClr val="tx1"/>
              </a:buClr>
              <a:buFont typeface="AppleSymbols" charset="0"/>
              <a:buChar char="⋙"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np_2d[:,1:4]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1.68,   1.71,  1.89],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[ 59.2 ,  63.6 , 88.4 ]])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4300" y="2342528"/>
            <a:ext cx="6299200" cy="898212"/>
          </a:xfrm>
          <a:prstGeom prst="rect">
            <a:avLst/>
          </a:prstGeom>
          <a:solidFill>
            <a:srgbClr val="76D6FF">
              <a:alpha val="75000"/>
            </a:srgbClr>
          </a:solidFill>
          <a:ln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buClr>
                <a:schemeClr val="tx1"/>
              </a:buClr>
              <a:buFont typeface="Arial"/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[ 65.4 ,  59.2 ,  63.6 ,  88.4 ,  68.7 ]])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90426"/>
              </p:ext>
            </p:extLst>
          </p:nvPr>
        </p:nvGraphicFramePr>
        <p:xfrm>
          <a:off x="3644900" y="186055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013460"/>
                <a:gridCol w="1013460"/>
                <a:gridCol w="1013460"/>
                <a:gridCol w="1013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2602"/>
              </p:ext>
            </p:extLst>
          </p:nvPr>
        </p:nvGraphicFramePr>
        <p:xfrm>
          <a:off x="9145136" y="2300603"/>
          <a:ext cx="399047" cy="940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47"/>
              </a:tblGrid>
              <a:tr h="457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482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13300" y="2366328"/>
            <a:ext cx="2692400" cy="831072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3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62322" y="1690688"/>
            <a:ext cx="9677400" cy="3370263"/>
          </a:xfr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([ 4.13,  3.76,  3.68,  1.62,  8.77,  8.7 ,  8.89,  6.75])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[0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= 10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([ 10.  ,   3.76,   3.68,   1.62,   8.77,   8.7 ,   8.89,   6.75])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[:3]=10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notas</a:t>
            </a:r>
            <a:endParaRPr lang="de-DE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([ 10.  ,  10.  ,  10.  ,   1.62,   8.77,   8.7 ,   8.89,   6.75])</a:t>
            </a:r>
            <a:endParaRPr lang="es-ES_tradn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Dado que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externa,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importarla</a:t>
            </a:r>
            <a:r>
              <a:rPr lang="en-US" dirty="0"/>
              <a:t> antes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posee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importar</a:t>
            </a:r>
            <a:r>
              <a:rPr lang="en-US" dirty="0" smtClean="0"/>
              <a:t> la </a:t>
            </a:r>
            <a:r>
              <a:rPr lang="en-US" dirty="0" err="1" smtClean="0"/>
              <a:t>librería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67" y="4145336"/>
            <a:ext cx="4489009" cy="831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29393" y="4360930"/>
            <a:ext cx="2424546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Alias de la librería</a:t>
            </a:r>
            <a:endParaRPr lang="es-ES_tradnl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7807569" y="4560985"/>
            <a:ext cx="8218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90750" y="2394744"/>
            <a:ext cx="7810500" cy="3009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[ 65.4 ,  59.2 ,  63.6 ,  88.4 ,  68.7 ]])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np_2d[1,0] = 0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[  0.  ,  59.2 ,  63.6 ,  88.4 ,  68.7 ]])</a:t>
            </a:r>
            <a:endParaRPr lang="en-US" sz="16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3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02364" y="2014224"/>
            <a:ext cx="7451436" cy="3268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 1.68,   1.71,   1.89,   1.79],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[ 65.4 ,  59.2 ,  63.6 ,  88.4 ,  68.7 ]])</a:t>
            </a:r>
          </a:p>
          <a:p>
            <a:pPr marL="342900" indent="-342900" fontAlgn="ctr">
              <a:lnSpc>
                <a:spcPct val="110000"/>
              </a:lnSpc>
              <a:buClr>
                <a:schemeClr val="tx1"/>
              </a:buClr>
              <a:buFont typeface="AppleSymbols" charset="0"/>
              <a:buChar char="⋙"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np_2d[:,1:3] = 10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np_2d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  1.73,  10.  ,  10.  ,   1.89,   1.79],</a:t>
            </a:r>
          </a:p>
          <a:p>
            <a:pPr marL="0" indent="0" fontAlgn="ctr">
              <a:lnSpc>
                <a:spcPct val="110000"/>
              </a:lnSpc>
              <a:buClr>
                <a:schemeClr val="tx1"/>
              </a:buClr>
              <a:buFont typeface="Arial"/>
              <a:buNone/>
            </a:pPr>
            <a:r>
              <a:rPr lang="de-DE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[  0.  ,  10.  ,  10.  ,  88.4 ,  68.7 ]])</a:t>
            </a:r>
          </a:p>
        </p:txBody>
      </p:sp>
    </p:spTree>
    <p:extLst>
      <p:ext uri="{BB962C8B-B14F-4D97-AF65-F5344CB8AC3E}">
        <p14:creationId xmlns:p14="http://schemas.microsoft.com/office/powerpoint/2010/main" val="33048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46062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para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Los </a:t>
            </a:r>
            <a:r>
              <a:rPr lang="es-ES_tradnl" dirty="0" smtClean="0"/>
              <a:t>arreglos </a:t>
            </a:r>
            <a:r>
              <a:rPr lang="es-ES_tradnl" dirty="0"/>
              <a:t>se pueden recorrer al igual que las listas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0682" y="3012324"/>
            <a:ext cx="3979718" cy="197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numpy</a:t>
            </a: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as </a:t>
            </a:r>
            <a:r>
              <a:rPr lang="es-ES_tradn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</a:t>
            </a:r>
            <a:endParaRPr lang="es-ES_tradn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arreglo1D </a:t>
            </a: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np.arange</a:t>
            </a: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(0,11,2</a:t>
            </a: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mr-IN" sz="1600" dirty="0" err="1"/>
              <a:t>array</a:t>
            </a:r>
            <a:r>
              <a:rPr lang="mr-IN" sz="1600" dirty="0"/>
              <a:t>([ 0,  2,  4,  6,  8, 10</a:t>
            </a:r>
            <a:r>
              <a:rPr lang="mr-IN" sz="1600" dirty="0" smtClean="0"/>
              <a:t>])</a:t>
            </a:r>
            <a:endParaRPr lang="es-ES_tradn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 in arreglo1D:    </a:t>
            </a: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(el*2</a:t>
            </a:r>
            <a:r>
              <a:rPr lang="es-ES_tradn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7841" y="3012324"/>
            <a:ext cx="859459" cy="19389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s-IS" dirty="0"/>
              <a:t>0</a:t>
            </a:r>
          </a:p>
          <a:p>
            <a:r>
              <a:rPr lang="is-IS" dirty="0"/>
              <a:t>4</a:t>
            </a:r>
          </a:p>
          <a:p>
            <a:r>
              <a:rPr lang="is-IS" dirty="0"/>
              <a:t>8</a:t>
            </a:r>
          </a:p>
          <a:p>
            <a:r>
              <a:rPr lang="is-IS" dirty="0"/>
              <a:t>12</a:t>
            </a:r>
          </a:p>
          <a:p>
            <a:r>
              <a:rPr lang="is-IS" dirty="0"/>
              <a:t>16</a:t>
            </a:r>
          </a:p>
          <a:p>
            <a:r>
              <a:rPr lang="is-IS" dirty="0"/>
              <a:t>20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66324" y="4019532"/>
            <a:ext cx="11354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5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para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0162" y="2338576"/>
            <a:ext cx="7815118" cy="300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numpy</a:t>
            </a:r>
            <a:r>
              <a:rPr lang="es-ES_tradnl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as </a:t>
            </a:r>
            <a:r>
              <a:rPr lang="es-ES_tradnl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</a:t>
            </a:r>
            <a:endParaRPr lang="es-ES_tradnl" sz="18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t-B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arreglo2D = </a:t>
            </a:r>
            <a:r>
              <a:rPr lang="pt-BR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([[1, </a:t>
            </a:r>
            <a:r>
              <a:rPr lang="pt-BR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2, 3], [4, 5, 6]], </a:t>
            </a:r>
            <a:r>
              <a:rPr lang="pt-BR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t-B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is-I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array([[ 1.,  2.,  3.],</a:t>
            </a:r>
          </a:p>
          <a:p>
            <a:pPr marL="0" indent="0" defTabSz="685800" fontAlgn="ctr">
              <a:lnSpc>
                <a:spcPct val="110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SzPct val="100000"/>
              <a:buNone/>
            </a:pPr>
            <a:r>
              <a:rPr lang="is-I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   [ 4.,  5.,  6.]])</a:t>
            </a:r>
          </a:p>
          <a:p>
            <a:pPr marL="0" indent="0">
              <a:buNone/>
            </a:pPr>
            <a:r>
              <a:rPr lang="es-ES_tradnl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800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 x in </a:t>
            </a:r>
            <a:r>
              <a:rPr lang="es-ES_tradnl" sz="1800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(arreglo2D.shape[0]):</a:t>
            </a:r>
          </a:p>
          <a:p>
            <a:pPr marL="0" indent="0">
              <a:buNone/>
            </a:pP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y in </a:t>
            </a:r>
            <a:r>
              <a:rPr lang="es-ES_tradnl" sz="1800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(arreglo2D.shape[1]):</a:t>
            </a:r>
          </a:p>
          <a:p>
            <a:pPr marL="0" indent="0">
              <a:buNone/>
            </a:pP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18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s-ES_tradnl" sz="1800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s-ES_tradnl" sz="1800" dirty="0" err="1">
                <a:latin typeface="Consolas" charset="0"/>
                <a:ea typeface="Consolas" charset="0"/>
                <a:cs typeface="Consolas" charset="0"/>
              </a:rPr>
              <a:t>indices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es-ES_tradnl" sz="1800" dirty="0" err="1">
                <a:latin typeface="Consolas" charset="0"/>
                <a:ea typeface="Consolas" charset="0"/>
                <a:cs typeface="Consolas" charset="0"/>
              </a:rPr>
              <a:t>x,y,"valor</a:t>
            </a:r>
            <a:r>
              <a:rPr lang="es-ES_tradnl" sz="1800" dirty="0">
                <a:latin typeface="Consolas" charset="0"/>
                <a:ea typeface="Consolas" charset="0"/>
                <a:cs typeface="Consolas" charset="0"/>
              </a:rPr>
              <a:t>", arreglo2D[x][y]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1722" y="2818017"/>
            <a:ext cx="3111499" cy="19389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/>
              <a:t>('indices', 0, 0, '</a:t>
            </a:r>
            <a:r>
              <a:rPr lang="nl-NL" dirty="0" err="1"/>
              <a:t>valor</a:t>
            </a:r>
            <a:r>
              <a:rPr lang="nl-NL" dirty="0"/>
              <a:t>', 1.0)</a:t>
            </a:r>
          </a:p>
          <a:p>
            <a:r>
              <a:rPr lang="nl-NL" dirty="0"/>
              <a:t>('indices', 0, 1, '</a:t>
            </a:r>
            <a:r>
              <a:rPr lang="nl-NL" dirty="0" err="1"/>
              <a:t>valor</a:t>
            </a:r>
            <a:r>
              <a:rPr lang="nl-NL" dirty="0"/>
              <a:t>', 2.0)</a:t>
            </a:r>
          </a:p>
          <a:p>
            <a:r>
              <a:rPr lang="nl-NL" dirty="0"/>
              <a:t>('indices', 0, 2, '</a:t>
            </a:r>
            <a:r>
              <a:rPr lang="nl-NL" dirty="0" err="1"/>
              <a:t>valor</a:t>
            </a:r>
            <a:r>
              <a:rPr lang="nl-NL" dirty="0"/>
              <a:t>', 3.0)</a:t>
            </a:r>
          </a:p>
          <a:p>
            <a:r>
              <a:rPr lang="nl-NL" dirty="0"/>
              <a:t>('indices', 1, 0, '</a:t>
            </a:r>
            <a:r>
              <a:rPr lang="nl-NL" dirty="0" err="1"/>
              <a:t>valor</a:t>
            </a:r>
            <a:r>
              <a:rPr lang="nl-NL" dirty="0"/>
              <a:t>', 4.0)</a:t>
            </a:r>
          </a:p>
          <a:p>
            <a:r>
              <a:rPr lang="nl-NL" dirty="0"/>
              <a:t>('indices', 1, 1, '</a:t>
            </a:r>
            <a:r>
              <a:rPr lang="nl-NL" dirty="0" err="1"/>
              <a:t>valor</a:t>
            </a:r>
            <a:r>
              <a:rPr lang="nl-NL" dirty="0"/>
              <a:t>', 5.0)</a:t>
            </a:r>
          </a:p>
          <a:p>
            <a:r>
              <a:rPr lang="nl-NL" dirty="0"/>
              <a:t>('indices', 1, 2, '</a:t>
            </a:r>
            <a:r>
              <a:rPr lang="nl-NL" dirty="0" err="1"/>
              <a:t>valor</a:t>
            </a:r>
            <a:r>
              <a:rPr lang="nl-NL" dirty="0"/>
              <a:t>', 6.0)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260224" y="4038600"/>
            <a:ext cx="502776" cy="63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95991" y="4191426"/>
            <a:ext cx="4229100" cy="316240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1311" y="4580169"/>
            <a:ext cx="4229100" cy="31624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6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Generar</a:t>
            </a:r>
            <a:r>
              <a:rPr lang="en-US" dirty="0" smtClean="0"/>
              <a:t> un vector de 20 </a:t>
            </a:r>
            <a:r>
              <a:rPr lang="en-US" dirty="0" err="1" smtClean="0"/>
              <a:t>elementos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 en el </a:t>
            </a:r>
            <a:r>
              <a:rPr lang="en-US" dirty="0" err="1" smtClean="0"/>
              <a:t>rango</a:t>
            </a:r>
            <a:r>
              <a:rPr lang="en-US" dirty="0" smtClean="0"/>
              <a:t> entre -10 a 10 y </a:t>
            </a:r>
            <a:r>
              <a:rPr lang="en-US" dirty="0" err="1" smtClean="0"/>
              <a:t>Reemplazar</a:t>
            </a:r>
            <a:r>
              <a:rPr lang="en-US" dirty="0" smtClean="0"/>
              <a:t> </a:t>
            </a:r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que son </a:t>
            </a:r>
            <a:r>
              <a:rPr lang="en-US" dirty="0" err="1"/>
              <a:t>menores</a:t>
            </a:r>
            <a:r>
              <a:rPr lang="en-US" dirty="0"/>
              <a:t> que cero </a:t>
            </a:r>
            <a:r>
              <a:rPr lang="en-US" dirty="0" err="1"/>
              <a:t>por</a:t>
            </a:r>
            <a:r>
              <a:rPr lang="en-US" dirty="0"/>
              <a:t> 1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09" y="2458969"/>
            <a:ext cx="10515600" cy="1325563"/>
          </a:xfrm>
        </p:spPr>
        <p:txBody>
          <a:bodyPr/>
          <a:lstStyle/>
          <a:p>
            <a:pPr algn="ctr"/>
            <a:r>
              <a:rPr lang="es-EC" dirty="0" smtClean="0">
                <a:solidFill>
                  <a:srgbClr val="00B0F0"/>
                </a:solidFill>
              </a:rPr>
              <a:t>5.4  </a:t>
            </a:r>
            <a:r>
              <a:rPr lang="es-EC" dirty="0" smtClean="0"/>
              <a:t>Indexación boleana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boleanos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r>
              <a:rPr lang="en-US" dirty="0" smtClean="0"/>
              <a:t> con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boleanos</a:t>
            </a:r>
            <a:r>
              <a:rPr lang="en-US" dirty="0" smtClean="0"/>
              <a:t> (==,&gt;,&lt;,</a:t>
            </a:r>
            <a:r>
              <a:rPr lang="en-US" dirty="0" err="1" smtClean="0"/>
              <a:t>etc</a:t>
            </a:r>
            <a:r>
              <a:rPr lang="en-US" dirty="0" smtClean="0"/>
              <a:t>) entre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producen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boleanos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083" y="2662832"/>
            <a:ext cx="49149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dirty="0"/>
              <a:t>&gt;&gt;&gt; </a:t>
            </a:r>
            <a:r>
              <a:rPr lang="is-IS" dirty="0" smtClean="0"/>
              <a:t>h </a:t>
            </a:r>
            <a:r>
              <a:rPr lang="is-IS" dirty="0"/>
              <a:t>= np.array([[1,3,5],[2,6,7],[3,6,5</a:t>
            </a:r>
            <a:r>
              <a:rPr lang="is-IS" dirty="0" smtClean="0"/>
              <a:t>]])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/>
              <a:t>&gt;&gt;&gt; h</a:t>
            </a:r>
          </a:p>
          <a:p>
            <a:r>
              <a:rPr lang="is-IS" dirty="0" smtClean="0"/>
              <a:t>array</a:t>
            </a:r>
            <a:r>
              <a:rPr lang="is-IS" dirty="0"/>
              <a:t>([[1, 3, 5],</a:t>
            </a:r>
          </a:p>
          <a:p>
            <a:r>
              <a:rPr lang="is-IS" dirty="0"/>
              <a:t>       </a:t>
            </a:r>
            <a:r>
              <a:rPr lang="is-IS" dirty="0" smtClean="0"/>
              <a:t>    [</a:t>
            </a:r>
            <a:r>
              <a:rPr lang="is-IS" dirty="0"/>
              <a:t>2, 6, 7],</a:t>
            </a:r>
          </a:p>
          <a:p>
            <a:r>
              <a:rPr lang="is-IS" dirty="0"/>
              <a:t>       </a:t>
            </a:r>
            <a:r>
              <a:rPr lang="is-IS" dirty="0" smtClean="0"/>
              <a:t>    [</a:t>
            </a:r>
            <a:r>
              <a:rPr lang="is-IS" dirty="0"/>
              <a:t>3, 6, 5]])</a:t>
            </a:r>
          </a:p>
          <a:p>
            <a:r>
              <a:rPr lang="is-IS" dirty="0"/>
              <a:t>&gt;&gt;&gt; h &gt; 3</a:t>
            </a:r>
          </a:p>
          <a:p>
            <a:r>
              <a:rPr lang="is-IS" dirty="0"/>
              <a:t>array([[False, False,  True],</a:t>
            </a:r>
          </a:p>
          <a:p>
            <a:r>
              <a:rPr lang="is-IS" dirty="0"/>
              <a:t>       </a:t>
            </a:r>
            <a:r>
              <a:rPr lang="is-IS" dirty="0" smtClean="0"/>
              <a:t>    [</a:t>
            </a:r>
            <a:r>
              <a:rPr lang="is-IS" dirty="0"/>
              <a:t>False,  True,  True],</a:t>
            </a:r>
          </a:p>
          <a:p>
            <a:r>
              <a:rPr lang="is-IS" dirty="0"/>
              <a:t>       </a:t>
            </a:r>
            <a:r>
              <a:rPr lang="is-IS" dirty="0" smtClean="0"/>
              <a:t>    [</a:t>
            </a:r>
            <a:r>
              <a:rPr lang="is-IS" dirty="0"/>
              <a:t>False,  True,  True]], dtype=bool)</a:t>
            </a:r>
          </a:p>
          <a:p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boleanos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4716" y="1911762"/>
            <a:ext cx="5981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&gt;&gt;&gt; a =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([1, 3, 0],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([0, 3, 2],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a &gt; b 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 True,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716" y="3779724"/>
            <a:ext cx="5981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a == b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([False, True, False],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=bool)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&lt;= b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([False, True, True],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=bool) 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9050" y="675025"/>
            <a:ext cx="2726359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/>
              <a:t>La comparación es entre los elementos en la misma posición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14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140" y="2941697"/>
            <a:ext cx="891572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Problema</a:t>
            </a:r>
            <a:r>
              <a:rPr lang="en-US" sz="2400" dirty="0" smtClean="0"/>
              <a:t>: </a:t>
            </a:r>
            <a:r>
              <a:rPr lang="en-US" sz="2400" dirty="0" err="1" smtClean="0"/>
              <a:t>Queremos</a:t>
            </a:r>
            <a:r>
              <a:rPr lang="en-US" sz="2400" dirty="0" smtClean="0"/>
              <a:t> </a:t>
            </a:r>
            <a:r>
              <a:rPr lang="en-US" sz="2400" dirty="0" err="1"/>
              <a:t>seleccionar</a:t>
            </a:r>
            <a:r>
              <a:rPr lang="en-US" sz="2400" dirty="0"/>
              <a:t> o </a:t>
            </a:r>
            <a:r>
              <a:rPr lang="en-US" sz="2400" dirty="0" err="1"/>
              <a:t>modificar</a:t>
            </a:r>
            <a:r>
              <a:rPr lang="en-US" sz="2400" dirty="0"/>
              <a:t> solo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 que </a:t>
            </a:r>
            <a:r>
              <a:rPr lang="en-US" sz="2400" dirty="0" err="1"/>
              <a:t>cumplen</a:t>
            </a:r>
            <a:r>
              <a:rPr lang="en-US" sz="2400" dirty="0"/>
              <a:t> con </a:t>
            </a:r>
            <a:r>
              <a:rPr lang="en-US" sz="2400" dirty="0" err="1"/>
              <a:t>alguna</a:t>
            </a:r>
            <a:r>
              <a:rPr lang="en-US" sz="2400" dirty="0"/>
              <a:t> </a:t>
            </a:r>
            <a:r>
              <a:rPr lang="en-US" sz="2400" dirty="0" err="1"/>
              <a:t>condición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5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965" y="2737264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7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 que son </a:t>
            </a:r>
            <a:r>
              <a:rPr lang="en-US" dirty="0" err="1" smtClean="0"/>
              <a:t>mayores</a:t>
            </a:r>
            <a:r>
              <a:rPr lang="en-US" dirty="0" smtClean="0"/>
              <a:t> que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6130" y="2779662"/>
            <a:ext cx="55397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&gt;&gt;&gt; a =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([1, 3, 0],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a &gt; 2 </a:t>
            </a:r>
            <a:endParaRPr lang="pl-P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True,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a[a 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2] 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260" y="5063122"/>
            <a:ext cx="931337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Usamos el arreglo booleano como índice para extraer los elementos que cumplen con la condición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8570" y="3676446"/>
            <a:ext cx="1193800" cy="316240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elemetos</a:t>
            </a:r>
            <a:r>
              <a:rPr lang="en-US" dirty="0" smtClean="0"/>
              <a:t> del </a:t>
            </a:r>
            <a:r>
              <a:rPr lang="en-US" dirty="0" err="1" smtClean="0"/>
              <a:t>arreglos</a:t>
            </a:r>
            <a:r>
              <a:rPr lang="en-US" dirty="0" smtClean="0"/>
              <a:t> que son </a:t>
            </a:r>
            <a:r>
              <a:rPr lang="en-US" dirty="0" err="1" smtClean="0"/>
              <a:t>mayores</a:t>
            </a:r>
            <a:r>
              <a:rPr lang="en-US" dirty="0" smtClean="0"/>
              <a:t> o </a:t>
            </a:r>
            <a:r>
              <a:rPr lang="en-US" dirty="0" err="1" smtClean="0"/>
              <a:t>iguales</a:t>
            </a:r>
            <a:r>
              <a:rPr lang="en-US" dirty="0" smtClean="0"/>
              <a:t> que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3160" y="2354226"/>
            <a:ext cx="754380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a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([[6, 4], [5, 9]], float)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a &gt;= 6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array([[ True, False], [False, True]],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=bool)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a[a &gt;= 6]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array([ 6., 9.])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160" y="4888276"/>
            <a:ext cx="7543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Consolas" charset="0"/>
                <a:ea typeface="Consolas" charset="0"/>
                <a:cs typeface="Consolas" charset="0"/>
              </a:rPr>
              <a:t>&gt;&gt;&gt; a =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([[6, 4], [5, 9]],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t-BR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sel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 = (a &gt;= 6) </a:t>
            </a:r>
            <a:endParaRPr lang="pt-BR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sel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] </a:t>
            </a:r>
            <a:endParaRPr lang="pt-BR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([ 6., 9.]) </a:t>
            </a:r>
            <a:endParaRPr lang="pt-BR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9570" y="5232400"/>
            <a:ext cx="1916430" cy="256040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2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Reemplazar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Reemplazar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 que son </a:t>
            </a:r>
            <a:r>
              <a:rPr lang="en-US" dirty="0" err="1" smtClean="0"/>
              <a:t>menores</a:t>
            </a:r>
            <a:r>
              <a:rPr lang="en-US" dirty="0" smtClean="0"/>
              <a:t> que cero </a:t>
            </a:r>
            <a:r>
              <a:rPr lang="en-US" dirty="0" err="1" smtClean="0"/>
              <a:t>por</a:t>
            </a:r>
            <a:r>
              <a:rPr lang="en-US" dirty="0" smtClean="0"/>
              <a:t> 1.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4200" y="2579233"/>
            <a:ext cx="418084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z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array([[ 1,  2, -1],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[-3,  4,  5],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[-2, -1,  7]])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z[z&lt;0] = 1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z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array([[1, 2, 1],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[1, 4, 5],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[1, 1, 7]])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3772" y="3717507"/>
            <a:ext cx="1357630" cy="282407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6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Cree un </a:t>
            </a:r>
            <a:r>
              <a:rPr lang="en-US" dirty="0" err="1"/>
              <a:t>arreglo</a:t>
            </a:r>
            <a:r>
              <a:rPr lang="en-US" dirty="0"/>
              <a:t> de dos </a:t>
            </a:r>
            <a:r>
              <a:rPr lang="en-US" dirty="0" err="1"/>
              <a:t>dimensiones</a:t>
            </a:r>
            <a:r>
              <a:rPr lang="en-US" dirty="0"/>
              <a:t> de </a:t>
            </a:r>
            <a:r>
              <a:rPr lang="en-US" dirty="0" err="1"/>
              <a:t>tamaño</a:t>
            </a:r>
            <a:r>
              <a:rPr lang="en-US" dirty="0"/>
              <a:t> 5x5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entre cero y </a:t>
            </a:r>
            <a:r>
              <a:rPr lang="en-US" dirty="0" err="1"/>
              <a:t>seis</a:t>
            </a:r>
            <a:r>
              <a:rPr lang="en-US" dirty="0"/>
              <a:t> [0,6</a:t>
            </a:r>
            <a:r>
              <a:rPr lang="en-US" dirty="0" smtClean="0"/>
              <a:t>) y </a:t>
            </a:r>
            <a:r>
              <a:rPr lang="en-US" dirty="0" err="1" smtClean="0"/>
              <a:t>muestre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R</a:t>
            </a:r>
            <a:r>
              <a:rPr lang="en-US" dirty="0" err="1" smtClean="0"/>
              <a:t>eemplace</a:t>
            </a:r>
            <a:r>
              <a:rPr lang="en-US" dirty="0" smtClean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o </a:t>
            </a:r>
            <a:r>
              <a:rPr lang="en-US" dirty="0" err="1"/>
              <a:t>iguales</a:t>
            </a:r>
            <a:r>
              <a:rPr lang="en-US" dirty="0"/>
              <a:t> a 3 </a:t>
            </a:r>
            <a:r>
              <a:rPr lang="en-US" dirty="0" err="1"/>
              <a:t>por</a:t>
            </a:r>
            <a:r>
              <a:rPr lang="en-US" dirty="0"/>
              <a:t> 0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a 3 con </a:t>
            </a:r>
            <a:r>
              <a:rPr lang="en-US" dirty="0" smtClean="0"/>
              <a:t>6.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boleanas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42939"/>
              </p:ext>
            </p:extLst>
          </p:nvPr>
        </p:nvGraphicFramePr>
        <p:xfrm>
          <a:off x="838200" y="2452054"/>
          <a:ext cx="10515600" cy="3098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32100"/>
                <a:gridCol w="7683500"/>
              </a:tblGrid>
              <a:tr h="4173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Propiedad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Acción</a:t>
                      </a:r>
                      <a:endParaRPr lang="en-US" dirty="0"/>
                    </a:p>
                  </a:txBody>
                  <a:tcPr/>
                </a:tc>
              </a:tr>
              <a:tr h="103524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np.all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condición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/>
                        <a:t>Retorna</a:t>
                      </a:r>
                      <a:r>
                        <a:rPr lang="en-US" sz="2400" b="0" dirty="0" smtClean="0"/>
                        <a:t> True </a:t>
                      </a:r>
                      <a:r>
                        <a:rPr lang="en-US" sz="2400" b="0" dirty="0" err="1" smtClean="0"/>
                        <a:t>si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1" dirty="0" err="1" smtClean="0"/>
                        <a:t>todos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los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elementos</a:t>
                      </a:r>
                      <a:r>
                        <a:rPr lang="en-US" sz="2400" b="0" dirty="0" smtClean="0"/>
                        <a:t> del </a:t>
                      </a:r>
                      <a:r>
                        <a:rPr lang="en-US" sz="2400" b="0" dirty="0" err="1" smtClean="0"/>
                        <a:t>arreglo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cumplen</a:t>
                      </a:r>
                      <a:r>
                        <a:rPr lang="en-US" sz="2400" b="0" baseline="0" dirty="0" smtClean="0"/>
                        <a:t> con la </a:t>
                      </a:r>
                      <a:r>
                        <a:rPr lang="en-US" sz="2400" b="0" baseline="0" dirty="0" err="1" smtClean="0"/>
                        <a:t>condición</a:t>
                      </a:r>
                      <a:r>
                        <a:rPr lang="en-US" sz="2400" b="0" baseline="0" dirty="0" smtClean="0"/>
                        <a:t>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99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np.any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condición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/>
                        <a:t>Retorna</a:t>
                      </a:r>
                      <a:r>
                        <a:rPr lang="en-US" sz="2400" b="0" dirty="0" smtClean="0"/>
                        <a:t> True </a:t>
                      </a:r>
                      <a:r>
                        <a:rPr lang="en-US" sz="2400" b="0" dirty="0" err="1" smtClean="0"/>
                        <a:t>si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1" dirty="0" err="1" smtClean="0"/>
                        <a:t>almenos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uno</a:t>
                      </a:r>
                      <a:r>
                        <a:rPr lang="en-US" sz="2400" b="0" baseline="0" dirty="0" smtClean="0"/>
                        <a:t> de </a:t>
                      </a:r>
                      <a:r>
                        <a:rPr lang="en-US" sz="2400" b="0" baseline="0" dirty="0" err="1" smtClean="0"/>
                        <a:t>los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elementos</a:t>
                      </a:r>
                      <a:r>
                        <a:rPr lang="en-US" sz="2400" b="0" baseline="0" dirty="0" smtClean="0"/>
                        <a:t> del </a:t>
                      </a:r>
                      <a:r>
                        <a:rPr lang="en-US" sz="2400" b="0" baseline="0" dirty="0" err="1" smtClean="0"/>
                        <a:t>arreglo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cumple</a:t>
                      </a:r>
                      <a:r>
                        <a:rPr lang="en-US" sz="2400" b="0" baseline="0" dirty="0" smtClean="0"/>
                        <a:t> con la </a:t>
                      </a:r>
                      <a:r>
                        <a:rPr lang="en-US" sz="2400" b="0" baseline="0" dirty="0" err="1" smtClean="0"/>
                        <a:t>condición</a:t>
                      </a:r>
                      <a:r>
                        <a:rPr lang="en-US" sz="2400" b="0" baseline="0" dirty="0" smtClean="0"/>
                        <a:t>.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599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np.where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condición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Retorna</a:t>
                      </a:r>
                      <a:r>
                        <a:rPr lang="en-US" sz="2400" baseline="0" dirty="0" smtClean="0"/>
                        <a:t> un </a:t>
                      </a:r>
                      <a:r>
                        <a:rPr lang="en-US" sz="2400" baseline="0" dirty="0" err="1" smtClean="0"/>
                        <a:t>arreglo</a:t>
                      </a:r>
                      <a:r>
                        <a:rPr lang="en-US" sz="2400" baseline="0" dirty="0" smtClean="0"/>
                        <a:t> con </a:t>
                      </a:r>
                      <a:r>
                        <a:rPr lang="en-US" sz="2400" baseline="0" dirty="0" err="1" smtClean="0"/>
                        <a:t>los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índices</a:t>
                      </a:r>
                      <a:r>
                        <a:rPr lang="en-US" sz="2400" baseline="0" dirty="0" smtClean="0"/>
                        <a:t> de </a:t>
                      </a:r>
                      <a:r>
                        <a:rPr lang="en-US" sz="2400" baseline="0" dirty="0" err="1" smtClean="0"/>
                        <a:t>los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elementos</a:t>
                      </a:r>
                      <a:r>
                        <a:rPr lang="en-US" sz="2400" baseline="0" dirty="0" smtClean="0"/>
                        <a:t> que </a:t>
                      </a:r>
                      <a:r>
                        <a:rPr lang="en-US" sz="2400" baseline="0" dirty="0" err="1" smtClean="0"/>
                        <a:t>cumplen</a:t>
                      </a:r>
                      <a:r>
                        <a:rPr lang="en-US" sz="2400" baseline="0" dirty="0" smtClean="0"/>
                        <a:t> con la </a:t>
                      </a:r>
                      <a:r>
                        <a:rPr lang="en-US" sz="2400" baseline="0" dirty="0" err="1" smtClean="0"/>
                        <a:t>condición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8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6219" y="1690688"/>
            <a:ext cx="6400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&gt;&gt;&gt; a =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([1, 3, 0], 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s-ES_tradnl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np.all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(a&gt;0)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s-ES_tradnl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s-ES_tradnl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np.any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(a&gt;0)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s-ES_tradnl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np.where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(a&gt;0)</a:t>
            </a:r>
          </a:p>
          <a:p>
            <a:r>
              <a:rPr lang="mr-IN" dirty="0" err="1"/>
              <a:t>array</a:t>
            </a:r>
            <a:r>
              <a:rPr lang="mr-IN" dirty="0"/>
              <a:t>([0, 1</a:t>
            </a:r>
            <a:r>
              <a:rPr lang="mr-IN" dirty="0" smtClean="0"/>
              <a:t>])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71883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3768"/>
            <a:ext cx="10515600" cy="1325563"/>
          </a:xfrm>
        </p:spPr>
        <p:txBody>
          <a:bodyPr/>
          <a:lstStyle/>
          <a:p>
            <a:pPr algn="ctr"/>
            <a:r>
              <a:rPr lang="es-EC" dirty="0" smtClean="0">
                <a:solidFill>
                  <a:srgbClr val="00B0F0"/>
                </a:solidFill>
              </a:rPr>
              <a:t>5.6  </a:t>
            </a:r>
            <a:r>
              <a:rPr lang="es-EC" dirty="0" smtClean="0"/>
              <a:t>Operaciones aritméticas, estadísticas y de ordenamiento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192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 con </a:t>
            </a:r>
            <a:r>
              <a:rPr lang="en-US" dirty="0" err="1" smtClean="0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 entre </a:t>
            </a:r>
            <a:r>
              <a:rPr lang="en-US" dirty="0" err="1" smtClean="0"/>
              <a:t>arreglos</a:t>
            </a:r>
            <a:r>
              <a:rPr lang="en-US" dirty="0" smtClean="0"/>
              <a:t> y </a:t>
            </a:r>
            <a:r>
              <a:rPr lang="en-US" dirty="0" err="1" smtClean="0"/>
              <a:t>escalares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23018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, </a:t>
            </a:r>
            <a:r>
              <a:rPr lang="en-US" dirty="0" err="1"/>
              <a:t>resta</a:t>
            </a:r>
            <a:r>
              <a:rPr lang="en-US" dirty="0"/>
              <a:t>, </a:t>
            </a:r>
            <a:r>
              <a:rPr lang="en-US" dirty="0" err="1"/>
              <a:t>potenciación</a:t>
            </a:r>
            <a:r>
              <a:rPr lang="en-US" dirty="0"/>
              <a:t> y </a:t>
            </a:r>
            <a:r>
              <a:rPr lang="en-US" dirty="0" err="1"/>
              <a:t>demás</a:t>
            </a:r>
            <a:r>
              <a:rPr lang="en-US" dirty="0"/>
              <a:t> se </a:t>
            </a:r>
            <a:r>
              <a:rPr lang="en-US" dirty="0" err="1"/>
              <a:t>efectúan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a </a:t>
            </a:r>
            <a:r>
              <a:rPr lang="en-US" dirty="0" err="1"/>
              <a:t>elemento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de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multiplicar</a:t>
            </a:r>
            <a:r>
              <a:rPr lang="en-US" dirty="0"/>
              <a:t> un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producirá</a:t>
            </a:r>
            <a:r>
              <a:rPr lang="en-US" dirty="0"/>
              <a:t> un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arreglo</a:t>
            </a:r>
            <a:r>
              <a:rPr lang="en-US" dirty="0"/>
              <a:t> original </a:t>
            </a:r>
            <a:r>
              <a:rPr lang="en-US" dirty="0" err="1"/>
              <a:t>multiplicado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 smtClean="0"/>
              <a:t>entero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3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entre </a:t>
            </a:r>
            <a:r>
              <a:rPr lang="en-US" dirty="0" err="1"/>
              <a:t>arreglos</a:t>
            </a:r>
            <a:r>
              <a:rPr lang="en-US" dirty="0"/>
              <a:t> y </a:t>
            </a:r>
            <a:r>
              <a:rPr lang="en-US" dirty="0" err="1"/>
              <a:t>escalares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570133"/>
            <a:ext cx="6400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a = np.arange(6).reshape((2,3))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a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array([[0, 1, 2],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[3, 4, 5]])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a + 2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array([[2, 3, 4],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[5, 6, 7]])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a * 3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array([[ 0,  3,  6],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[ 9, 12, 15]])</a:t>
            </a:r>
          </a:p>
        </p:txBody>
      </p:sp>
    </p:spTree>
    <p:extLst>
      <p:ext uri="{BB962C8B-B14F-4D97-AF65-F5344CB8AC3E}">
        <p14:creationId xmlns:p14="http://schemas.microsoft.com/office/powerpoint/2010/main" val="92559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:</a:t>
            </a:r>
            <a:endParaRPr lang="en-US" dirty="0" smtClean="0"/>
          </a:p>
          <a:p>
            <a:pPr lvl="1" algn="just"/>
            <a:r>
              <a:rPr lang="en-US" sz="2800" dirty="0"/>
              <a:t>U</a:t>
            </a:r>
            <a:r>
              <a:rPr lang="en-US" sz="2800" dirty="0" smtClean="0"/>
              <a:t>na </a:t>
            </a:r>
            <a:r>
              <a:rPr lang="en-US" sz="2800" b="1" dirty="0" err="1"/>
              <a:t>colección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que </a:t>
            </a:r>
            <a:r>
              <a:rPr lang="en-US" sz="2800" b="1" dirty="0"/>
              <a:t>son </a:t>
            </a:r>
            <a:r>
              <a:rPr lang="en-US" sz="2800" b="1" dirty="0" err="1"/>
              <a:t>todos</a:t>
            </a:r>
            <a:r>
              <a:rPr lang="en-US" sz="2800" b="1" dirty="0"/>
              <a:t> del </a:t>
            </a:r>
            <a:r>
              <a:rPr lang="en-US" sz="2800" b="1" dirty="0" err="1"/>
              <a:t>mismo</a:t>
            </a:r>
            <a:r>
              <a:rPr lang="en-US" sz="2800" b="1" dirty="0"/>
              <a:t> </a:t>
            </a:r>
            <a:r>
              <a:rPr lang="en-US" sz="2800" b="1" dirty="0" err="1"/>
              <a:t>tipo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 algn="just"/>
            <a:r>
              <a:rPr lang="en-US" sz="2800" dirty="0"/>
              <a:t>Q</a:t>
            </a:r>
            <a:r>
              <a:rPr lang="en-US" sz="2800" dirty="0" smtClean="0"/>
              <a:t>ue </a:t>
            </a:r>
            <a:r>
              <a:rPr lang="en-US" sz="2800" dirty="0" err="1"/>
              <a:t>tienen</a:t>
            </a:r>
            <a:r>
              <a:rPr lang="en-US" sz="2800" dirty="0"/>
              <a:t> </a:t>
            </a:r>
            <a:r>
              <a:rPr lang="en-US" sz="2800" b="1" dirty="0" err="1"/>
              <a:t>una</a:t>
            </a:r>
            <a:r>
              <a:rPr lang="en-US" sz="2800" b="1" dirty="0"/>
              <a:t> o </a:t>
            </a:r>
            <a:r>
              <a:rPr lang="en-US" sz="2800" b="1" dirty="0" err="1"/>
              <a:t>más</a:t>
            </a:r>
            <a:r>
              <a:rPr lang="en-US" sz="2800" b="1" dirty="0"/>
              <a:t> </a:t>
            </a:r>
            <a:r>
              <a:rPr lang="en-US" sz="2800" b="1" dirty="0" err="1" smtClean="0"/>
              <a:t>dimensiones</a:t>
            </a:r>
            <a:endParaRPr lang="en-US" sz="2800" b="1" dirty="0" smtClean="0"/>
          </a:p>
          <a:p>
            <a:pPr lvl="1" algn="just"/>
            <a:r>
              <a:rPr lang="en-US" sz="2800" dirty="0"/>
              <a:t>Q</a:t>
            </a:r>
            <a:r>
              <a:rPr lang="en-US" sz="2800" dirty="0" smtClean="0"/>
              <a:t>ue </a:t>
            </a:r>
            <a:r>
              <a:rPr lang="en-US" sz="2800" dirty="0"/>
              <a:t>son </a:t>
            </a:r>
            <a:r>
              <a:rPr lang="en-US" sz="2800" b="1" dirty="0" err="1"/>
              <a:t>indexados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una</a:t>
            </a:r>
            <a:r>
              <a:rPr lang="en-US" sz="2800" b="1" dirty="0"/>
              <a:t> </a:t>
            </a:r>
            <a:r>
              <a:rPr lang="en-US" sz="2800" b="1" dirty="0" err="1"/>
              <a:t>tupla</a:t>
            </a:r>
            <a:r>
              <a:rPr lang="en-US" sz="2800" b="1" dirty="0"/>
              <a:t> de </a:t>
            </a:r>
            <a:r>
              <a:rPr lang="en-US" sz="2800" b="1" dirty="0" err="1"/>
              <a:t>enteros</a:t>
            </a:r>
            <a:r>
              <a:rPr lang="en-US" sz="2800" b="1" dirty="0"/>
              <a:t> no </a:t>
            </a:r>
            <a:r>
              <a:rPr lang="en-US" sz="2800" b="1" dirty="0" err="1"/>
              <a:t>negativos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7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Las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 entre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efectúan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73400"/>
            <a:ext cx="822960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notas_1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([[ 0.13,  8.40,  8.49,  3.58]])</a:t>
            </a: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notas_2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([[ 0.33,  7.72,  4.20,  8.61]])</a:t>
            </a: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suma_notas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notas_1 + notas_2</a:t>
            </a: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suma_notas</a:t>
            </a:r>
            <a:endParaRPr lang="en-AU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([[  0.46,  16.12,  12.69,  12.19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]])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670" y="3200400"/>
            <a:ext cx="621030" cy="320507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3670" y="3633451"/>
            <a:ext cx="621030" cy="320507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4370" y="4826000"/>
            <a:ext cx="621030" cy="320507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3200400"/>
            <a:ext cx="621030" cy="320507"/>
          </a:xfrm>
          <a:prstGeom prst="rect">
            <a:avLst/>
          </a:prstGeom>
          <a:solidFill>
            <a:srgbClr val="76D6FF">
              <a:alpha val="30000"/>
            </a:srgbClr>
          </a:solidFill>
          <a:ln>
            <a:solidFill>
              <a:srgbClr val="76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15685" y="3633450"/>
            <a:ext cx="621030" cy="320507"/>
          </a:xfrm>
          <a:prstGeom prst="rect">
            <a:avLst/>
          </a:prstGeom>
          <a:solidFill>
            <a:srgbClr val="76D6FF">
              <a:alpha val="30000"/>
            </a:srgbClr>
          </a:solidFill>
          <a:ln>
            <a:solidFill>
              <a:srgbClr val="76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02100" y="4825999"/>
            <a:ext cx="755015" cy="320507"/>
          </a:xfrm>
          <a:prstGeom prst="rect">
            <a:avLst/>
          </a:prstGeom>
          <a:solidFill>
            <a:srgbClr val="76D6FF">
              <a:alpha val="30000"/>
            </a:srgbClr>
          </a:solidFill>
          <a:ln>
            <a:solidFill>
              <a:srgbClr val="76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1345" y="3200400"/>
            <a:ext cx="621030" cy="320507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1345" y="3633449"/>
            <a:ext cx="621030" cy="320507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3815" y="4825999"/>
            <a:ext cx="730885" cy="320507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1935" y="3200400"/>
            <a:ext cx="621030" cy="32050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61935" y="3633448"/>
            <a:ext cx="621030" cy="32050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15685" y="4825999"/>
            <a:ext cx="716915" cy="32050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3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Dado dos </a:t>
            </a:r>
            <a:r>
              <a:rPr lang="en-US" dirty="0" err="1" smtClean="0"/>
              <a:t>arreglos</a:t>
            </a:r>
            <a:r>
              <a:rPr lang="en-US" dirty="0" smtClean="0"/>
              <a:t>, nota_1 y nota_2, con las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del primero y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r>
              <a:rPr lang="en-US" dirty="0" smtClean="0"/>
              <a:t>. </a:t>
            </a:r>
            <a:r>
              <a:rPr lang="en-US" dirty="0" err="1" smtClean="0"/>
              <a:t>Calcular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El </a:t>
            </a:r>
            <a:r>
              <a:rPr lang="en-US" dirty="0" err="1" smtClean="0"/>
              <a:t>promedio</a:t>
            </a:r>
            <a:r>
              <a:rPr lang="en-US" dirty="0" smtClean="0"/>
              <a:t> final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alumno</a:t>
            </a:r>
            <a:endParaRPr lang="en-US" dirty="0" smtClean="0"/>
          </a:p>
          <a:p>
            <a:pPr lvl="1" algn="just"/>
            <a:r>
              <a:rPr lang="en-US" dirty="0" smtClean="0"/>
              <a:t>El </a:t>
            </a:r>
            <a:r>
              <a:rPr lang="en-US" dirty="0" err="1" smtClean="0"/>
              <a:t>promedio</a:t>
            </a:r>
            <a:r>
              <a:rPr lang="en-US" dirty="0"/>
              <a:t> </a:t>
            </a:r>
            <a:r>
              <a:rPr lang="en-US" dirty="0" smtClean="0"/>
              <a:t>final del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matemáticas</a:t>
            </a:r>
            <a:r>
              <a:rPr lang="en-US" dirty="0" smtClean="0"/>
              <a:t> y </a:t>
            </a:r>
            <a:r>
              <a:rPr lang="en-US" dirty="0" err="1" smtClean="0"/>
              <a:t>estadísticas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1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b</a:t>
            </a:r>
            <a:r>
              <a:rPr lang="en-US" dirty="0" err="1"/>
              <a:t>ásicas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062" y="2527300"/>
            <a:ext cx="10515600" cy="3649662"/>
          </a:xfrm>
        </p:spPr>
        <p:txBody>
          <a:bodyPr/>
          <a:lstStyle/>
          <a:p>
            <a:r>
              <a:rPr lang="it-IT" dirty="0" err="1" smtClean="0"/>
              <a:t>a.sum</a:t>
            </a:r>
            <a:r>
              <a:rPr lang="it-IT" dirty="0" smtClean="0"/>
              <a:t>(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a.prod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9700" y="1841777"/>
            <a:ext cx="7543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([2, 4, 3],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t-BR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981426"/>
              </p:ext>
            </p:extLst>
          </p:nvPr>
        </p:nvGraphicFramePr>
        <p:xfrm>
          <a:off x="8006495" y="3043414"/>
          <a:ext cx="1520355" cy="14417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6785"/>
                <a:gridCol w="506785"/>
                <a:gridCol w="506785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823349" y="3013258"/>
            <a:ext cx="0" cy="16348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40171" y="4662255"/>
            <a:ext cx="1387692" cy="159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71047" y="3588612"/>
            <a:ext cx="9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8464" y="4732261"/>
            <a:ext cx="9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</a:t>
            </a:r>
            <a:r>
              <a:rPr lang="en-US" sz="2400" dirty="0" smtClean="0"/>
              <a:t>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46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b</a:t>
            </a:r>
            <a:r>
              <a:rPr lang="en-US" dirty="0" err="1" smtClean="0"/>
              <a:t>ásicas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Ordenamiento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5399"/>
            <a:ext cx="10515600" cy="3611563"/>
          </a:xfrm>
        </p:spPr>
        <p:txBody>
          <a:bodyPr>
            <a:normAutofit/>
          </a:bodyPr>
          <a:lstStyle/>
          <a:p>
            <a:pPr marL="285750" indent="-285750"/>
            <a:r>
              <a:rPr lang="it-IT" dirty="0" err="1" smtClean="0"/>
              <a:t>a.argmax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a.argmin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 </a:t>
            </a:r>
            <a:endParaRPr lang="it-IT" dirty="0"/>
          </a:p>
          <a:p>
            <a:r>
              <a:rPr lang="it-IT" dirty="0" err="1" smtClean="0"/>
              <a:t>a.argsort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 smtClean="0"/>
              <a:t>a.min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 smtClean="0"/>
              <a:t>a.max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dirty="0" err="1" smtClean="0"/>
              <a:t>a.sort</a:t>
            </a:r>
            <a:r>
              <a:rPr lang="it-IT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it-IT" dirty="0" smtClean="0"/>
              <a:t>)</a:t>
            </a:r>
            <a:endParaRPr lang="it-IT" dirty="0"/>
          </a:p>
          <a:p>
            <a:pPr marL="285750" indent="-285750"/>
            <a:endParaRPr lang="it-IT" dirty="0"/>
          </a:p>
          <a:p>
            <a:pPr marL="285750" indent="-285750"/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24100" y="1943377"/>
            <a:ext cx="7543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([2, 4, 3],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t-BR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2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Operaciones b</a:t>
            </a:r>
            <a:r>
              <a:rPr lang="en-US" dirty="0" err="1" smtClean="0"/>
              <a:t>ásicas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225"/>
            <a:ext cx="10515600" cy="4351338"/>
          </a:xfrm>
        </p:spPr>
        <p:txBody>
          <a:bodyPr/>
          <a:lstStyle/>
          <a:p>
            <a:pPr marL="285750" indent="-285750"/>
            <a:r>
              <a:rPr lang="en-US" dirty="0" err="1" smtClean="0"/>
              <a:t>a.mean</a:t>
            </a:r>
            <a:r>
              <a:rPr lang="en-US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en-US" dirty="0" smtClean="0"/>
              <a:t>) </a:t>
            </a:r>
            <a:endParaRPr lang="en-US" dirty="0"/>
          </a:p>
          <a:p>
            <a:pPr marL="285750" indent="-285750"/>
            <a:r>
              <a:rPr lang="en-US" dirty="0" err="1" smtClean="0"/>
              <a:t>a.std</a:t>
            </a:r>
            <a:r>
              <a:rPr lang="en-US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en-US" dirty="0" smtClean="0"/>
              <a:t>) </a:t>
            </a:r>
            <a:endParaRPr lang="en-US" dirty="0"/>
          </a:p>
          <a:p>
            <a:pPr marL="285750" indent="-285750"/>
            <a:r>
              <a:rPr lang="en-US" dirty="0" err="1" smtClean="0"/>
              <a:t>a.var</a:t>
            </a:r>
            <a:r>
              <a:rPr lang="en-US" dirty="0" smtClean="0"/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axis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num_axis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4100" y="1943377"/>
            <a:ext cx="7543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([2, 4, 3], 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t-BR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869"/>
            <a:ext cx="10515600" cy="1325563"/>
          </a:xfrm>
        </p:spPr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318"/>
            <a:ext cx="10515600" cy="4351338"/>
          </a:xfrm>
        </p:spPr>
        <p:txBody>
          <a:bodyPr/>
          <a:lstStyle/>
          <a:p>
            <a:r>
              <a:rPr lang="es-ES_tradnl" dirty="0" smtClean="0"/>
              <a:t>1)¿</a:t>
            </a:r>
            <a:r>
              <a:rPr lang="es-ES_tradnl" dirty="0"/>
              <a:t>Cuál es el valor </a:t>
            </a:r>
            <a:r>
              <a:rPr lang="es-ES_tradnl" dirty="0" smtClean="0"/>
              <a:t>y del </a:t>
            </a:r>
            <a:r>
              <a:rPr lang="es-ES_tradnl" dirty="0"/>
              <a:t>polinomio </a:t>
            </a:r>
            <a:r>
              <a:rPr lang="es-ES_tradnl" dirty="0" smtClean="0"/>
              <a:t> x^2 </a:t>
            </a:r>
            <a:r>
              <a:rPr lang="es-ES_tradnl" dirty="0"/>
              <a:t>- </a:t>
            </a:r>
            <a:r>
              <a:rPr lang="es-ES_tradnl" dirty="0" smtClean="0"/>
              <a:t>6 </a:t>
            </a:r>
            <a:r>
              <a:rPr lang="es-ES_tradnl" dirty="0"/>
              <a:t>* x^2 + </a:t>
            </a:r>
            <a:r>
              <a:rPr lang="es-ES_tradnl" dirty="0" smtClean="0"/>
              <a:t>x </a:t>
            </a:r>
            <a:r>
              <a:rPr lang="es-ES_tradnl" dirty="0"/>
              <a:t>en los </a:t>
            </a:r>
            <a:r>
              <a:rPr lang="es-ES_tradnl" dirty="0" smtClean="0"/>
              <a:t>puntos x</a:t>
            </a:r>
          </a:p>
          <a:p>
            <a:endParaRPr lang="en-US" dirty="0"/>
          </a:p>
        </p:txBody>
      </p:sp>
      <p:pic>
        <p:nvPicPr>
          <p:cNvPr id="4" name="Picture 3" descr="Captura de pantalla 2019-01-18 a las 7.01.3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143"/>
            <a:ext cx="10731762" cy="1197851"/>
          </a:xfrm>
          <a:prstGeom prst="rect">
            <a:avLst/>
          </a:prstGeom>
        </p:spPr>
      </p:pic>
      <p:pic>
        <p:nvPicPr>
          <p:cNvPr id="7" name="Picture 6" descr="Captura de pantalla 2019-01-18 a las 7.04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6417"/>
            <a:ext cx="10202946" cy="1781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97" y="38104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987706" y="3343568"/>
            <a:ext cx="1096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Simular el juego de una carrera de obstáculos con n participantes y m obstáculos, el corredor ganador es aquel que </a:t>
            </a:r>
          </a:p>
          <a:p>
            <a:r>
              <a:rPr lang="es-ES_tradnl" dirty="0" smtClean="0"/>
              <a:t>Llega primero a la meta derribando el menor número de obstáculos. Simular el derribo de un </a:t>
            </a:r>
            <a:r>
              <a:rPr lang="es-ES_tradnl" dirty="0" err="1" smtClean="0"/>
              <a:t>obstaculo</a:t>
            </a:r>
            <a:r>
              <a:rPr lang="es-ES_tradnl" dirty="0" smtClean="0"/>
              <a:t> mediante </a:t>
            </a:r>
          </a:p>
          <a:p>
            <a:r>
              <a:rPr lang="es-ES_tradnl" dirty="0" smtClean="0"/>
              <a:t>la generación aleatoria de 1 o 0 y generar el tiempo final de cada participante como un valor real entre 9 y 10    </a:t>
            </a:r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634954" y="2258068"/>
            <a:ext cx="37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2)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652592" y="3458800"/>
            <a:ext cx="37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3)</a:t>
            </a:r>
            <a:endParaRPr lang="es-ES_tradnl" dirty="0"/>
          </a:p>
        </p:txBody>
      </p:sp>
      <p:sp>
        <p:nvSpPr>
          <p:cNvPr id="10" name="TextBox 9"/>
          <p:cNvSpPr txBox="1"/>
          <p:nvPr/>
        </p:nvSpPr>
        <p:spPr>
          <a:xfrm>
            <a:off x="616052" y="4631370"/>
            <a:ext cx="37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4)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0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0" y="25782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5.7</a:t>
            </a:r>
            <a:r>
              <a:rPr lang="en-US" dirty="0" smtClean="0"/>
              <a:t> </a:t>
            </a:r>
            <a:r>
              <a:rPr lang="en-US" dirty="0"/>
              <a:t>Broadcasting </a:t>
            </a:r>
          </a:p>
        </p:txBody>
      </p:sp>
    </p:spTree>
    <p:extLst>
      <p:ext uri="{BB962C8B-B14F-4D97-AF65-F5344CB8AC3E}">
        <p14:creationId xmlns:p14="http://schemas.microsoft.com/office/powerpoint/2010/main" val="178133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El </a:t>
            </a:r>
            <a:r>
              <a:rPr lang="en-US" dirty="0" err="1"/>
              <a:t>término</a:t>
            </a:r>
            <a:r>
              <a:rPr lang="en-US" dirty="0"/>
              <a:t> Broadcasting describe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broadcast se </a:t>
            </a:r>
            <a:r>
              <a:rPr lang="en-US" dirty="0" err="1"/>
              <a:t>tiene</a:t>
            </a:r>
            <a:r>
              <a:rPr lang="en-US" dirty="0"/>
              <a:t> dos </a:t>
            </a:r>
            <a:r>
              <a:rPr lang="en-US" dirty="0" err="1"/>
              <a:t>únicas</a:t>
            </a:r>
            <a:r>
              <a:rPr lang="en-US" dirty="0"/>
              <a:t> </a:t>
            </a:r>
            <a:r>
              <a:rPr lang="en-US" dirty="0" err="1" smtClean="0"/>
              <a:t>reglas</a:t>
            </a:r>
            <a:r>
              <a:rPr lang="en-US" dirty="0"/>
              <a:t>: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dirty="0" smtClean="0"/>
              <a:t>Deben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, o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dirty="0" smtClean="0"/>
              <a:t>Una </a:t>
            </a:r>
            <a:r>
              <a:rPr lang="en-US" dirty="0"/>
              <a:t>de las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1839" y="2704989"/>
            <a:ext cx="358140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([1,2,3])</a:t>
            </a: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([2])</a:t>
            </a: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([2, 4, 6])</a:t>
            </a:r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57012"/>
              </p:ext>
            </p:extLst>
          </p:nvPr>
        </p:nvGraphicFramePr>
        <p:xfrm>
          <a:off x="5989925" y="3789902"/>
          <a:ext cx="1323783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1261"/>
                <a:gridCol w="441261"/>
                <a:gridCol w="441261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78854"/>
              </p:ext>
            </p:extLst>
          </p:nvPr>
        </p:nvGraphicFramePr>
        <p:xfrm>
          <a:off x="7883718" y="3789902"/>
          <a:ext cx="1111333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0089"/>
                <a:gridCol w="351155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36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267206"/>
              </p:ext>
            </p:extLst>
          </p:nvPr>
        </p:nvGraphicFramePr>
        <p:xfrm>
          <a:off x="9593995" y="3789901"/>
          <a:ext cx="1140267" cy="7208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0089"/>
                <a:gridCol w="380089"/>
                <a:gridCol w="380089"/>
              </a:tblGrid>
              <a:tr h="72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9028" y="3303699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a(3)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61063" y="3285633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(1)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593995" y="3294666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c(3)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872390" y="4676443"/>
            <a:ext cx="1162920" cy="63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3718" y="4680855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tretch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10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Creación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 de las </a:t>
            </a:r>
            <a:r>
              <a:rPr lang="en-US" dirty="0" err="1" smtClean="0"/>
              <a:t>funciones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arraglos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8924" y="2592998"/>
            <a:ext cx="53146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 err="1" smtClean="0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lista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pl-PL" sz="2800" b="1" i="1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tipo</a:t>
            </a:r>
            <a:r>
              <a:rPr lang="pl-PL" sz="2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pl-PL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6397" y="3913015"/>
            <a:ext cx="2424546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lista</a:t>
            </a:r>
            <a:r>
              <a:rPr lang="es-ES_tradnl" dirty="0"/>
              <a:t>: </a:t>
            </a:r>
            <a:r>
              <a:rPr lang="es-ES_tradnl" b="0" dirty="0"/>
              <a:t>cualquier lista que se quiera convertir a arreglo</a:t>
            </a:r>
            <a:r>
              <a:rPr lang="es-ES_tradnl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1254" y="3913015"/>
            <a:ext cx="2742561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/>
              <a:t>tipo</a:t>
            </a:r>
            <a:r>
              <a:rPr lang="es-ES_tradnl" dirty="0">
                <a:solidFill>
                  <a:schemeClr val="bg1"/>
                </a:solidFill>
              </a:rPr>
              <a:t>: el tipo de dato de los elementos que va a contener el arreglo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7846" y="2647426"/>
            <a:ext cx="755133" cy="563423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53894" y="3210849"/>
            <a:ext cx="553861" cy="7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46590" y="3210849"/>
            <a:ext cx="846145" cy="690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1758" y="3943843"/>
            <a:ext cx="2424546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Alias de la librería</a:t>
            </a:r>
            <a:endParaRPr lang="es-ES_tradnl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29155" y="3205179"/>
            <a:ext cx="553861" cy="7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8107" y="5490135"/>
            <a:ext cx="847578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Importar la librería antes de usar las funciones en su interior</a:t>
            </a:r>
            <a:endParaRPr lang="es-ES_tradnl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2" y="5380094"/>
            <a:ext cx="681745" cy="6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726365"/>
            <a:ext cx="432256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= np.array([[0,0,0,0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],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	         [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10,10,10,10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[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20,20,20,20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[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30,30,30,30]])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b = np.array([1,2,3,4])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c = a + b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c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array([[ 1,  2,  3,  4],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[11, 12, 13, 14],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[21, 22, 23, 24],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[31, 32, 33, 34]])</a:t>
            </a:r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360140"/>
              </p:ext>
            </p:extLst>
          </p:nvPr>
        </p:nvGraphicFramePr>
        <p:xfrm>
          <a:off x="5628141" y="3027902"/>
          <a:ext cx="1882464" cy="221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0616"/>
                <a:gridCol w="470616"/>
                <a:gridCol w="470616"/>
                <a:gridCol w="470616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81713"/>
              </p:ext>
            </p:extLst>
          </p:nvPr>
        </p:nvGraphicFramePr>
        <p:xfrm>
          <a:off x="7922967" y="3027902"/>
          <a:ext cx="1446973" cy="221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8761"/>
                <a:gridCol w="340690"/>
                <a:gridCol w="368761"/>
                <a:gridCol w="368761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8141" y="2591102"/>
            <a:ext cx="188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a(4x4)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22966" y="2541699"/>
            <a:ext cx="14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B(1x4)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22050" y="2571598"/>
            <a:ext cx="188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c(4x4)</a:t>
            </a:r>
            <a:endParaRPr lang="en-US" b="1" dirty="0"/>
          </a:p>
        </p:txBody>
      </p:sp>
      <p:graphicFrame>
        <p:nvGraphicFramePr>
          <p:cNvPr id="13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700411"/>
              </p:ext>
            </p:extLst>
          </p:nvPr>
        </p:nvGraphicFramePr>
        <p:xfrm>
          <a:off x="9951409" y="3037958"/>
          <a:ext cx="1882464" cy="221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0616"/>
                <a:gridCol w="470616"/>
                <a:gridCol w="470616"/>
                <a:gridCol w="470616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460330" y="3242929"/>
            <a:ext cx="1170" cy="18072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68712" y="5244243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tretch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20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100" y="2726365"/>
            <a:ext cx="43225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a = np.array([0,10,20,30])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b = np.array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([[1],[2],[3]])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c = a + b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&gt;&gt;&gt; c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array([[ 1, 11, 21, 31],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[ 2, 12, 22, 32],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      [ 3, 13, 23, 33]])</a:t>
            </a:r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574386"/>
              </p:ext>
            </p:extLst>
          </p:nvPr>
        </p:nvGraphicFramePr>
        <p:xfrm>
          <a:off x="5463041" y="3027902"/>
          <a:ext cx="1882464" cy="1662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0616"/>
                <a:gridCol w="470616"/>
                <a:gridCol w="470616"/>
                <a:gridCol w="470616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52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76472"/>
              </p:ext>
            </p:extLst>
          </p:nvPr>
        </p:nvGraphicFramePr>
        <p:xfrm>
          <a:off x="7940032" y="3040805"/>
          <a:ext cx="1251750" cy="1662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8113"/>
                <a:gridCol w="395524"/>
                <a:gridCol w="428113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3041" y="2571598"/>
            <a:ext cx="188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A(1x4)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40033" y="2591102"/>
            <a:ext cx="125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b(3x1)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56950" y="2571598"/>
            <a:ext cx="188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c(3x4)</a:t>
            </a:r>
            <a:endParaRPr lang="en-US" b="1" dirty="0"/>
          </a:p>
        </p:txBody>
      </p:sp>
      <p:graphicFrame>
        <p:nvGraphicFramePr>
          <p:cNvPr id="10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53731"/>
              </p:ext>
            </p:extLst>
          </p:nvPr>
        </p:nvGraphicFramePr>
        <p:xfrm>
          <a:off x="9786309" y="3037958"/>
          <a:ext cx="1878890" cy="1662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0616"/>
                <a:gridCol w="467042"/>
                <a:gridCol w="470616"/>
                <a:gridCol w="470616"/>
              </a:tblGrid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8101053" y="4802764"/>
            <a:ext cx="929708" cy="49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06207" y="4772554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tretch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36472" y="3198168"/>
            <a:ext cx="18430" cy="140150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2114" y="4700858"/>
            <a:ext cx="118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tretch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65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700" y="1690688"/>
            <a:ext cx="57023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r>
              <a:rPr lang="mr-IN" sz="2400" dirty="0"/>
              <a:t> = </a:t>
            </a:r>
            <a:r>
              <a:rPr lang="mr-IN" sz="2400" dirty="0" err="1"/>
              <a:t>np.array</a:t>
            </a:r>
            <a:r>
              <a:rPr lang="mr-IN" sz="2400" dirty="0"/>
              <a:t>(</a:t>
            </a:r>
            <a:r>
              <a:rPr lang="mr-IN" sz="2400" dirty="0">
                <a:solidFill>
                  <a:srgbClr val="0432FF"/>
                </a:solidFill>
              </a:rPr>
              <a:t>[1, 4, 5, 8]</a:t>
            </a:r>
            <a:r>
              <a:rPr lang="mr-IN" sz="2400" dirty="0"/>
              <a:t>, </a:t>
            </a:r>
            <a:r>
              <a:rPr lang="mr-IN" sz="2400" dirty="0" err="1">
                <a:solidFill>
                  <a:srgbClr val="0432FF"/>
                </a:solidFill>
              </a:rPr>
              <a:t>float</a:t>
            </a:r>
            <a:r>
              <a:rPr lang="mr-IN" sz="2400" dirty="0"/>
              <a:t>) 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a</a:t>
            </a:r>
            <a:endParaRPr lang="mr-IN" sz="2400" dirty="0"/>
          </a:p>
          <a:p>
            <a:r>
              <a:rPr lang="mr-IN" sz="2400" dirty="0" err="1"/>
              <a:t>array</a:t>
            </a:r>
            <a:r>
              <a:rPr lang="mr-IN" sz="2400" dirty="0"/>
              <a:t>([ 1.,  4.,  5.,  8.])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type</a:t>
            </a:r>
            <a:r>
              <a:rPr lang="mr-IN" sz="2400" dirty="0"/>
              <a:t>(</a:t>
            </a:r>
            <a:r>
              <a:rPr lang="mr-IN" sz="2400" dirty="0" err="1"/>
              <a:t>a</a:t>
            </a:r>
            <a:r>
              <a:rPr lang="mr-IN" sz="2400" dirty="0"/>
              <a:t>) </a:t>
            </a:r>
          </a:p>
          <a:p>
            <a:r>
              <a:rPr lang="mr-IN" sz="2400" dirty="0"/>
              <a:t>&lt;</a:t>
            </a:r>
            <a:r>
              <a:rPr lang="mr-IN" sz="2400" dirty="0" err="1"/>
              <a:t>type</a:t>
            </a:r>
            <a:r>
              <a:rPr lang="mr-IN" sz="2400" dirty="0"/>
              <a:t> '</a:t>
            </a:r>
            <a:r>
              <a:rPr lang="mr-IN" sz="2400" dirty="0" err="1"/>
              <a:t>numpy.ndarray</a:t>
            </a:r>
            <a:r>
              <a:rPr lang="mr-IN" sz="2400" dirty="0"/>
              <a:t>'&gt;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np.array</a:t>
            </a:r>
            <a:r>
              <a:rPr lang="mr-IN" sz="2400" dirty="0"/>
              <a:t>([1, 4, 5, 8], </a:t>
            </a:r>
            <a:r>
              <a:rPr lang="mr-IN" sz="2400" dirty="0" err="1"/>
              <a:t>float</a:t>
            </a:r>
            <a:r>
              <a:rPr lang="mr-IN" sz="2400" dirty="0"/>
              <a:t>) 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([ 1.,  4.,  5.,  8.])</a:t>
            </a:r>
          </a:p>
          <a:p>
            <a:r>
              <a:rPr lang="mr-IN" sz="2400" dirty="0"/>
              <a:t>&gt;&gt;&gt; </a:t>
            </a:r>
            <a:r>
              <a:rPr lang="mr-IN" sz="2400" dirty="0" err="1"/>
              <a:t>np.array</a:t>
            </a:r>
            <a:r>
              <a:rPr lang="mr-IN" sz="2400" dirty="0"/>
              <a:t>([1, 4, 5, 8])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([1, 4, 5, 8])</a:t>
            </a:r>
          </a:p>
          <a:p>
            <a:r>
              <a:rPr lang="mr-IN" sz="2400" dirty="0"/>
              <a:t>&gt;&gt;&gt; </a:t>
            </a:r>
            <a:r>
              <a:rPr lang="mr-IN" sz="2400" b="1" dirty="0" err="1"/>
              <a:t>a</a:t>
            </a:r>
            <a:r>
              <a:rPr lang="mr-IN" sz="2400" b="1" dirty="0"/>
              <a:t> = [1,2,3]</a:t>
            </a:r>
            <a:r>
              <a:rPr lang="mr-IN" sz="2400" dirty="0"/>
              <a:t> </a:t>
            </a:r>
          </a:p>
          <a:p>
            <a:r>
              <a:rPr lang="mr-IN" sz="2400" dirty="0"/>
              <a:t>&gt;&gt;&gt; </a:t>
            </a:r>
            <a:r>
              <a:rPr lang="mr-IN" sz="2400" b="1" dirty="0" err="1"/>
              <a:t>np.array</a:t>
            </a:r>
            <a:r>
              <a:rPr lang="mr-IN" sz="2400" b="1" dirty="0"/>
              <a:t>(</a:t>
            </a:r>
            <a:r>
              <a:rPr lang="mr-IN" sz="2400" b="1" dirty="0" err="1"/>
              <a:t>a</a:t>
            </a:r>
            <a:r>
              <a:rPr lang="mr-IN" sz="2400" b="1" dirty="0"/>
              <a:t>)</a:t>
            </a:r>
          </a:p>
          <a:p>
            <a:r>
              <a:rPr lang="mr-IN" sz="2400" dirty="0" err="1"/>
              <a:t>array</a:t>
            </a:r>
            <a:r>
              <a:rPr lang="mr-IN" sz="2400" dirty="0"/>
              <a:t>([1, 2, 3])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8046" y="5054600"/>
            <a:ext cx="1700654" cy="711200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13297" y="5054600"/>
            <a:ext cx="2002203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bg1"/>
                </a:solidFill>
              </a:rPr>
              <a:t>Creación a partir de una lista</a:t>
            </a:r>
            <a:endParaRPr lang="es-ES_tradnl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568700" y="5408543"/>
            <a:ext cx="4144597" cy="60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diapositivas</Template>
  <TotalTime>6432</TotalTime>
  <Words>3618</Words>
  <Application>Microsoft Macintosh PowerPoint</Application>
  <PresentationFormat>Custom</PresentationFormat>
  <Paragraphs>724</Paragraphs>
  <Slides>81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Agenda</vt:lpstr>
      <vt:lpstr>Objetivos</vt:lpstr>
      <vt:lpstr>Numpy</vt:lpstr>
      <vt:lpstr>Numpy</vt:lpstr>
      <vt:lpstr>Importar Numpy</vt:lpstr>
      <vt:lpstr>Arreglos</vt:lpstr>
      <vt:lpstr>Arreglos Numpy</vt:lpstr>
      <vt:lpstr>Creación Arreglos</vt:lpstr>
      <vt:lpstr>Ejemplos Creación de Arreglos</vt:lpstr>
      <vt:lpstr>Recuerda..</vt:lpstr>
      <vt:lpstr>¿Por qué utilizar arreglos?</vt:lpstr>
      <vt:lpstr>Ejemplo</vt:lpstr>
      <vt:lpstr>Dimensiones de un arreglo</vt:lpstr>
      <vt:lpstr>Dimensiones de un arreglo</vt:lpstr>
      <vt:lpstr>Arreglo 1 Dimensión</vt:lpstr>
      <vt:lpstr>Arreglo 2 Dimensiones</vt:lpstr>
      <vt:lpstr>Arrgelo 3-dimensiones</vt:lpstr>
      <vt:lpstr>Arreglo N-Dimensiones</vt:lpstr>
      <vt:lpstr>Propiedades de los arreglos</vt:lpstr>
      <vt:lpstr>Propiedades de los arreglos</vt:lpstr>
      <vt:lpstr>Ejemplo Propiedades</vt:lpstr>
      <vt:lpstr>Ejemplo Propiedades</vt:lpstr>
      <vt:lpstr>PowerPoint Presentation</vt:lpstr>
      <vt:lpstr>Otras funciones para creación de Arreglos</vt:lpstr>
      <vt:lpstr>Otras funciones para creación de Arreglos</vt:lpstr>
      <vt:lpstr>Otras funciones para creación de Arreglos</vt:lpstr>
      <vt:lpstr>Otras funciones para creación de Arreglos</vt:lpstr>
      <vt:lpstr>Creación de arreglos con valores aleatorios</vt:lpstr>
      <vt:lpstr>Creación de arreglos con valores aleatorios</vt:lpstr>
      <vt:lpstr>Creación de arreglos con valores aleatorios</vt:lpstr>
      <vt:lpstr>Creación de arreglos con valores aleatorios</vt:lpstr>
      <vt:lpstr>reshape </vt:lpstr>
      <vt:lpstr>reshape </vt:lpstr>
      <vt:lpstr>Funciones Varias</vt:lpstr>
      <vt:lpstr>copy</vt:lpstr>
      <vt:lpstr>tolist</vt:lpstr>
      <vt:lpstr>astype</vt:lpstr>
      <vt:lpstr>Ejercicios </vt:lpstr>
      <vt:lpstr>Ejercicios</vt:lpstr>
      <vt:lpstr>5.2 Indexación Básica 5.3 Indexación con Arreglos</vt:lpstr>
      <vt:lpstr>Índices en los arreglos</vt:lpstr>
      <vt:lpstr>Acceder elementos en los arreglos - 1 Dimensión</vt:lpstr>
      <vt:lpstr>Acceder elementos en los arreglos – 2 Dimensiones</vt:lpstr>
      <vt:lpstr>Acceder elementos en los arreglos – 2 Dimensiones</vt:lpstr>
      <vt:lpstr>5.5  Slicing</vt:lpstr>
      <vt:lpstr>Slincing</vt:lpstr>
      <vt:lpstr>Slincing</vt:lpstr>
      <vt:lpstr>Slincing</vt:lpstr>
      <vt:lpstr>Cambiar Valores en los arreglos</vt:lpstr>
      <vt:lpstr>Cambiar Valores en los arreglos</vt:lpstr>
      <vt:lpstr>Cambiar Valores en los arreglos</vt:lpstr>
      <vt:lpstr>Iterar sobre elementos de un arreglo</vt:lpstr>
      <vt:lpstr>for para iterar sobre elementos de un arreglo</vt:lpstr>
      <vt:lpstr>for para iterar sobre elementos de un arreglo</vt:lpstr>
      <vt:lpstr>Ejercicio</vt:lpstr>
      <vt:lpstr>5.4  Indexación boleana</vt:lpstr>
      <vt:lpstr>Arreglos boleanos</vt:lpstr>
      <vt:lpstr>Arreglos boleanos</vt:lpstr>
      <vt:lpstr>PowerPoint Presentation</vt:lpstr>
      <vt:lpstr>Seleccionar elementos</vt:lpstr>
      <vt:lpstr>Seleccionar elementos</vt:lpstr>
      <vt:lpstr>Reemplazar elementos</vt:lpstr>
      <vt:lpstr>Ejercicio</vt:lpstr>
      <vt:lpstr>Otras funciones boleanas</vt:lpstr>
      <vt:lpstr>Ejemplo</vt:lpstr>
      <vt:lpstr>5.6  Operaciones aritméticas, estadísticas y de ordenamiento</vt:lpstr>
      <vt:lpstr>Operaciones aritméticas con arreglos</vt:lpstr>
      <vt:lpstr>Operaciones Aritméticas entre arreglos y escalares</vt:lpstr>
      <vt:lpstr>Operaciones Aritméticas entre arreglos y escalares</vt:lpstr>
      <vt:lpstr>Operaciones Aritméticas entre arreglos</vt:lpstr>
      <vt:lpstr>Ejercicio</vt:lpstr>
      <vt:lpstr>Funciones matemáticas y estadísticas</vt:lpstr>
      <vt:lpstr>Operaciones básicas – Aritméticas.</vt:lpstr>
      <vt:lpstr>Operaciones básicas – Ordenamiento.</vt:lpstr>
      <vt:lpstr>Operaciones básicas – Estadísticas.</vt:lpstr>
      <vt:lpstr>Ejercicio</vt:lpstr>
      <vt:lpstr>5.7 Broadcasting </vt:lpstr>
      <vt:lpstr>Broadcasting</vt:lpstr>
      <vt:lpstr>Broadcasting</vt:lpstr>
      <vt:lpstr>Broadcasting</vt:lpstr>
      <vt:lpstr>Broadcasting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Abdon Andres Carrera Rivera</dc:creator>
  <cp:lastModifiedBy>Gustavo Andrade</cp:lastModifiedBy>
  <cp:revision>116</cp:revision>
  <dcterms:created xsi:type="dcterms:W3CDTF">2017-04-17T17:44:37Z</dcterms:created>
  <dcterms:modified xsi:type="dcterms:W3CDTF">2019-07-19T16:33:57Z</dcterms:modified>
</cp:coreProperties>
</file>